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0"/>
  </p:notesMasterIdLst>
  <p:sldIdLst>
    <p:sldId id="257" r:id="rId2"/>
    <p:sldId id="260" r:id="rId3"/>
    <p:sldId id="261" r:id="rId4"/>
    <p:sldId id="262" r:id="rId5"/>
    <p:sldId id="263" r:id="rId6"/>
    <p:sldId id="275" r:id="rId7"/>
    <p:sldId id="274" r:id="rId8"/>
    <p:sldId id="273" r:id="rId9"/>
    <p:sldId id="272" r:id="rId10"/>
    <p:sldId id="271" r:id="rId11"/>
    <p:sldId id="270" r:id="rId12"/>
    <p:sldId id="269" r:id="rId13"/>
    <p:sldId id="268" r:id="rId14"/>
    <p:sldId id="267" r:id="rId15"/>
    <p:sldId id="266" r:id="rId16"/>
    <p:sldId id="265" r:id="rId17"/>
    <p:sldId id="264" r:id="rId18"/>
    <p:sldId id="276" r:id="rId19"/>
    <p:sldId id="279" r:id="rId20"/>
    <p:sldId id="331" r:id="rId21"/>
    <p:sldId id="332" r:id="rId22"/>
    <p:sldId id="335" r:id="rId23"/>
    <p:sldId id="334" r:id="rId24"/>
    <p:sldId id="336" r:id="rId25"/>
    <p:sldId id="337" r:id="rId26"/>
    <p:sldId id="338" r:id="rId27"/>
    <p:sldId id="339" r:id="rId28"/>
    <p:sldId id="340" r:id="rId29"/>
    <p:sldId id="280" r:id="rId30"/>
    <p:sldId id="282" r:id="rId31"/>
    <p:sldId id="290" r:id="rId32"/>
    <p:sldId id="283" r:id="rId33"/>
    <p:sldId id="287" r:id="rId34"/>
    <p:sldId id="284" r:id="rId35"/>
    <p:sldId id="288" r:id="rId36"/>
    <p:sldId id="289" r:id="rId37"/>
    <p:sldId id="292" r:id="rId38"/>
    <p:sldId id="291" r:id="rId39"/>
    <p:sldId id="294" r:id="rId40"/>
    <p:sldId id="295" r:id="rId41"/>
    <p:sldId id="293" r:id="rId42"/>
    <p:sldId id="298" r:id="rId43"/>
    <p:sldId id="297" r:id="rId44"/>
    <p:sldId id="300" r:id="rId45"/>
    <p:sldId id="299" r:id="rId46"/>
    <p:sldId id="302" r:id="rId47"/>
    <p:sldId id="303" r:id="rId48"/>
    <p:sldId id="304" r:id="rId49"/>
    <p:sldId id="305" r:id="rId50"/>
    <p:sldId id="307" r:id="rId51"/>
    <p:sldId id="306"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2" r:id="rId66"/>
    <p:sldId id="321" r:id="rId67"/>
    <p:sldId id="323" r:id="rId68"/>
    <p:sldId id="324" r:id="rId69"/>
    <p:sldId id="325" r:id="rId70"/>
    <p:sldId id="326" r:id="rId71"/>
    <p:sldId id="327" r:id="rId72"/>
    <p:sldId id="328" r:id="rId73"/>
    <p:sldId id="329" r:id="rId74"/>
    <p:sldId id="330" r:id="rId75"/>
    <p:sldId id="341" r:id="rId76"/>
    <p:sldId id="342" r:id="rId77"/>
    <p:sldId id="343" r:id="rId78"/>
    <p:sldId id="344" r:id="rId79"/>
    <p:sldId id="384" r:id="rId80"/>
    <p:sldId id="463" r:id="rId81"/>
    <p:sldId id="346" r:id="rId82"/>
    <p:sldId id="464" r:id="rId83"/>
    <p:sldId id="278" r:id="rId84"/>
    <p:sldId id="347" r:id="rId85"/>
    <p:sldId id="348" r:id="rId86"/>
    <p:sldId id="452" r:id="rId87"/>
    <p:sldId id="453" r:id="rId88"/>
    <p:sldId id="349" r:id="rId89"/>
    <p:sldId id="350" r:id="rId90"/>
    <p:sldId id="454" r:id="rId91"/>
    <p:sldId id="455" r:id="rId92"/>
    <p:sldId id="456" r:id="rId93"/>
    <p:sldId id="457" r:id="rId94"/>
    <p:sldId id="351" r:id="rId95"/>
    <p:sldId id="353" r:id="rId96"/>
    <p:sldId id="354" r:id="rId97"/>
    <p:sldId id="356" r:id="rId98"/>
    <p:sldId id="355" r:id="rId99"/>
    <p:sldId id="361" r:id="rId100"/>
    <p:sldId id="357" r:id="rId101"/>
    <p:sldId id="362" r:id="rId102"/>
    <p:sldId id="363" r:id="rId103"/>
    <p:sldId id="364" r:id="rId104"/>
    <p:sldId id="366" r:id="rId105"/>
    <p:sldId id="365" r:id="rId106"/>
    <p:sldId id="367" r:id="rId107"/>
    <p:sldId id="368" r:id="rId108"/>
    <p:sldId id="369" r:id="rId109"/>
    <p:sldId id="371" r:id="rId110"/>
    <p:sldId id="370" r:id="rId111"/>
    <p:sldId id="458" r:id="rId112"/>
    <p:sldId id="459" r:id="rId113"/>
    <p:sldId id="460" r:id="rId114"/>
    <p:sldId id="373" r:id="rId115"/>
    <p:sldId id="375" r:id="rId116"/>
    <p:sldId id="376" r:id="rId117"/>
    <p:sldId id="374" r:id="rId118"/>
    <p:sldId id="377" r:id="rId119"/>
    <p:sldId id="378" r:id="rId120"/>
    <p:sldId id="379" r:id="rId121"/>
    <p:sldId id="380" r:id="rId122"/>
    <p:sldId id="277" r:id="rId123"/>
    <p:sldId id="381" r:id="rId124"/>
    <p:sldId id="383" r:id="rId125"/>
    <p:sldId id="385" r:id="rId126"/>
    <p:sldId id="386" r:id="rId127"/>
    <p:sldId id="387" r:id="rId128"/>
    <p:sldId id="382" r:id="rId129"/>
    <p:sldId id="388" r:id="rId130"/>
    <p:sldId id="389" r:id="rId131"/>
    <p:sldId id="396" r:id="rId132"/>
    <p:sldId id="398" r:id="rId133"/>
    <p:sldId id="392" r:id="rId134"/>
    <p:sldId id="397" r:id="rId135"/>
    <p:sldId id="393" r:id="rId136"/>
    <p:sldId id="394" r:id="rId137"/>
    <p:sldId id="399" r:id="rId138"/>
    <p:sldId id="402" r:id="rId139"/>
    <p:sldId id="400" r:id="rId140"/>
    <p:sldId id="404" r:id="rId141"/>
    <p:sldId id="403" r:id="rId142"/>
    <p:sldId id="405" r:id="rId143"/>
    <p:sldId id="406" r:id="rId144"/>
    <p:sldId id="407" r:id="rId145"/>
    <p:sldId id="408" r:id="rId146"/>
    <p:sldId id="409" r:id="rId147"/>
    <p:sldId id="413" r:id="rId148"/>
    <p:sldId id="410" r:id="rId149"/>
    <p:sldId id="411" r:id="rId150"/>
    <p:sldId id="412" r:id="rId151"/>
    <p:sldId id="414" r:id="rId152"/>
    <p:sldId id="415" r:id="rId153"/>
    <p:sldId id="416" r:id="rId154"/>
    <p:sldId id="417" r:id="rId155"/>
    <p:sldId id="418" r:id="rId156"/>
    <p:sldId id="448" r:id="rId157"/>
    <p:sldId id="462" r:id="rId158"/>
    <p:sldId id="461" r:id="rId159"/>
    <p:sldId id="422" r:id="rId160"/>
    <p:sldId id="423" r:id="rId161"/>
    <p:sldId id="424" r:id="rId162"/>
    <p:sldId id="425" r:id="rId163"/>
    <p:sldId id="426" r:id="rId164"/>
    <p:sldId id="427" r:id="rId165"/>
    <p:sldId id="428" r:id="rId166"/>
    <p:sldId id="429" r:id="rId167"/>
    <p:sldId id="430" r:id="rId168"/>
    <p:sldId id="432" r:id="rId169"/>
    <p:sldId id="431" r:id="rId170"/>
    <p:sldId id="433" r:id="rId171"/>
    <p:sldId id="434" r:id="rId172"/>
    <p:sldId id="451" r:id="rId173"/>
    <p:sldId id="435" r:id="rId174"/>
    <p:sldId id="436" r:id="rId175"/>
    <p:sldId id="438" r:id="rId176"/>
    <p:sldId id="437" r:id="rId177"/>
    <p:sldId id="440" r:id="rId178"/>
    <p:sldId id="439" r:id="rId179"/>
    <p:sldId id="441" r:id="rId180"/>
    <p:sldId id="442" r:id="rId181"/>
    <p:sldId id="443" r:id="rId182"/>
    <p:sldId id="446" r:id="rId183"/>
    <p:sldId id="447" r:id="rId184"/>
    <p:sldId id="419" r:id="rId185"/>
    <p:sldId id="420" r:id="rId186"/>
    <p:sldId id="421" r:id="rId187"/>
    <p:sldId id="449" r:id="rId188"/>
    <p:sldId id="450" r:id="rId1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D356F-4D4A-4219-8524-C2EDA5BA67DF}" v="3" dt="2026-04-30T05:13:11.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6/11/relationships/changesInfo" Target="changesInfos/changesInfo1.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microsoft.com/office/2015/10/relationships/revisionInfo" Target="revisionInfo.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VITHA P" userId="1740d5cd-05fb-41ca-b9dd-68fd511f195a" providerId="ADAL" clId="{AC571AB9-7EC3-430D-A077-45220E7E7AA4}"/>
    <pc:docChg chg="custSel addSld delSld modSld sldOrd">
      <pc:chgData name="KAVITHA P" userId="1740d5cd-05fb-41ca-b9dd-68fd511f195a" providerId="ADAL" clId="{AC571AB9-7EC3-430D-A077-45220E7E7AA4}" dt="2026-04-30T05:37:13.888" v="84" actId="1036"/>
      <pc:docMkLst>
        <pc:docMk/>
      </pc:docMkLst>
      <pc:sldChg chg="modSp mod">
        <pc:chgData name="KAVITHA P" userId="1740d5cd-05fb-41ca-b9dd-68fd511f195a" providerId="ADAL" clId="{AC571AB9-7EC3-430D-A077-45220E7E7AA4}" dt="2026-04-30T05:37:13.888" v="84" actId="1036"/>
        <pc:sldMkLst>
          <pc:docMk/>
          <pc:sldMk cId="4071473545" sldId="326"/>
        </pc:sldMkLst>
        <pc:spChg chg="mod">
          <ac:chgData name="KAVITHA P" userId="1740d5cd-05fb-41ca-b9dd-68fd511f195a" providerId="ADAL" clId="{AC571AB9-7EC3-430D-A077-45220E7E7AA4}" dt="2026-04-30T05:37:13.888" v="84" actId="1036"/>
          <ac:spMkLst>
            <pc:docMk/>
            <pc:sldMk cId="4071473545" sldId="326"/>
            <ac:spMk id="5" creationId="{E6C3A265-8691-F070-9E8D-929AAC7F2560}"/>
          </ac:spMkLst>
        </pc:spChg>
      </pc:sldChg>
      <pc:sldChg chg="modSp mod">
        <pc:chgData name="KAVITHA P" userId="1740d5cd-05fb-41ca-b9dd-68fd511f195a" providerId="ADAL" clId="{AC571AB9-7EC3-430D-A077-45220E7E7AA4}" dt="2026-04-30T04:06:40.908" v="71" actId="20577"/>
        <pc:sldMkLst>
          <pc:docMk/>
          <pc:sldMk cId="2595121090" sldId="337"/>
        </pc:sldMkLst>
        <pc:spChg chg="mod">
          <ac:chgData name="KAVITHA P" userId="1740d5cd-05fb-41ca-b9dd-68fd511f195a" providerId="ADAL" clId="{AC571AB9-7EC3-430D-A077-45220E7E7AA4}" dt="2026-04-30T04:06:32.329" v="67" actId="20577"/>
          <ac:spMkLst>
            <pc:docMk/>
            <pc:sldMk cId="2595121090" sldId="337"/>
            <ac:spMk id="16" creationId="{5DF50C57-279F-3B96-944D-E70052A6DF2E}"/>
          </ac:spMkLst>
        </pc:spChg>
        <pc:spChg chg="mod">
          <ac:chgData name="KAVITHA P" userId="1740d5cd-05fb-41ca-b9dd-68fd511f195a" providerId="ADAL" clId="{AC571AB9-7EC3-430D-A077-45220E7E7AA4}" dt="2026-04-30T04:06:36.637" v="69" actId="20577"/>
          <ac:spMkLst>
            <pc:docMk/>
            <pc:sldMk cId="2595121090" sldId="337"/>
            <ac:spMk id="18" creationId="{B8EEBA03-A929-D93A-5F54-464674E4CADC}"/>
          </ac:spMkLst>
        </pc:spChg>
        <pc:spChg chg="mod">
          <ac:chgData name="KAVITHA P" userId="1740d5cd-05fb-41ca-b9dd-68fd511f195a" providerId="ADAL" clId="{AC571AB9-7EC3-430D-A077-45220E7E7AA4}" dt="2026-04-30T04:06:40.908" v="71" actId="20577"/>
          <ac:spMkLst>
            <pc:docMk/>
            <pc:sldMk cId="2595121090" sldId="337"/>
            <ac:spMk id="39" creationId="{038C387E-2252-BAB0-175C-AB450D35FAF0}"/>
          </ac:spMkLst>
        </pc:spChg>
      </pc:sldChg>
      <pc:sldChg chg="del">
        <pc:chgData name="KAVITHA P" userId="1740d5cd-05fb-41ca-b9dd-68fd511f195a" providerId="ADAL" clId="{AC571AB9-7EC3-430D-A077-45220E7E7AA4}" dt="2026-04-29T13:51:57.538" v="61" actId="47"/>
        <pc:sldMkLst>
          <pc:docMk/>
          <pc:sldMk cId="1426183837" sldId="345"/>
        </pc:sldMkLst>
      </pc:sldChg>
      <pc:sldChg chg="addSp delSp mod">
        <pc:chgData name="KAVITHA P" userId="1740d5cd-05fb-41ca-b9dd-68fd511f195a" providerId="ADAL" clId="{AC571AB9-7EC3-430D-A077-45220E7E7AA4}" dt="2026-04-30T05:13:17.563" v="81" actId="478"/>
        <pc:sldMkLst>
          <pc:docMk/>
          <pc:sldMk cId="3225128080" sldId="346"/>
        </pc:sldMkLst>
        <pc:inkChg chg="add del">
          <ac:chgData name="KAVITHA P" userId="1740d5cd-05fb-41ca-b9dd-68fd511f195a" providerId="ADAL" clId="{AC571AB9-7EC3-430D-A077-45220E7E7AA4}" dt="2026-04-30T05:13:17.563" v="81" actId="478"/>
          <ac:inkMkLst>
            <pc:docMk/>
            <pc:sldMk cId="3225128080" sldId="346"/>
            <ac:inkMk id="3" creationId="{C390C934-B844-A8FC-AF1A-879F6E379BEF}"/>
          </ac:inkMkLst>
        </pc:inkChg>
      </pc:sldChg>
      <pc:sldChg chg="addSp modSp del mod">
        <pc:chgData name="KAVITHA P" userId="1740d5cd-05fb-41ca-b9dd-68fd511f195a" providerId="ADAL" clId="{AC571AB9-7EC3-430D-A077-45220E7E7AA4}" dt="2026-04-29T13:52:09.258" v="62" actId="2696"/>
        <pc:sldMkLst>
          <pc:docMk/>
          <pc:sldMk cId="183949024" sldId="384"/>
        </pc:sldMkLst>
      </pc:sldChg>
      <pc:sldChg chg="add ord">
        <pc:chgData name="KAVITHA P" userId="1740d5cd-05fb-41ca-b9dd-68fd511f195a" providerId="ADAL" clId="{AC571AB9-7EC3-430D-A077-45220E7E7AA4}" dt="2026-04-29T13:53:05.196" v="65"/>
        <pc:sldMkLst>
          <pc:docMk/>
          <pc:sldMk cId="1363550215" sldId="384"/>
        </pc:sldMkLst>
      </pc:sldChg>
      <pc:sldChg chg="addSp delSp modSp new mod">
        <pc:chgData name="KAVITHA P" userId="1740d5cd-05fb-41ca-b9dd-68fd511f195a" providerId="ADAL" clId="{AC571AB9-7EC3-430D-A077-45220E7E7AA4}" dt="2026-04-30T04:27:58.729" v="79" actId="2085"/>
        <pc:sldMkLst>
          <pc:docMk/>
          <pc:sldMk cId="441995119" sldId="461"/>
        </pc:sldMkLst>
        <pc:spChg chg="add mod">
          <ac:chgData name="KAVITHA P" userId="1740d5cd-05fb-41ca-b9dd-68fd511f195a" providerId="ADAL" clId="{AC571AB9-7EC3-430D-A077-45220E7E7AA4}" dt="2026-04-30T04:27:58.729" v="79" actId="2085"/>
          <ac:spMkLst>
            <pc:docMk/>
            <pc:sldMk cId="441995119" sldId="461"/>
            <ac:spMk id="2" creationId="{1C7FDDE2-84FD-14B3-A88B-808FF6DFC44E}"/>
          </ac:spMkLst>
        </pc:spChg>
        <pc:spChg chg="del">
          <ac:chgData name="KAVITHA P" userId="1740d5cd-05fb-41ca-b9dd-68fd511f195a" providerId="ADAL" clId="{AC571AB9-7EC3-430D-A077-45220E7E7AA4}" dt="2026-04-29T13:37:17.190" v="22" actId="478"/>
          <ac:spMkLst>
            <pc:docMk/>
            <pc:sldMk cId="441995119" sldId="461"/>
            <ac:spMk id="2" creationId="{24099D33-A453-AA43-ABC5-EDBBDC05A6B4}"/>
          </ac:spMkLst>
        </pc:spChg>
        <pc:spChg chg="del">
          <ac:chgData name="KAVITHA P" userId="1740d5cd-05fb-41ca-b9dd-68fd511f195a" providerId="ADAL" clId="{AC571AB9-7EC3-430D-A077-45220E7E7AA4}" dt="2026-04-29T13:37:08.130" v="20" actId="22"/>
          <ac:spMkLst>
            <pc:docMk/>
            <pc:sldMk cId="441995119" sldId="461"/>
            <ac:spMk id="3" creationId="{76BC95D7-1DF1-2E9D-CE51-71899695E1C1}"/>
          </ac:spMkLst>
        </pc:spChg>
        <pc:picChg chg="add mod ord">
          <ac:chgData name="KAVITHA P" userId="1740d5cd-05fb-41ca-b9dd-68fd511f195a" providerId="ADAL" clId="{AC571AB9-7EC3-430D-A077-45220E7E7AA4}" dt="2026-04-30T04:24:43.723" v="73" actId="1036"/>
          <ac:picMkLst>
            <pc:docMk/>
            <pc:sldMk cId="441995119" sldId="461"/>
            <ac:picMk id="5" creationId="{61934EDD-1534-0CBB-B063-6F88F4D6B27F}"/>
          </ac:picMkLst>
        </pc:picChg>
      </pc:sldChg>
      <pc:sldChg chg="addSp delSp modSp new mod">
        <pc:chgData name="KAVITHA P" userId="1740d5cd-05fb-41ca-b9dd-68fd511f195a" providerId="ADAL" clId="{AC571AB9-7EC3-430D-A077-45220E7E7AA4}" dt="2026-04-29T13:38:51.384" v="59" actId="14100"/>
        <pc:sldMkLst>
          <pc:docMk/>
          <pc:sldMk cId="1186513277" sldId="462"/>
        </pc:sldMkLst>
        <pc:spChg chg="mod">
          <ac:chgData name="KAVITHA P" userId="1740d5cd-05fb-41ca-b9dd-68fd511f195a" providerId="ADAL" clId="{AC571AB9-7EC3-430D-A077-45220E7E7AA4}" dt="2026-04-29T13:37:41.815" v="51" actId="20577"/>
          <ac:spMkLst>
            <pc:docMk/>
            <pc:sldMk cId="1186513277" sldId="462"/>
            <ac:spMk id="2" creationId="{C6D1FE1C-B58B-4616-6DB9-0A9E388ED278}"/>
          </ac:spMkLst>
        </pc:spChg>
        <pc:spChg chg="del">
          <ac:chgData name="KAVITHA P" userId="1740d5cd-05fb-41ca-b9dd-68fd511f195a" providerId="ADAL" clId="{AC571AB9-7EC3-430D-A077-45220E7E7AA4}" dt="2026-04-29T13:38:26.746" v="52" actId="22"/>
          <ac:spMkLst>
            <pc:docMk/>
            <pc:sldMk cId="1186513277" sldId="462"/>
            <ac:spMk id="3" creationId="{CB8274DA-A898-4DDC-86FE-387569844F63}"/>
          </ac:spMkLst>
        </pc:spChg>
        <pc:picChg chg="add mod ord">
          <ac:chgData name="KAVITHA P" userId="1740d5cd-05fb-41ca-b9dd-68fd511f195a" providerId="ADAL" clId="{AC571AB9-7EC3-430D-A077-45220E7E7AA4}" dt="2026-04-29T13:38:51.384" v="59" actId="14100"/>
          <ac:picMkLst>
            <pc:docMk/>
            <pc:sldMk cId="1186513277" sldId="462"/>
            <ac:picMk id="5" creationId="{00CB8328-A829-3623-F1AB-331F92BB4D2A}"/>
          </ac:picMkLst>
        </pc:picChg>
      </pc:sldChg>
      <pc:sldChg chg="add">
        <pc:chgData name="KAVITHA P" userId="1740d5cd-05fb-41ca-b9dd-68fd511f195a" providerId="ADAL" clId="{AC571AB9-7EC3-430D-A077-45220E7E7AA4}" dt="2026-04-29T13:51:53.466" v="60"/>
        <pc:sldMkLst>
          <pc:docMk/>
          <pc:sldMk cId="2384638446" sldId="463"/>
        </pc:sldMkLst>
      </pc:sldChg>
      <pc:sldChg chg="new">
        <pc:chgData name="KAVITHA P" userId="1740d5cd-05fb-41ca-b9dd-68fd511f195a" providerId="ADAL" clId="{AC571AB9-7EC3-430D-A077-45220E7E7AA4}" dt="2026-04-30T05:13:20.173" v="82" actId="680"/>
        <pc:sldMkLst>
          <pc:docMk/>
          <pc:sldMk cId="2285746354" sldId="4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B7403-8D60-4F9F-B64F-E24D377CE3CE}" type="datetimeFigureOut">
              <a:rPr lang="en-IN" smtClean="0"/>
              <a:t>30-04-2026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341C8-AEDE-4898-9D08-018BC35C4473}" type="slidenum">
              <a:rPr lang="en-IN" smtClean="0"/>
              <a:t>‹#›</a:t>
            </a:fld>
            <a:endParaRPr lang="en-IN"/>
          </a:p>
        </p:txBody>
      </p:sp>
    </p:spTree>
    <p:extLst>
      <p:ext uri="{BB962C8B-B14F-4D97-AF65-F5344CB8AC3E}">
        <p14:creationId xmlns:p14="http://schemas.microsoft.com/office/powerpoint/2010/main" val="41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BB341C8-AEDE-4898-9D08-018BC35C4473}" type="slidenum">
              <a:rPr lang="en-IN" smtClean="0"/>
              <a:t>54</a:t>
            </a:fld>
            <a:endParaRPr lang="en-IN"/>
          </a:p>
        </p:txBody>
      </p:sp>
    </p:spTree>
    <p:extLst>
      <p:ext uri="{BB962C8B-B14F-4D97-AF65-F5344CB8AC3E}">
        <p14:creationId xmlns:p14="http://schemas.microsoft.com/office/powerpoint/2010/main" val="9816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B2C4-9841-9095-AE2C-D9B68D5E6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AB5E23B-95AC-69C8-3D73-B1CDBD3B91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9902D63-DCE2-E9C2-6C3E-96A94E32F54E}"/>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5" name="Footer Placeholder 4">
            <a:extLst>
              <a:ext uri="{FF2B5EF4-FFF2-40B4-BE49-F238E27FC236}">
                <a16:creationId xmlns:a16="http://schemas.microsoft.com/office/drawing/2014/main" id="{CDCA6B58-9D98-1F51-152B-130AA5F1CE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A65531-3CB1-B521-D6F7-93CAAE8875B6}"/>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157867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EE6F-1DD7-8FB5-A237-C73C328CF75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16D9FD-4037-3DF7-78C2-AC3A4D0B0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55942D-811A-5E0A-5EA3-CF27598AB72C}"/>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5" name="Footer Placeholder 4">
            <a:extLst>
              <a:ext uri="{FF2B5EF4-FFF2-40B4-BE49-F238E27FC236}">
                <a16:creationId xmlns:a16="http://schemas.microsoft.com/office/drawing/2014/main" id="{9FF9F807-FD9E-AACB-A2E7-6546D65192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B61B94-E990-8C0F-62BF-981CB0DA68BA}"/>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387449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09485-AFCC-B952-F3CD-9764558DDF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C251C4-F84C-93C1-E45D-04837C05E3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6FE742-0198-BE8B-D167-A81C126EDA0C}"/>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5" name="Footer Placeholder 4">
            <a:extLst>
              <a:ext uri="{FF2B5EF4-FFF2-40B4-BE49-F238E27FC236}">
                <a16:creationId xmlns:a16="http://schemas.microsoft.com/office/drawing/2014/main" id="{4E846FCC-DF19-D33E-9ABC-704292B07F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248E88-7D24-8277-C097-4833E695E811}"/>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229232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7EDE-6456-1E4D-0A17-FB2A9FFC8FB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086C8BB-586A-95C9-1852-5E5909A93C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AD2673-86B2-4E96-174E-E2D135922C01}"/>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5" name="Footer Placeholder 4">
            <a:extLst>
              <a:ext uri="{FF2B5EF4-FFF2-40B4-BE49-F238E27FC236}">
                <a16:creationId xmlns:a16="http://schemas.microsoft.com/office/drawing/2014/main" id="{29767325-2CD2-62FC-EC61-725A803B60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21359B-FB4D-BD8D-5DC7-D5EF7AED4426}"/>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145424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47B2-4914-0807-B96D-D604CE860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0F29F3D-FCE6-7CDA-6105-9D56306D8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96C545-A69F-9CA1-77B9-BB1AE69410E8}"/>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5" name="Footer Placeholder 4">
            <a:extLst>
              <a:ext uri="{FF2B5EF4-FFF2-40B4-BE49-F238E27FC236}">
                <a16:creationId xmlns:a16="http://schemas.microsoft.com/office/drawing/2014/main" id="{1F753877-EFBC-31FE-3D30-EED3B8C066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84EA37-7AE6-5862-4674-FF9E26EBF440}"/>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76496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1D99-DCA1-A2F1-A0EE-F8F54330A75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7292ABE-7CD1-0DF6-157C-BB0CD001B3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F9B08F5-2D08-D5FC-C39B-B4D02AD56D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07734AC-F19D-340C-A786-C65B2381B2F3}"/>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6" name="Footer Placeholder 5">
            <a:extLst>
              <a:ext uri="{FF2B5EF4-FFF2-40B4-BE49-F238E27FC236}">
                <a16:creationId xmlns:a16="http://schemas.microsoft.com/office/drawing/2014/main" id="{46E56858-C55A-9207-F6B9-9A330BB137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0E5C49-2FB1-F31C-1735-A95FD446A75B}"/>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46418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82AF-EAE6-10CE-5D0A-E1BB6A0FDD4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520B5E3-5B56-52DF-34B8-38D3AA042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F051A-2B95-BB56-B697-416A64870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9E440E3-043E-9B9A-53E4-E286ED74A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18C001-351B-8A2F-4141-004690750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BF8369A-66BC-8D31-1CF9-BF8C4924D22A}"/>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8" name="Footer Placeholder 7">
            <a:extLst>
              <a:ext uri="{FF2B5EF4-FFF2-40B4-BE49-F238E27FC236}">
                <a16:creationId xmlns:a16="http://schemas.microsoft.com/office/drawing/2014/main" id="{3D350095-79E7-417F-64AC-C3784218EC5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47EA4AB-EC03-F1A4-5C7D-4F9208A98440}"/>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62849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3535-163D-089B-1E6C-EE111B536F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7017FCC-EAD4-7E9D-E461-2BEA90447917}"/>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4" name="Footer Placeholder 3">
            <a:extLst>
              <a:ext uri="{FF2B5EF4-FFF2-40B4-BE49-F238E27FC236}">
                <a16:creationId xmlns:a16="http://schemas.microsoft.com/office/drawing/2014/main" id="{7A3BE609-A92B-B0A2-CB59-F8D02096EA0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2E71796-88B4-6757-3E7D-05E010619191}"/>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264892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C6932-9094-F255-458E-7B33D70B08D3}"/>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3" name="Footer Placeholder 2">
            <a:extLst>
              <a:ext uri="{FF2B5EF4-FFF2-40B4-BE49-F238E27FC236}">
                <a16:creationId xmlns:a16="http://schemas.microsoft.com/office/drawing/2014/main" id="{A983C702-8F32-3127-3039-F5ADA1131B1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BD9B634-3CC9-C59C-6361-DD4B1A1CC602}"/>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263822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211F-B488-9C30-9C31-20E5577D1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D162BF-6AD7-4269-B94C-FF83C0ECA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C40A930-CE86-1ACA-8B7E-58125DEE0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14443-6B41-9730-13B6-9CE3E2B2469A}"/>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6" name="Footer Placeholder 5">
            <a:extLst>
              <a:ext uri="{FF2B5EF4-FFF2-40B4-BE49-F238E27FC236}">
                <a16:creationId xmlns:a16="http://schemas.microsoft.com/office/drawing/2014/main" id="{BCCCC3A2-8E2A-3C8A-C722-A187A99A18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CEE4463-551A-DA1E-1F81-D260155EFC27}"/>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112403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4BB9-C3A1-AF6F-059D-F07E258C6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5032788-FD74-3733-DA8C-5A01F355D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D97AA53-B05C-7AE9-7AAB-3A9C578BA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AAFEE-AEB5-D2E3-F576-7676EB745B81}"/>
              </a:ext>
            </a:extLst>
          </p:cNvPr>
          <p:cNvSpPr>
            <a:spLocks noGrp="1"/>
          </p:cNvSpPr>
          <p:nvPr>
            <p:ph type="dt" sz="half" idx="10"/>
          </p:nvPr>
        </p:nvSpPr>
        <p:spPr/>
        <p:txBody>
          <a:bodyPr/>
          <a:lstStyle/>
          <a:p>
            <a:fld id="{B64B0108-2885-4EFD-8B04-F2D6821388D0}" type="datetimeFigureOut">
              <a:rPr lang="en-IN" smtClean="0"/>
              <a:t>30-04-2026</a:t>
            </a:fld>
            <a:endParaRPr lang="en-IN"/>
          </a:p>
        </p:txBody>
      </p:sp>
      <p:sp>
        <p:nvSpPr>
          <p:cNvPr id="6" name="Footer Placeholder 5">
            <a:extLst>
              <a:ext uri="{FF2B5EF4-FFF2-40B4-BE49-F238E27FC236}">
                <a16:creationId xmlns:a16="http://schemas.microsoft.com/office/drawing/2014/main" id="{CFF23763-2CA0-E035-7258-CF54897AACB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137E30-6F9A-65E5-43BA-93B81C0F8C0B}"/>
              </a:ext>
            </a:extLst>
          </p:cNvPr>
          <p:cNvSpPr>
            <a:spLocks noGrp="1"/>
          </p:cNvSpPr>
          <p:nvPr>
            <p:ph type="sldNum" sz="quarter" idx="12"/>
          </p:nvPr>
        </p:nvSpPr>
        <p:spPr/>
        <p:txBody>
          <a:bodyPr/>
          <a:lstStyle/>
          <a:p>
            <a:fld id="{565131EC-6352-48D7-87C3-240EA535F4BF}" type="slidenum">
              <a:rPr lang="en-IN" smtClean="0"/>
              <a:t>‹#›</a:t>
            </a:fld>
            <a:endParaRPr lang="en-IN"/>
          </a:p>
        </p:txBody>
      </p:sp>
    </p:spTree>
    <p:extLst>
      <p:ext uri="{BB962C8B-B14F-4D97-AF65-F5344CB8AC3E}">
        <p14:creationId xmlns:p14="http://schemas.microsoft.com/office/powerpoint/2010/main" val="270210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A06FF-7B95-72E0-4C89-F19832118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68AC9A7-1FD3-598E-A25B-F7BDD986DD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C4D98D-B9C0-6FDF-AC81-7AA651FB5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B0108-2885-4EFD-8B04-F2D6821388D0}" type="datetimeFigureOut">
              <a:rPr lang="en-IN" smtClean="0"/>
              <a:t>30-04-2026</a:t>
            </a:fld>
            <a:endParaRPr lang="en-IN"/>
          </a:p>
        </p:txBody>
      </p:sp>
      <p:sp>
        <p:nvSpPr>
          <p:cNvPr id="5" name="Footer Placeholder 4">
            <a:extLst>
              <a:ext uri="{FF2B5EF4-FFF2-40B4-BE49-F238E27FC236}">
                <a16:creationId xmlns:a16="http://schemas.microsoft.com/office/drawing/2014/main" id="{EE8A9970-D67D-4BC1-85B1-1DFBE2F7F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2616C4F-B3A7-4F87-3C1A-C0A8EE453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131EC-6352-48D7-87C3-240EA535F4BF}" type="slidenum">
              <a:rPr lang="en-IN" smtClean="0"/>
              <a:t>‹#›</a:t>
            </a:fld>
            <a:endParaRPr lang="en-IN"/>
          </a:p>
        </p:txBody>
      </p:sp>
    </p:spTree>
    <p:extLst>
      <p:ext uri="{BB962C8B-B14F-4D97-AF65-F5344CB8AC3E}">
        <p14:creationId xmlns:p14="http://schemas.microsoft.com/office/powerpoint/2010/main" val="425336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0263-3C72-C423-FFC3-C75FC05764EF}"/>
              </a:ext>
            </a:extLst>
          </p:cNvPr>
          <p:cNvSpPr>
            <a:spLocks noGrp="1"/>
          </p:cNvSpPr>
          <p:nvPr>
            <p:ph type="ctrTitle"/>
          </p:nvPr>
        </p:nvSpPr>
        <p:spPr>
          <a:xfrm>
            <a:off x="114300" y="285751"/>
            <a:ext cx="11963400" cy="2786064"/>
          </a:xfrm>
        </p:spPr>
        <p:txBody>
          <a:bodyPr>
            <a:noAutofit/>
          </a:bodyPr>
          <a:lstStyle/>
          <a:p>
            <a:r>
              <a:rPr lang="en-US" b="1" dirty="0">
                <a:latin typeface="+mn-lt"/>
              </a:rPr>
              <a:t>BCS401 </a:t>
            </a:r>
            <a:br>
              <a:rPr lang="en-US" b="1" dirty="0">
                <a:latin typeface="+mn-lt"/>
              </a:rPr>
            </a:br>
            <a:r>
              <a:rPr lang="en-US" b="1" dirty="0">
                <a:latin typeface="+mn-lt"/>
              </a:rPr>
              <a:t>Analysis and Design of Algorithms</a:t>
            </a:r>
            <a:br>
              <a:rPr lang="en-US" b="1" dirty="0">
                <a:latin typeface="+mn-lt"/>
              </a:rPr>
            </a:br>
            <a:r>
              <a:rPr lang="en-US" b="1" dirty="0">
                <a:latin typeface="+mn-lt"/>
              </a:rPr>
              <a:t>MODULE 3</a:t>
            </a:r>
            <a:endParaRPr lang="en-IN" b="1" dirty="0">
              <a:latin typeface="+mn-lt"/>
            </a:endParaRPr>
          </a:p>
        </p:txBody>
      </p:sp>
      <p:sp>
        <p:nvSpPr>
          <p:cNvPr id="3" name="Subtitle 2">
            <a:extLst>
              <a:ext uri="{FF2B5EF4-FFF2-40B4-BE49-F238E27FC236}">
                <a16:creationId xmlns:a16="http://schemas.microsoft.com/office/drawing/2014/main" id="{558E6C74-D692-95F9-C53C-C36D770C9D9A}"/>
              </a:ext>
            </a:extLst>
          </p:cNvPr>
          <p:cNvSpPr>
            <a:spLocks noGrp="1"/>
          </p:cNvSpPr>
          <p:nvPr>
            <p:ph type="subTitle" idx="1"/>
          </p:nvPr>
        </p:nvSpPr>
        <p:spPr>
          <a:xfrm>
            <a:off x="1524000" y="3771898"/>
            <a:ext cx="9144000" cy="2786063"/>
          </a:xfrm>
        </p:spPr>
        <p:txBody>
          <a:bodyPr>
            <a:noAutofit/>
          </a:bodyPr>
          <a:lstStyle/>
          <a:p>
            <a:pPr>
              <a:lnSpc>
                <a:spcPct val="100000"/>
              </a:lnSpc>
            </a:pPr>
            <a:r>
              <a:rPr lang="en-US" sz="3600" dirty="0" err="1"/>
              <a:t>P.Kavitha</a:t>
            </a:r>
            <a:r>
              <a:rPr lang="en-US" sz="3600" dirty="0"/>
              <a:t> &amp; </a:t>
            </a:r>
            <a:r>
              <a:rPr lang="en-US" sz="3600" dirty="0" err="1"/>
              <a:t>Dineshkumar</a:t>
            </a:r>
            <a:r>
              <a:rPr lang="en-US" sz="3600" dirty="0"/>
              <a:t> K</a:t>
            </a:r>
          </a:p>
          <a:p>
            <a:pPr>
              <a:lnSpc>
                <a:spcPct val="100000"/>
              </a:lnSpc>
            </a:pPr>
            <a:r>
              <a:rPr lang="en-US" sz="3600" dirty="0"/>
              <a:t>Assistant Professor</a:t>
            </a:r>
          </a:p>
          <a:p>
            <a:pPr>
              <a:lnSpc>
                <a:spcPct val="100000"/>
              </a:lnSpc>
            </a:pPr>
            <a:r>
              <a:rPr lang="en-US" sz="3600" dirty="0"/>
              <a:t>Department of ISE</a:t>
            </a:r>
          </a:p>
          <a:p>
            <a:pPr>
              <a:lnSpc>
                <a:spcPct val="100000"/>
              </a:lnSpc>
            </a:pPr>
            <a:r>
              <a:rPr lang="en-US" sz="3600" dirty="0"/>
              <a:t>CMRIT</a:t>
            </a:r>
            <a:endParaRPr lang="en-IN" sz="3600" dirty="0"/>
          </a:p>
        </p:txBody>
      </p:sp>
    </p:spTree>
    <p:extLst>
      <p:ext uri="{BB962C8B-B14F-4D97-AF65-F5344CB8AC3E}">
        <p14:creationId xmlns:p14="http://schemas.microsoft.com/office/powerpoint/2010/main" val="156923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F2091-99BB-2372-F3B1-A3F27FF40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E9AE5-2919-349F-7F79-6BE4472C7E3B}"/>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9E56D5B1-E567-8B7F-FD7F-F99C8F53C5F6}"/>
              </a:ext>
            </a:extLst>
          </p:cNvPr>
          <p:cNvGrpSpPr/>
          <p:nvPr/>
        </p:nvGrpSpPr>
        <p:grpSpPr>
          <a:xfrm>
            <a:off x="3557587" y="1682745"/>
            <a:ext cx="5341145" cy="2820986"/>
            <a:chOff x="3557587" y="1825625"/>
            <a:chExt cx="5341145" cy="2820986"/>
          </a:xfrm>
        </p:grpSpPr>
        <p:grpSp>
          <p:nvGrpSpPr>
            <p:cNvPr id="15" name="Group 14">
              <a:extLst>
                <a:ext uri="{FF2B5EF4-FFF2-40B4-BE49-F238E27FC236}">
                  <a16:creationId xmlns:a16="http://schemas.microsoft.com/office/drawing/2014/main" id="{021CF125-6A3A-6CBE-4CB4-0CD971C65C37}"/>
                </a:ext>
              </a:extLst>
            </p:cNvPr>
            <p:cNvGrpSpPr/>
            <p:nvPr/>
          </p:nvGrpSpPr>
          <p:grpSpPr>
            <a:xfrm>
              <a:off x="3557587" y="1825625"/>
              <a:ext cx="5341145" cy="2820986"/>
              <a:chOff x="3557587" y="1825625"/>
              <a:chExt cx="5341145" cy="2820986"/>
            </a:xfrm>
          </p:grpSpPr>
          <p:sp>
            <p:nvSpPr>
              <p:cNvPr id="4" name="Oval 3">
                <a:extLst>
                  <a:ext uri="{FF2B5EF4-FFF2-40B4-BE49-F238E27FC236}">
                    <a16:creationId xmlns:a16="http://schemas.microsoft.com/office/drawing/2014/main" id="{996906D7-D17E-6BFD-F912-4CC707ED8DB5}"/>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9AE1EEBD-371A-470E-5A0D-7E81C9169F34}"/>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E9EA35E1-FC87-E2D0-7E3E-E1095BDDB106}"/>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7" name="Oval 6">
                <a:extLst>
                  <a:ext uri="{FF2B5EF4-FFF2-40B4-BE49-F238E27FC236}">
                    <a16:creationId xmlns:a16="http://schemas.microsoft.com/office/drawing/2014/main" id="{6BD66C67-621B-D499-476A-8D0F05568B98}"/>
                  </a:ext>
                </a:extLst>
              </p:cNvPr>
              <p:cNvSpPr/>
              <p:nvPr/>
            </p:nvSpPr>
            <p:spPr>
              <a:xfrm>
                <a:off x="8003382" y="393223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58</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5F2828EB-900B-BD4C-680F-575018FDF88F}"/>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BABE92D-D69E-9A44-2DA9-9B6A3DB6EBEC}"/>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0D6BA4-04DB-E257-9F08-3D432ECA73DD}"/>
                </a:ext>
              </a:extLst>
            </p:cNvPr>
            <p:cNvCxnSpPr>
              <a:cxnSpLocks/>
              <a:stCxn id="5" idx="5"/>
              <a:endCxn id="7" idx="0"/>
            </p:cNvCxnSpPr>
            <p:nvPr/>
          </p:nvCxnSpPr>
          <p:spPr>
            <a:xfrm>
              <a:off x="7872261" y="3324382"/>
              <a:ext cx="578796" cy="6078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20957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16803-D46C-017E-7480-6734BB7C2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999EC-89FE-2A0B-E287-BB180CC61655}"/>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94801944-C231-DA3C-700D-6A9565FE8F89}"/>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C81ABC6C-3F38-E90C-A086-DCEF7CD5B78E}"/>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94394D68-C8E5-5B90-D926-97E01E2AACD7}"/>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CB3070C6-9DA3-94C9-87EE-358711CF0D20}"/>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B3898492-A7F1-C34B-91CE-11049E0DA7A8}"/>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2FA53836-BB79-1865-A1AF-330E754CA99A}"/>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ED99F832-E180-0352-9BFC-0DE78C6D2F8E}"/>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47A03280-0044-37CB-F441-B56D02F7C523}"/>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0183BA7E-CED0-2836-8247-673B66E23A1D}"/>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509F883B-324B-2CB8-44C2-A7F8B7B8068D}"/>
                </a:ext>
              </a:extLst>
            </p:cNvPr>
            <p:cNvCxnSpPr>
              <a:stCxn id="4" idx="3"/>
              <a:endCxn id="5" idx="0"/>
            </p:cNvCxnSpPr>
            <p:nvPr/>
          </p:nvCxnSpPr>
          <p:spPr>
            <a:xfrm flipH="1">
              <a:off x="1614495" y="3200524"/>
              <a:ext cx="918999"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8090BD-12BD-0146-F300-6554085E15BE}"/>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F62400-67A3-F377-BC24-CEC531B2A010}"/>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D3B9611-BFC7-A895-F10C-D8068BC60CBB}"/>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DDE338-2CB9-D3E7-A10F-EC9657C0A6AB}"/>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DAB91D34-7F70-5274-5AA8-9691222151FF}"/>
              </a:ext>
            </a:extLst>
          </p:cNvPr>
          <p:cNvSpPr txBox="1"/>
          <p:nvPr/>
        </p:nvSpPr>
        <p:spPr>
          <a:xfrm>
            <a:off x="4439705" y="2934642"/>
            <a:ext cx="7609415" cy="1754326"/>
          </a:xfrm>
          <a:prstGeom prst="rect">
            <a:avLst/>
          </a:prstGeom>
          <a:noFill/>
        </p:spPr>
        <p:txBody>
          <a:bodyPr wrap="square">
            <a:spAutoFit/>
          </a:bodyPr>
          <a:lstStyle/>
          <a:p>
            <a:pPr algn="just"/>
            <a:r>
              <a:rPr lang="en-US" sz="3600" dirty="0"/>
              <a:t>Now consider the parental node 9. It has two children. The node 9 holds the parental dominance. No swap.</a:t>
            </a:r>
            <a:endParaRPr lang="en-IN" sz="3600" dirty="0"/>
          </a:p>
        </p:txBody>
      </p:sp>
      <p:cxnSp>
        <p:nvCxnSpPr>
          <p:cNvPr id="21" name="Straight Arrow Connector 20">
            <a:extLst>
              <a:ext uri="{FF2B5EF4-FFF2-40B4-BE49-F238E27FC236}">
                <a16:creationId xmlns:a16="http://schemas.microsoft.com/office/drawing/2014/main" id="{33834DC0-8C6D-B897-AC31-A385C9BB96F8}"/>
              </a:ext>
            </a:extLst>
          </p:cNvPr>
          <p:cNvCxnSpPr>
            <a:cxnSpLocks/>
            <a:endCxn id="5" idx="1"/>
          </p:cNvCxnSpPr>
          <p:nvPr/>
        </p:nvCxnSpPr>
        <p:spPr>
          <a:xfrm>
            <a:off x="500979" y="3381207"/>
            <a:ext cx="461805" cy="47788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8605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FBD51-AD71-5F4D-92C6-0C8D6731B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0D8A8-0571-D79C-6E73-2BC729DE5284}"/>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8D648CD9-A7EE-9B52-130A-FC78BAADAED8}"/>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82EB2D6B-1674-9E5C-4D59-E3831A3152CA}"/>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C4C54F8F-FC62-B901-8E9A-EF8E8D1F22F2}"/>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93C802AF-151C-04E4-6BB0-9CC49896D371}"/>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C64E6CBF-BB62-0C06-0C1F-238F60056BBF}"/>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245EE107-F3B9-4EDB-AD46-BFB87F0E5FBE}"/>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372B7F69-C83D-A7EA-88BA-70DBCAD19F36}"/>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F8A8C052-A6E0-408A-AB88-228579BF492F}"/>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8E4F5B0F-118D-04ED-AB3B-98C3B5CCF22C}"/>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447EA48F-CA51-D9A0-5D15-32687367CBFE}"/>
                </a:ext>
              </a:extLst>
            </p:cNvPr>
            <p:cNvCxnSpPr>
              <a:stCxn id="4" idx="3"/>
              <a:endCxn id="5" idx="0"/>
            </p:cNvCxnSpPr>
            <p:nvPr/>
          </p:nvCxnSpPr>
          <p:spPr>
            <a:xfrm flipH="1">
              <a:off x="1614495" y="3200524"/>
              <a:ext cx="918999"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A647D32-0A83-3AAF-73D0-C7F8BB942BA6}"/>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0ED7E4-0729-610B-F519-45A114E9C165}"/>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BC985E-653F-CCB1-ED98-52A443A6E355}"/>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21B6BB-E982-214B-AFDB-C9CE881FE286}"/>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8D7B7A03-2D84-19E4-01C1-9AD5BA35F949}"/>
              </a:ext>
            </a:extLst>
          </p:cNvPr>
          <p:cNvSpPr txBox="1"/>
          <p:nvPr/>
        </p:nvSpPr>
        <p:spPr>
          <a:xfrm>
            <a:off x="4439705" y="2934642"/>
            <a:ext cx="7609415" cy="646331"/>
          </a:xfrm>
          <a:prstGeom prst="rect">
            <a:avLst/>
          </a:prstGeom>
          <a:noFill/>
        </p:spPr>
        <p:txBody>
          <a:bodyPr wrap="square">
            <a:spAutoFit/>
          </a:bodyPr>
          <a:lstStyle/>
          <a:p>
            <a:pPr algn="just"/>
            <a:r>
              <a:rPr lang="en-US" sz="3600" dirty="0"/>
              <a:t>Now consider the parental node 2.</a:t>
            </a:r>
            <a:endParaRPr lang="en-IN" sz="3600" dirty="0"/>
          </a:p>
        </p:txBody>
      </p:sp>
    </p:spTree>
    <p:extLst>
      <p:ext uri="{BB962C8B-B14F-4D97-AF65-F5344CB8AC3E}">
        <p14:creationId xmlns:p14="http://schemas.microsoft.com/office/powerpoint/2010/main" val="36134795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FBE3F-E152-772C-49DE-4CE6F89E7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ADB7C-C984-5864-E3E3-3C0314CC0183}"/>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grpSp>
        <p:nvGrpSpPr>
          <p:cNvPr id="14" name="Group 13">
            <a:extLst>
              <a:ext uri="{FF2B5EF4-FFF2-40B4-BE49-F238E27FC236}">
                <a16:creationId xmlns:a16="http://schemas.microsoft.com/office/drawing/2014/main" id="{28742506-AA99-1C13-9BB6-0669C177C1F6}"/>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865695CC-3C17-33E9-5ACD-30857EB96A95}"/>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E90F786F-1318-79AE-E41E-753624A01969}"/>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4D4F611E-A319-0EB7-1A28-8DDDBCBFF3DF}"/>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F8BB4996-A43D-22E9-A963-B17E3532ACD0}"/>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106B0E71-92F4-AEF8-7F77-21E346A6220D}"/>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15C624DD-B79A-9C5C-9E9D-9E719F127A2C}"/>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E40171D5-54A0-5850-9ACD-BEBCDEDA77DA}"/>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70C32E44-9842-2C20-DA71-A7227E1A59FF}"/>
                </a:ext>
              </a:extLst>
            </p:cNvPr>
            <p:cNvCxnSpPr>
              <a:stCxn id="4" idx="3"/>
              <a:endCxn id="5" idx="0"/>
            </p:cNvCxnSpPr>
            <p:nvPr/>
          </p:nvCxnSpPr>
          <p:spPr>
            <a:xfrm flipH="1">
              <a:off x="1614495" y="3200524"/>
              <a:ext cx="918999"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5E3949-1612-B90C-96F7-926894BBE1E3}"/>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7FE8EC-4F93-668C-F226-AFB5C787E804}"/>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126727D-2C53-25C6-B49E-5484496F171E}"/>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F0A77F-763F-1651-BB7E-6A720D1B7E1E}"/>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80F96690-3389-DC9C-2287-BAAC983CB566}"/>
              </a:ext>
            </a:extLst>
          </p:cNvPr>
          <p:cNvSpPr txBox="1"/>
          <p:nvPr/>
        </p:nvSpPr>
        <p:spPr>
          <a:xfrm>
            <a:off x="4439705" y="2934642"/>
            <a:ext cx="7609415" cy="2862322"/>
          </a:xfrm>
          <a:prstGeom prst="rect">
            <a:avLst/>
          </a:prstGeom>
          <a:noFill/>
        </p:spPr>
        <p:txBody>
          <a:bodyPr wrap="square">
            <a:spAutoFit/>
          </a:bodyPr>
          <a:lstStyle/>
          <a:p>
            <a:pPr algn="just"/>
            <a:r>
              <a:rPr lang="en-US" sz="3600" dirty="0"/>
              <a:t>Now consider the parental node 2. It has two children. The node 2 does not holds the parental dominance. Node 9 is greater than node 8, swap Node 2 with node 9.</a:t>
            </a:r>
            <a:endParaRPr lang="en-IN" sz="3600" dirty="0"/>
          </a:p>
        </p:txBody>
      </p:sp>
      <p:cxnSp>
        <p:nvCxnSpPr>
          <p:cNvPr id="21" name="Straight Arrow Connector 20">
            <a:extLst>
              <a:ext uri="{FF2B5EF4-FFF2-40B4-BE49-F238E27FC236}">
                <a16:creationId xmlns:a16="http://schemas.microsoft.com/office/drawing/2014/main" id="{AED9B4F2-DDDE-0CD2-B830-4641FD57209C}"/>
              </a:ext>
            </a:extLst>
          </p:cNvPr>
          <p:cNvCxnSpPr>
            <a:cxnSpLocks/>
            <a:endCxn id="4" idx="1"/>
          </p:cNvCxnSpPr>
          <p:nvPr/>
        </p:nvCxnSpPr>
        <p:spPr>
          <a:xfrm>
            <a:off x="1655955" y="2347890"/>
            <a:ext cx="478397" cy="42739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7907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32714-23ED-51EC-5417-9CC94B1AF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2C307-EAC6-CB17-F186-8DA76D2C9B7E}"/>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grpSp>
        <p:nvGrpSpPr>
          <p:cNvPr id="14" name="Group 13">
            <a:extLst>
              <a:ext uri="{FF2B5EF4-FFF2-40B4-BE49-F238E27FC236}">
                <a16:creationId xmlns:a16="http://schemas.microsoft.com/office/drawing/2014/main" id="{9252AFA0-E7AB-F6BD-F7F1-3FB4C59817B7}"/>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BD41CD3D-9A41-7B05-54EA-5F64B9208E2F}"/>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C8A600F4-BC17-135A-ACC4-9960586CB939}"/>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500BB0DD-5DAD-1197-1999-15696B771875}"/>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66E04710-0910-AB5F-6E13-B4CB0944AE6D}"/>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64FA7386-6D90-06AB-5615-7D8331E1D36F}"/>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A0C687FF-55D1-82B2-520A-5AB80F3FBDDC}"/>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8AF9FECC-F666-0075-CE54-CE86232EA10B}"/>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13CDDA1C-86C7-29C6-D492-F68D75F8EFAF}"/>
                </a:ext>
              </a:extLst>
            </p:cNvPr>
            <p:cNvCxnSpPr>
              <a:stCxn id="4" idx="3"/>
              <a:endCxn id="5" idx="0"/>
            </p:cNvCxnSpPr>
            <p:nvPr/>
          </p:nvCxnSpPr>
          <p:spPr>
            <a:xfrm flipH="1">
              <a:off x="1614495" y="3200524"/>
              <a:ext cx="918999" cy="572965"/>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642BA8-7071-C450-9396-94EFC7D02525}"/>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929FAC-C7A6-A63F-E65E-3F1528AFDCBC}"/>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A95C01-C9ED-F991-4BEC-2632C5C69B1F}"/>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FDB350-728A-89B9-C5CC-5EBF20AB7E41}"/>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5513FD49-B134-2D44-46C0-52B3C14E0ACA}"/>
              </a:ext>
            </a:extLst>
          </p:cNvPr>
          <p:cNvSpPr txBox="1"/>
          <p:nvPr/>
        </p:nvSpPr>
        <p:spPr>
          <a:xfrm>
            <a:off x="4439705" y="2934642"/>
            <a:ext cx="7609415" cy="2862322"/>
          </a:xfrm>
          <a:prstGeom prst="rect">
            <a:avLst/>
          </a:prstGeom>
          <a:noFill/>
        </p:spPr>
        <p:txBody>
          <a:bodyPr wrap="square">
            <a:spAutoFit/>
          </a:bodyPr>
          <a:lstStyle/>
          <a:p>
            <a:pPr algn="just"/>
            <a:r>
              <a:rPr lang="en-US" sz="3600" dirty="0"/>
              <a:t>Now consider the parental node 2. It has two children. The node 2 does not holds the parental dominance. Node 9 is greater than node 8, swap Node 2 with node 9.</a:t>
            </a:r>
            <a:endParaRPr lang="en-IN" sz="3600" dirty="0"/>
          </a:p>
        </p:txBody>
      </p:sp>
      <p:cxnSp>
        <p:nvCxnSpPr>
          <p:cNvPr id="21" name="Straight Arrow Connector 20">
            <a:extLst>
              <a:ext uri="{FF2B5EF4-FFF2-40B4-BE49-F238E27FC236}">
                <a16:creationId xmlns:a16="http://schemas.microsoft.com/office/drawing/2014/main" id="{91D613F4-1031-6035-A7E3-ED9D9B88FA9B}"/>
              </a:ext>
            </a:extLst>
          </p:cNvPr>
          <p:cNvCxnSpPr>
            <a:cxnSpLocks/>
            <a:endCxn id="4" idx="1"/>
          </p:cNvCxnSpPr>
          <p:nvPr/>
        </p:nvCxnSpPr>
        <p:spPr>
          <a:xfrm>
            <a:off x="1655955" y="2347890"/>
            <a:ext cx="478397" cy="42739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477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FFDBD-EFD1-52A2-FC68-3606EC97D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5919F-F7B1-58F6-8C5E-551679B4F982}"/>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grpSp>
        <p:nvGrpSpPr>
          <p:cNvPr id="14" name="Group 13">
            <a:extLst>
              <a:ext uri="{FF2B5EF4-FFF2-40B4-BE49-F238E27FC236}">
                <a16:creationId xmlns:a16="http://schemas.microsoft.com/office/drawing/2014/main" id="{F0B4FF77-94B7-4190-EAC8-B8690B9F4383}"/>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ADEAD618-E37B-947E-0DF1-EAA2E0CA38E2}"/>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1CD359B7-49DE-3217-D4E8-280DDBDAC7CE}"/>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1194E697-E114-B901-7866-4B0653753D89}"/>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9951F89E-986A-3A64-EE04-9DC967DAA820}"/>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EA2850D3-8A1E-8923-03C9-E5019D4E19BE}"/>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8FD835C7-8393-6FA2-D4AF-D792B68AE1D3}"/>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BA1ABF29-722A-6FA5-F7FA-5D3697C9FEB0}"/>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ACF2ACA2-895D-FB8F-D914-3E842D0BF6CA}"/>
                </a:ext>
              </a:extLst>
            </p:cNvPr>
            <p:cNvCxnSpPr>
              <a:stCxn id="4" idx="3"/>
              <a:endCxn id="5" idx="0"/>
            </p:cNvCxnSpPr>
            <p:nvPr/>
          </p:nvCxnSpPr>
          <p:spPr>
            <a:xfrm flipH="1">
              <a:off x="1614495" y="3200524"/>
              <a:ext cx="918999"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0B4351-6C15-3FF1-8960-B46F20F6BAB7}"/>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F20EF-538E-B459-3314-F0E999CBC0D3}"/>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AA29F9-AF66-086C-2E9C-11AD84862C2C}"/>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A923AE-248D-321C-DB4D-E28941C16F67}"/>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05CBAF7F-F995-A474-AFB2-0801C4722FA0}"/>
              </a:ext>
            </a:extLst>
          </p:cNvPr>
          <p:cNvCxnSpPr>
            <a:cxnSpLocks/>
            <a:endCxn id="4" idx="1"/>
          </p:cNvCxnSpPr>
          <p:nvPr/>
        </p:nvCxnSpPr>
        <p:spPr>
          <a:xfrm>
            <a:off x="1655955" y="2347890"/>
            <a:ext cx="478397" cy="42739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7650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E9E0B-117A-02B3-F619-EB6294E6D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CAAA3-2935-EAD4-8614-E55174B600D2}"/>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B10E2D08-4767-6485-3F01-0D7C3C68B82F}"/>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DAD49597-6313-44E9-125A-340860E4D595}"/>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21C8FA98-0F58-226B-2F7F-2591325A0FB4}"/>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8909D68C-F271-DFAB-49F7-15EAEEB8B792}"/>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6244443A-BD6F-0082-877E-C0A52719213C}"/>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4B16C45E-96FB-CA00-9AE2-1AC3DFCDFCF3}"/>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65BF9720-172B-491C-ACCC-E2B427022D60}"/>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BEA23CEE-7049-D62C-F36E-EF9F0DCDA01F}"/>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CB81597F-A508-27D3-B224-6950B1722960}"/>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67E32F81-CB8B-D1EE-5496-42498544E9AC}"/>
                </a:ext>
              </a:extLst>
            </p:cNvPr>
            <p:cNvCxnSpPr>
              <a:stCxn id="4" idx="3"/>
              <a:endCxn id="5" idx="0"/>
            </p:cNvCxnSpPr>
            <p:nvPr/>
          </p:nvCxnSpPr>
          <p:spPr>
            <a:xfrm flipH="1">
              <a:off x="1614495" y="3200524"/>
              <a:ext cx="918999"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F085B-8077-192F-1C20-A1E707E6148B}"/>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169935-F855-8E1C-CC27-643535CBAEF5}"/>
                </a:ext>
              </a:extLst>
            </p:cNvPr>
            <p:cNvCxnSpPr>
              <a:cxnSpLocks/>
              <a:stCxn id="5" idx="3"/>
              <a:endCxn id="15" idx="0"/>
            </p:cNvCxnSpPr>
            <p:nvPr/>
          </p:nvCxnSpPr>
          <p:spPr>
            <a:xfrm flipH="1">
              <a:off x="1084941" y="4284330"/>
              <a:ext cx="276985" cy="567070"/>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2918F3-CBBA-F0FA-C0C1-B2A5AFB17D4E}"/>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10DF04-5C09-A21D-A9EF-3AC5924D7A5B}"/>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122749FF-D673-0E42-4AB1-590F9B8052EA}"/>
              </a:ext>
            </a:extLst>
          </p:cNvPr>
          <p:cNvSpPr txBox="1"/>
          <p:nvPr/>
        </p:nvSpPr>
        <p:spPr>
          <a:xfrm>
            <a:off x="4303729" y="2934642"/>
            <a:ext cx="7745392" cy="2862322"/>
          </a:xfrm>
          <a:prstGeom prst="rect">
            <a:avLst/>
          </a:prstGeom>
          <a:noFill/>
        </p:spPr>
        <p:txBody>
          <a:bodyPr wrap="square">
            <a:spAutoFit/>
          </a:bodyPr>
          <a:lstStyle/>
          <a:p>
            <a:pPr algn="just"/>
            <a:r>
              <a:rPr lang="en-US" sz="3600" dirty="0"/>
              <a:t>Now again consider the parental node 2. It has two children. The node 2 does not holds the parental dominance. Since Node 6 is greater than node 5, swap Node 2 with node 6.</a:t>
            </a:r>
            <a:endParaRPr lang="en-IN" sz="3600" dirty="0"/>
          </a:p>
        </p:txBody>
      </p:sp>
      <p:cxnSp>
        <p:nvCxnSpPr>
          <p:cNvPr id="21" name="Straight Arrow Connector 20">
            <a:extLst>
              <a:ext uri="{FF2B5EF4-FFF2-40B4-BE49-F238E27FC236}">
                <a16:creationId xmlns:a16="http://schemas.microsoft.com/office/drawing/2014/main" id="{47A92A35-1E4E-F4D8-E331-E247EDDA936A}"/>
              </a:ext>
            </a:extLst>
          </p:cNvPr>
          <p:cNvCxnSpPr>
            <a:cxnSpLocks/>
            <a:endCxn id="4" idx="1"/>
          </p:cNvCxnSpPr>
          <p:nvPr/>
        </p:nvCxnSpPr>
        <p:spPr>
          <a:xfrm>
            <a:off x="1655955" y="2347890"/>
            <a:ext cx="478397" cy="42739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351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C1BC-6344-833F-183C-1375CF018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2E3AC-19B1-CE03-2410-1460DF9066F0}"/>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grpSp>
        <p:nvGrpSpPr>
          <p:cNvPr id="14" name="Group 13">
            <a:extLst>
              <a:ext uri="{FF2B5EF4-FFF2-40B4-BE49-F238E27FC236}">
                <a16:creationId xmlns:a16="http://schemas.microsoft.com/office/drawing/2014/main" id="{DF11B8F7-A37E-6582-F56B-E2B696FC9DCF}"/>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706EFF34-ECA4-D9CF-9855-AA02BB4AC79E}"/>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169D7CD7-23A8-003D-FC56-B37BAEBF5EB2}"/>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5C5F46F3-AFFE-E5DE-E436-A2DED9F7985D}"/>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40A3E3EC-EDEF-810E-5388-090E5D7659D8}"/>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9430EE65-F57F-AF3D-0741-7519905D7683}"/>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1178E6B4-A907-B67A-F993-18EFE8CBF7F9}"/>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87873C15-115F-DEC5-B043-D2A27C256B2C}"/>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53B1BBD1-CDAA-CADB-A6FF-58B0C7C94462}"/>
                </a:ext>
              </a:extLst>
            </p:cNvPr>
            <p:cNvCxnSpPr>
              <a:stCxn id="4" idx="3"/>
              <a:endCxn id="5" idx="0"/>
            </p:cNvCxnSpPr>
            <p:nvPr/>
          </p:nvCxnSpPr>
          <p:spPr>
            <a:xfrm flipH="1">
              <a:off x="1614495" y="3200524"/>
              <a:ext cx="918999"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6183EF-0B5E-C0F0-4EE7-380D0B5C326B}"/>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DA69D9-9965-77D2-07E9-1ABBE54F81F1}"/>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232D28-2FA5-336D-C107-C1FE9EB69A1E}"/>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F523F6-A34C-47E9-C787-BDCE14AD8B2F}"/>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F36C6B11-A974-6235-170B-74AA00ABC4A5}"/>
              </a:ext>
            </a:extLst>
          </p:cNvPr>
          <p:cNvCxnSpPr>
            <a:cxnSpLocks/>
            <a:endCxn id="4" idx="1"/>
          </p:cNvCxnSpPr>
          <p:nvPr/>
        </p:nvCxnSpPr>
        <p:spPr>
          <a:xfrm>
            <a:off x="1655955" y="2347890"/>
            <a:ext cx="478397" cy="42739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8414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2338C-66FD-EFBA-A750-521DEA8F4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BC3B5-8B4C-CF39-3659-7A70AC8926D3}"/>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AF04BAA4-D3EC-3264-28DB-ADA403E22A48}"/>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93E5F608-2C3F-974D-8C60-2138BBFC98D4}"/>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7801D691-900F-FEC4-E84D-6F8D7A8A8BEE}"/>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26E096D2-478F-97ED-54C5-B2C4E733A1E3}"/>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120EC6CD-FCFA-C99D-910D-B69FFDD690D7}"/>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2E86459A-EAF1-7118-2FE9-09DCD16468D8}"/>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11BF5ED7-D85F-736E-C05B-0BC2B26A88B7}"/>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0B523DC8-D642-DE27-5477-0BB4349FA656}"/>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6C09923C-AD88-047F-25CD-AC84E543FF28}"/>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1DEC706D-150B-14B0-015E-55B9CED72E6A}"/>
                </a:ext>
              </a:extLst>
            </p:cNvPr>
            <p:cNvCxnSpPr>
              <a:stCxn id="4" idx="3"/>
              <a:endCxn id="5" idx="0"/>
            </p:cNvCxnSpPr>
            <p:nvPr/>
          </p:nvCxnSpPr>
          <p:spPr>
            <a:xfrm flipH="1">
              <a:off x="1614495" y="3200524"/>
              <a:ext cx="918999"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76BB66-8DBC-B879-F3EC-1791B648B4D2}"/>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4B66A2-0FBC-67B6-A1D7-80A7A0E4FB2E}"/>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A13C6B-B4F9-75F3-CF32-7B991BAE5A64}"/>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D5B2B1-5A0B-EEC6-0DE2-6136F17105CF}"/>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B904582C-CBDB-86A9-6B5B-228D73B36A4E}"/>
              </a:ext>
            </a:extLst>
          </p:cNvPr>
          <p:cNvSpPr txBox="1"/>
          <p:nvPr/>
        </p:nvSpPr>
        <p:spPr>
          <a:xfrm>
            <a:off x="4303729" y="2934642"/>
            <a:ext cx="7745392" cy="2985433"/>
          </a:xfrm>
          <a:prstGeom prst="rect">
            <a:avLst/>
          </a:prstGeom>
          <a:noFill/>
        </p:spPr>
        <p:txBody>
          <a:bodyPr wrap="square">
            <a:spAutoFit/>
          </a:bodyPr>
          <a:lstStyle/>
          <a:p>
            <a:pPr algn="just"/>
            <a:r>
              <a:rPr lang="en-US" sz="3600" dirty="0"/>
              <a:t>Now All nodes are satisfying the Parental Dominance.</a:t>
            </a:r>
          </a:p>
          <a:p>
            <a:pPr algn="just"/>
            <a:r>
              <a:rPr lang="en-US" sz="3600" dirty="0"/>
              <a:t>So, This tree is a heap.</a:t>
            </a:r>
          </a:p>
          <a:p>
            <a:pPr algn="ctr"/>
            <a:r>
              <a:rPr lang="en-US" sz="3600" dirty="0"/>
              <a:t>The Array representation of this heap is:</a:t>
            </a:r>
          </a:p>
          <a:p>
            <a:pPr algn="ctr"/>
            <a:r>
              <a:rPr lang="en-US" sz="4400" b="1" dirty="0">
                <a:latin typeface="Courier New" panose="02070309020205020404" pitchFamily="49" charset="0"/>
                <a:cs typeface="Courier New" panose="02070309020205020404" pitchFamily="49" charset="0"/>
              </a:rPr>
              <a:t>9, 6, 8, 2, 5, 7</a:t>
            </a:r>
            <a:endParaRPr lang="en-IN" sz="4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389967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20EA-8325-7385-8965-DFE4A6BD3F3F}"/>
              </a:ext>
            </a:extLst>
          </p:cNvPr>
          <p:cNvSpPr>
            <a:spLocks noGrp="1"/>
          </p:cNvSpPr>
          <p:nvPr>
            <p:ph type="title"/>
          </p:nvPr>
        </p:nvSpPr>
        <p:spPr>
          <a:xfrm>
            <a:off x="0" y="0"/>
            <a:ext cx="12192000" cy="720725"/>
          </a:xfrm>
        </p:spPr>
        <p:txBody>
          <a:bodyPr/>
          <a:lstStyle/>
          <a:p>
            <a:pPr algn="ctr"/>
            <a:r>
              <a:rPr lang="en-US" b="1" dirty="0">
                <a:latin typeface="+mn-lt"/>
              </a:rPr>
              <a:t>Algorithm for Bottom-up Heap Construction</a:t>
            </a:r>
            <a:endParaRPr lang="en-IN" b="1"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0C2C0B-645D-1752-21A4-DD31094472AA}"/>
                  </a:ext>
                </a:extLst>
              </p:cNvPr>
              <p:cNvSpPr>
                <a:spLocks noGrp="1"/>
              </p:cNvSpPr>
              <p:nvPr>
                <p:ph idx="1"/>
              </p:nvPr>
            </p:nvSpPr>
            <p:spPr>
              <a:xfrm>
                <a:off x="114300" y="720725"/>
                <a:ext cx="11972925" cy="5994399"/>
              </a:xfrm>
              <a:ln>
                <a:solidFill>
                  <a:schemeClr val="tx1"/>
                </a:solidFill>
              </a:ln>
            </p:spPr>
            <p:txBody>
              <a:bodyPr>
                <a:noAutofit/>
              </a:bodyPr>
              <a:lstStyle/>
              <a:p>
                <a:pPr marL="0" indent="0">
                  <a:spcBef>
                    <a:spcPts val="0"/>
                  </a:spcBef>
                  <a:buNone/>
                </a:pPr>
                <a:r>
                  <a:rPr lang="en-US" sz="3600" b="1" dirty="0">
                    <a:latin typeface="Courier New" panose="02070309020205020404" pitchFamily="49" charset="0"/>
                    <a:cs typeface="Courier New" panose="02070309020205020404" pitchFamily="49" charset="0"/>
                  </a:rPr>
                  <a:t>ALGORITHM </a:t>
                </a:r>
                <a:r>
                  <a:rPr lang="en-US" sz="3600" b="1" dirty="0" err="1">
                    <a:latin typeface="Courier New" panose="02070309020205020404" pitchFamily="49" charset="0"/>
                    <a:cs typeface="Courier New" panose="02070309020205020404" pitchFamily="49" charset="0"/>
                  </a:rPr>
                  <a:t>HeapBottomUp</a:t>
                </a:r>
                <a:r>
                  <a:rPr lang="en-US" sz="3600" b="1" dirty="0">
                    <a:latin typeface="Courier New" panose="02070309020205020404" pitchFamily="49" charset="0"/>
                    <a:cs typeface="Courier New" panose="02070309020205020404" pitchFamily="49" charset="0"/>
                  </a:rPr>
                  <a:t>(H[1..n])</a:t>
                </a:r>
              </a:p>
              <a:p>
                <a:pPr marL="0" indent="0">
                  <a:spcBef>
                    <a:spcPts val="0"/>
                  </a:spcBef>
                  <a:buNone/>
                </a:pPr>
                <a:r>
                  <a:rPr lang="en-US" sz="3600" b="1" dirty="0">
                    <a:latin typeface="Courier New" panose="02070309020205020404" pitchFamily="49" charset="0"/>
                    <a:cs typeface="Courier New" panose="02070309020205020404" pitchFamily="49" charset="0"/>
                  </a:rPr>
                  <a:t>//</a:t>
                </a:r>
                <a:r>
                  <a:rPr lang="en-US" sz="2600" dirty="0">
                    <a:cs typeface="Courier New" panose="02070309020205020404" pitchFamily="49" charset="0"/>
                  </a:rPr>
                  <a:t>Constructs the Heap from the elements of a given array using Bottom-Up Approach</a:t>
                </a:r>
              </a:p>
              <a:p>
                <a:pPr marL="0" indent="0">
                  <a:spcBef>
                    <a:spcPts val="0"/>
                  </a:spcBef>
                  <a:buNone/>
                </a:pPr>
                <a:r>
                  <a:rPr lang="en-US" sz="3200" b="1" dirty="0">
                    <a:latin typeface="Courier New" panose="02070309020205020404" pitchFamily="49" charset="0"/>
                    <a:cs typeface="Courier New" panose="02070309020205020404" pitchFamily="49" charset="0"/>
                  </a:rPr>
                  <a:t>// Input: An Array H[1..n]</a:t>
                </a:r>
              </a:p>
              <a:p>
                <a:pPr marL="0" indent="0">
                  <a:spcBef>
                    <a:spcPts val="0"/>
                  </a:spcBef>
                  <a:buNone/>
                </a:pPr>
                <a:r>
                  <a:rPr lang="en-US" sz="3200" b="1" dirty="0">
                    <a:latin typeface="Courier New" panose="02070309020205020404" pitchFamily="49" charset="0"/>
                    <a:cs typeface="Courier New" panose="02070309020205020404" pitchFamily="49" charset="0"/>
                  </a:rPr>
                  <a:t>// Output: A Heap H[1..n]</a:t>
                </a:r>
              </a:p>
              <a:p>
                <a:pPr marL="0" indent="0">
                  <a:spcBef>
                    <a:spcPts val="0"/>
                  </a:spcBef>
                  <a:buNone/>
                </a:pPr>
                <a:r>
                  <a:rPr lang="en-IN" sz="3200" b="1" dirty="0">
                    <a:latin typeface="Courier New" panose="02070309020205020404" pitchFamily="49" charset="0"/>
                    <a:cs typeface="Courier New" panose="02070309020205020404" pitchFamily="49" charset="0"/>
                  </a:rPr>
                  <a:t>  for </a:t>
                </a:r>
                <a:r>
                  <a:rPr lang="en-IN" sz="3200" b="1" dirty="0" err="1">
                    <a:latin typeface="Courier New" panose="02070309020205020404" pitchFamily="49" charset="0"/>
                    <a:cs typeface="Courier New" panose="02070309020205020404" pitchFamily="49" charset="0"/>
                  </a:rPr>
                  <a:t>i</a:t>
                </a:r>
                <a:r>
                  <a:rPr lang="en-IN" sz="3200" b="1" dirty="0">
                    <a:latin typeface="Courier New" panose="02070309020205020404" pitchFamily="49" charset="0"/>
                    <a:cs typeface="Courier New" panose="02070309020205020404" pitchFamily="49" charset="0"/>
                  </a:rPr>
                  <a:t> </a:t>
                </a:r>
                <a:r>
                  <a:rPr lang="en-IN" sz="3200" b="1" dirty="0">
                    <a:latin typeface="Courier New" panose="02070309020205020404" pitchFamily="49" charset="0"/>
                    <a:cs typeface="Courier New" panose="02070309020205020404" pitchFamily="49" charset="0"/>
                    <a:sym typeface="Wingdings" panose="05000000000000000000" pitchFamily="2" charset="2"/>
                  </a:rPr>
                  <a:t> </a:t>
                </a:r>
                <a14:m>
                  <m:oMath xmlns:m="http://schemas.openxmlformats.org/officeDocument/2006/math">
                    <m:d>
                      <m:dPr>
                        <m:begChr m:val="⌊"/>
                        <m:endChr m:val="⌋"/>
                        <m:ctrlPr>
                          <a:rPr lang="en-IN" sz="3200" b="1" i="1" smtClean="0">
                            <a:latin typeface="Cambria Math" panose="02040503050406030204" pitchFamily="18" charset="0"/>
                            <a:cs typeface="Courier New" panose="02070309020205020404" pitchFamily="49" charset="0"/>
                            <a:sym typeface="Wingdings" panose="05000000000000000000" pitchFamily="2" charset="2"/>
                          </a:rPr>
                        </m:ctrlPr>
                      </m:dPr>
                      <m:e>
                        <m:r>
                          <a:rPr lang="en-US" sz="3200" b="1" i="1" smtClean="0">
                            <a:latin typeface="Cambria Math" panose="02040503050406030204" pitchFamily="18" charset="0"/>
                            <a:cs typeface="Courier New" panose="02070309020205020404" pitchFamily="49" charset="0"/>
                            <a:sym typeface="Wingdings" panose="05000000000000000000" pitchFamily="2" charset="2"/>
                          </a:rPr>
                          <m:t>𝒏</m:t>
                        </m:r>
                        <m:r>
                          <a:rPr lang="en-US" sz="3200" b="1" i="1" smtClean="0">
                            <a:latin typeface="Cambria Math" panose="02040503050406030204" pitchFamily="18" charset="0"/>
                            <a:cs typeface="Courier New" panose="02070309020205020404" pitchFamily="49" charset="0"/>
                            <a:sym typeface="Wingdings" panose="05000000000000000000" pitchFamily="2" charset="2"/>
                          </a:rPr>
                          <m:t>/</m:t>
                        </m:r>
                        <m:r>
                          <a:rPr lang="en-US" sz="3200" b="1" i="1" smtClean="0">
                            <a:latin typeface="Cambria Math" panose="02040503050406030204" pitchFamily="18" charset="0"/>
                            <a:cs typeface="Courier New" panose="02070309020205020404" pitchFamily="49" charset="0"/>
                            <a:sym typeface="Wingdings" panose="05000000000000000000" pitchFamily="2" charset="2"/>
                          </a:rPr>
                          <m:t>𝟐</m:t>
                        </m:r>
                      </m:e>
                    </m:d>
                  </m:oMath>
                </a14:m>
                <a:r>
                  <a:rPr lang="en-IN" sz="3200" b="1" dirty="0">
                    <a:latin typeface="Courier New" panose="02070309020205020404" pitchFamily="49" charset="0"/>
                    <a:cs typeface="Courier New" panose="02070309020205020404" pitchFamily="49" charset="0"/>
                  </a:rPr>
                  <a:t> </a:t>
                </a:r>
                <a:r>
                  <a:rPr lang="en-IN" sz="3200" b="1" dirty="0" err="1">
                    <a:latin typeface="Courier New" panose="02070309020205020404" pitchFamily="49" charset="0"/>
                    <a:cs typeface="Courier New" panose="02070309020205020404" pitchFamily="49" charset="0"/>
                  </a:rPr>
                  <a:t>downto</a:t>
                </a:r>
                <a:r>
                  <a:rPr lang="en-IN" sz="3200" b="1" dirty="0">
                    <a:latin typeface="Courier New" panose="02070309020205020404" pitchFamily="49" charset="0"/>
                    <a:cs typeface="Courier New" panose="02070309020205020404" pitchFamily="49" charset="0"/>
                  </a:rPr>
                  <a:t> 1 do</a:t>
                </a:r>
              </a:p>
              <a:p>
                <a:pPr marL="0" indent="0">
                  <a:spcBef>
                    <a:spcPts val="0"/>
                  </a:spcBef>
                  <a:buNone/>
                </a:pPr>
                <a:r>
                  <a:rPr lang="en-IN" sz="3200" b="1" dirty="0">
                    <a:latin typeface="Courier New" panose="02070309020205020404" pitchFamily="49" charset="0"/>
                    <a:cs typeface="Courier New" panose="02070309020205020404" pitchFamily="49" charset="0"/>
                  </a:rPr>
                  <a:t>       k </a:t>
                </a:r>
                <a:r>
                  <a:rPr lang="en-IN" sz="3200" b="1" dirty="0">
                    <a:latin typeface="Courier New" panose="02070309020205020404" pitchFamily="49" charset="0"/>
                    <a:cs typeface="Courier New" panose="02070309020205020404" pitchFamily="49" charset="0"/>
                    <a:sym typeface="Wingdings" panose="05000000000000000000" pitchFamily="2" charset="2"/>
                  </a:rPr>
                  <a:t> </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 v  H[</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 heap  false;</a:t>
                </a:r>
              </a:p>
              <a:p>
                <a:pPr marL="0" indent="0">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while not heap and 2*k &lt;= n do</a:t>
                </a:r>
              </a:p>
              <a:p>
                <a:pPr marL="0" indent="0">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j  2*k</a:t>
                </a:r>
              </a:p>
              <a:p>
                <a:pPr marL="0" indent="0">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if j &lt; n // there are two children</a:t>
                </a:r>
                <a:r>
                  <a:rPr lang="en-IN" sz="3200" b="1" dirty="0">
                    <a:latin typeface="Courier New" panose="02070309020205020404" pitchFamily="49" charset="0"/>
                    <a:cs typeface="Courier New" panose="02070309020205020404" pitchFamily="49" charset="0"/>
                  </a:rPr>
                  <a:t> </a:t>
                </a:r>
              </a:p>
              <a:p>
                <a:pPr marL="0" indent="0">
                  <a:spcBef>
                    <a:spcPts val="0"/>
                  </a:spcBef>
                  <a:buNone/>
                </a:pPr>
                <a:r>
                  <a:rPr lang="en-IN" sz="3200" b="1" dirty="0">
                    <a:latin typeface="Courier New" panose="02070309020205020404" pitchFamily="49" charset="0"/>
                    <a:cs typeface="Courier New" panose="02070309020205020404" pitchFamily="49" charset="0"/>
                  </a:rPr>
                  <a:t>             if H[j] &lt; H[j+1] j </a:t>
                </a:r>
                <a:r>
                  <a:rPr lang="en-IN" sz="3200" b="1" dirty="0">
                    <a:latin typeface="Courier New" panose="02070309020205020404" pitchFamily="49" charset="0"/>
                    <a:cs typeface="Courier New" panose="02070309020205020404" pitchFamily="49" charset="0"/>
                    <a:sym typeface="Wingdings" panose="05000000000000000000" pitchFamily="2" charset="2"/>
                  </a:rPr>
                  <a:t> j+1</a:t>
                </a:r>
              </a:p>
              <a:p>
                <a:pPr marL="0" indent="0">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if v &gt;= H[j] heap = true</a:t>
                </a:r>
              </a:p>
              <a:p>
                <a:pPr marL="0" indent="0">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else H[k]  H[j]; k  j</a:t>
                </a:r>
              </a:p>
              <a:p>
                <a:pPr marL="0" indent="0">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h[k]  v</a:t>
                </a:r>
                <a:endParaRPr lang="en-IN" sz="3400" b="1"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640C2C0B-645D-1752-21A4-DD31094472AA}"/>
                  </a:ext>
                </a:extLst>
              </p:cNvPr>
              <p:cNvSpPr>
                <a:spLocks noGrp="1" noRot="1" noChangeAspect="1" noMove="1" noResize="1" noEditPoints="1" noAdjustHandles="1" noChangeArrowheads="1" noChangeShapeType="1" noTextEdit="1"/>
              </p:cNvSpPr>
              <p:nvPr>
                <p:ph idx="1"/>
              </p:nvPr>
            </p:nvSpPr>
            <p:spPr>
              <a:xfrm>
                <a:off x="114300" y="720725"/>
                <a:ext cx="11972925" cy="5994399"/>
              </a:xfrm>
              <a:blipFill>
                <a:blip r:embed="rId2"/>
                <a:stretch>
                  <a:fillRect l="-1526" t="-2130" b="-2028"/>
                </a:stretch>
              </a:blipFill>
              <a:ln>
                <a:solidFill>
                  <a:schemeClr val="tx1"/>
                </a:solidFill>
              </a:ln>
            </p:spPr>
            <p:txBody>
              <a:bodyPr/>
              <a:lstStyle/>
              <a:p>
                <a:r>
                  <a:rPr lang="en-IN">
                    <a:noFill/>
                  </a:rPr>
                  <a:t> </a:t>
                </a:r>
              </a:p>
            </p:txBody>
          </p:sp>
        </mc:Fallback>
      </mc:AlternateContent>
    </p:spTree>
    <p:extLst>
      <p:ext uri="{BB962C8B-B14F-4D97-AF65-F5344CB8AC3E}">
        <p14:creationId xmlns:p14="http://schemas.microsoft.com/office/powerpoint/2010/main" val="11840378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08F9A-32CC-B5C1-6FF3-23C149956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810D1-0449-90E7-7D2E-BAE2FCCDE396}"/>
              </a:ext>
            </a:extLst>
          </p:cNvPr>
          <p:cNvSpPr>
            <a:spLocks noGrp="1"/>
          </p:cNvSpPr>
          <p:nvPr>
            <p:ph type="title"/>
          </p:nvPr>
        </p:nvSpPr>
        <p:spPr>
          <a:xfrm>
            <a:off x="0" y="0"/>
            <a:ext cx="12192000" cy="877888"/>
          </a:xfrm>
        </p:spPr>
        <p:txBody>
          <a:bodyPr>
            <a:normAutofit/>
          </a:bodyPr>
          <a:lstStyle/>
          <a:p>
            <a:pPr algn="ctr"/>
            <a:r>
              <a:rPr lang="en-US" b="1" dirty="0">
                <a:latin typeface="+mn-lt"/>
              </a:rPr>
              <a:t>The Properties of the Heap (Repeated in Slide 85)</a:t>
            </a:r>
            <a:endParaRPr lang="en-IN" b="1"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D2F53B-0CAF-DB09-A0AC-D7BDA4835BBC}"/>
                  </a:ext>
                </a:extLst>
              </p:cNvPr>
              <p:cNvSpPr>
                <a:spLocks noGrp="1"/>
              </p:cNvSpPr>
              <p:nvPr>
                <p:ph idx="1"/>
              </p:nvPr>
            </p:nvSpPr>
            <p:spPr>
              <a:xfrm>
                <a:off x="157163" y="757238"/>
                <a:ext cx="11844337" cy="5872162"/>
              </a:xfrm>
            </p:spPr>
            <p:txBody>
              <a:bodyPr>
                <a:noAutofit/>
              </a:bodyPr>
              <a:lstStyle/>
              <a:p>
                <a:pPr algn="just"/>
                <a:r>
                  <a:rPr lang="en-US" sz="3200" dirty="0"/>
                  <a:t>There exists exactly one essentially complete binary tree with n nodes. Its height is equal to </a:t>
                </a:r>
                <a14:m>
                  <m:oMath xmlns:m="http://schemas.openxmlformats.org/officeDocument/2006/math">
                    <m:d>
                      <m:dPr>
                        <m:begChr m:val="⌊"/>
                        <m:endChr m:val="⌋"/>
                        <m:ctrlPr>
                          <a:rPr lang="en-US" sz="3200" i="1" smtClean="0">
                            <a:latin typeface="Cambria Math" panose="02040503050406030204" pitchFamily="18" charset="0"/>
                          </a:rPr>
                        </m:ctrlPr>
                      </m:dPr>
                      <m:e>
                        <m:r>
                          <a:rPr lang="en-US" sz="3200" b="0" i="1" smtClean="0">
                            <a:latin typeface="Cambria Math" panose="02040503050406030204" pitchFamily="18" charset="0"/>
                          </a:rPr>
                          <m:t>𝑙𝑜𝑔</m:t>
                        </m:r>
                        <m:r>
                          <a:rPr lang="en-US" sz="3200" b="0" i="1" baseline="-25000" smtClean="0">
                            <a:latin typeface="Cambria Math" panose="02040503050406030204" pitchFamily="18" charset="0"/>
                          </a:rPr>
                          <m:t>2</m:t>
                        </m:r>
                        <m:r>
                          <a:rPr lang="en-US" sz="3200" b="0" i="1" smtClean="0">
                            <a:latin typeface="Cambria Math" panose="02040503050406030204" pitchFamily="18" charset="0"/>
                          </a:rPr>
                          <m:t>𝑛</m:t>
                        </m:r>
                      </m:e>
                    </m:d>
                  </m:oMath>
                </a14:m>
                <a:endParaRPr lang="en-IN" sz="3200" dirty="0"/>
              </a:p>
              <a:p>
                <a:pPr algn="just"/>
                <a:r>
                  <a:rPr lang="en-IN" sz="3200" dirty="0"/>
                  <a:t>The root of a heap always contains its largest element. </a:t>
                </a:r>
              </a:p>
              <a:p>
                <a:pPr algn="just"/>
                <a:r>
                  <a:rPr lang="en-IN" sz="3200" dirty="0"/>
                  <a:t>A node of a heap considered with all its descendants is also heap.</a:t>
                </a:r>
              </a:p>
              <a:p>
                <a:pPr algn="just"/>
                <a:r>
                  <a:rPr lang="en-IN" sz="3200" dirty="0"/>
                  <a:t>A heap can be implemented as an array by recording its elements in the top-down, left-to-right fashion. It is convenient to store the heaps elements in position 1 through n of the array. In such a representation, </a:t>
                </a:r>
              </a:p>
              <a:p>
                <a:pPr lvl="2" algn="just"/>
                <a:r>
                  <a:rPr lang="en-IN" sz="2900" dirty="0"/>
                  <a:t>The parental node keys will be in the first </a:t>
                </a:r>
                <a14:m>
                  <m:oMath xmlns:m="http://schemas.openxmlformats.org/officeDocument/2006/math">
                    <m:d>
                      <m:dPr>
                        <m:begChr m:val="⌊"/>
                        <m:endChr m:val="⌋"/>
                        <m:ctrlPr>
                          <a:rPr lang="en-US" sz="2900" i="1" smtClean="0">
                            <a:latin typeface="Cambria Math" panose="02040503050406030204" pitchFamily="18" charset="0"/>
                          </a:rPr>
                        </m:ctrlPr>
                      </m:dPr>
                      <m:e>
                        <m:r>
                          <a:rPr lang="en-US" sz="2900" b="0" i="1" smtClean="0">
                            <a:latin typeface="Cambria Math" panose="02040503050406030204" pitchFamily="18" charset="0"/>
                          </a:rPr>
                          <m:t>𝑛</m:t>
                        </m:r>
                        <m:r>
                          <a:rPr lang="en-US" sz="2900" b="0" i="1" smtClean="0">
                            <a:latin typeface="Cambria Math" panose="02040503050406030204" pitchFamily="18" charset="0"/>
                          </a:rPr>
                          <m:t>/2</m:t>
                        </m:r>
                      </m:e>
                    </m:d>
                  </m:oMath>
                </a14:m>
                <a:r>
                  <a:rPr lang="en-IN" sz="2900" dirty="0"/>
                  <a:t> positions;</a:t>
                </a:r>
              </a:p>
              <a:p>
                <a:pPr lvl="2" algn="just"/>
                <a:r>
                  <a:rPr lang="en-IN" sz="2900" dirty="0"/>
                  <a:t>The children of a key in the arrays parental position </a:t>
                </a:r>
                <a:r>
                  <a:rPr lang="en-IN" sz="2900" dirty="0" err="1"/>
                  <a:t>i</a:t>
                </a:r>
                <a:r>
                  <a:rPr lang="en-IN" sz="2900" dirty="0"/>
                  <a:t> (1 &lt;= </a:t>
                </a:r>
                <a:r>
                  <a:rPr lang="en-IN" sz="2900" dirty="0" err="1"/>
                  <a:t>i</a:t>
                </a:r>
                <a:r>
                  <a:rPr lang="en-IN" sz="2900" dirty="0"/>
                  <a:t>  &lt;=</a:t>
                </a:r>
                <a14:m>
                  <m:oMath xmlns:m="http://schemas.openxmlformats.org/officeDocument/2006/math">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𝑛</m:t>
                        </m:r>
                        <m:r>
                          <a:rPr lang="en-US" sz="2900" i="1">
                            <a:latin typeface="Cambria Math" panose="02040503050406030204" pitchFamily="18" charset="0"/>
                          </a:rPr>
                          <m:t>/2</m:t>
                        </m:r>
                      </m:e>
                    </m:d>
                  </m:oMath>
                </a14:m>
                <a:r>
                  <a:rPr lang="en-IN" sz="2900" dirty="0"/>
                  <a:t>) will be in positions 2i and 2i + 1. Parent node of the key in position </a:t>
                </a:r>
                <a:r>
                  <a:rPr lang="en-IN" sz="2900" dirty="0" err="1"/>
                  <a:t>i</a:t>
                </a:r>
                <a:r>
                  <a:rPr lang="en-IN" sz="2900" dirty="0"/>
                  <a:t> (2 &lt;= </a:t>
                </a:r>
                <a:r>
                  <a:rPr lang="en-IN" sz="2900" dirty="0" err="1"/>
                  <a:t>i</a:t>
                </a:r>
                <a:r>
                  <a:rPr lang="en-IN" sz="2900" dirty="0"/>
                  <a:t> &lt;= n) will be in position </a:t>
                </a:r>
                <a14:m>
                  <m:oMath xmlns:m="http://schemas.openxmlformats.org/officeDocument/2006/math">
                    <m:d>
                      <m:dPr>
                        <m:begChr m:val="⌊"/>
                        <m:endChr m:val="⌋"/>
                        <m:ctrlPr>
                          <a:rPr lang="en-US" sz="2900" i="1">
                            <a:latin typeface="Cambria Math" panose="02040503050406030204" pitchFamily="18" charset="0"/>
                          </a:rPr>
                        </m:ctrlPr>
                      </m:dPr>
                      <m:e>
                        <m:r>
                          <a:rPr lang="en-US" sz="2900" b="0" i="1" smtClean="0">
                            <a:latin typeface="Cambria Math" panose="02040503050406030204" pitchFamily="18" charset="0"/>
                          </a:rPr>
                          <m:t>𝑖</m:t>
                        </m:r>
                        <m:r>
                          <a:rPr lang="en-US" sz="2900" i="1">
                            <a:latin typeface="Cambria Math" panose="02040503050406030204" pitchFamily="18" charset="0"/>
                          </a:rPr>
                          <m:t>/2</m:t>
                        </m:r>
                      </m:e>
                    </m:d>
                  </m:oMath>
                </a14:m>
                <a:r>
                  <a:rPr lang="en-IN" sz="2900" dirty="0"/>
                  <a:t>. </a:t>
                </a:r>
              </a:p>
            </p:txBody>
          </p:sp>
        </mc:Choice>
        <mc:Fallback xmlns="">
          <p:sp>
            <p:nvSpPr>
              <p:cNvPr id="3" name="Content Placeholder 2">
                <a:extLst>
                  <a:ext uri="{FF2B5EF4-FFF2-40B4-BE49-F238E27FC236}">
                    <a16:creationId xmlns:a16="http://schemas.microsoft.com/office/drawing/2014/main" id="{22D2F53B-0CAF-DB09-A0AC-D7BDA4835BBC}"/>
                  </a:ext>
                </a:extLst>
              </p:cNvPr>
              <p:cNvSpPr>
                <a:spLocks noGrp="1" noRot="1" noChangeAspect="1" noMove="1" noResize="1" noEditPoints="1" noAdjustHandles="1" noChangeArrowheads="1" noChangeShapeType="1" noTextEdit="1"/>
              </p:cNvSpPr>
              <p:nvPr>
                <p:ph idx="1"/>
              </p:nvPr>
            </p:nvSpPr>
            <p:spPr>
              <a:xfrm>
                <a:off x="157163" y="757238"/>
                <a:ext cx="11844337" cy="5872162"/>
              </a:xfrm>
              <a:blipFill>
                <a:blip r:embed="rId2"/>
                <a:stretch>
                  <a:fillRect l="-1184" t="-2178" r="-1287" b="-104"/>
                </a:stretch>
              </a:blipFill>
            </p:spPr>
            <p:txBody>
              <a:bodyPr/>
              <a:lstStyle/>
              <a:p>
                <a:r>
                  <a:rPr lang="en-IN">
                    <a:noFill/>
                  </a:rPr>
                  <a:t> </a:t>
                </a:r>
              </a:p>
            </p:txBody>
          </p:sp>
        </mc:Fallback>
      </mc:AlternateContent>
    </p:spTree>
    <p:extLst>
      <p:ext uri="{BB962C8B-B14F-4D97-AF65-F5344CB8AC3E}">
        <p14:creationId xmlns:p14="http://schemas.microsoft.com/office/powerpoint/2010/main" val="2358158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B52F0-7BF4-9FF7-BA7C-05C46C132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04306-FA67-8627-1088-78CEAE21CB11}"/>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BDCC354C-E9C9-1BD3-84B2-B7EF5F0851B5}"/>
              </a:ext>
            </a:extLst>
          </p:cNvPr>
          <p:cNvGrpSpPr/>
          <p:nvPr/>
        </p:nvGrpSpPr>
        <p:grpSpPr>
          <a:xfrm>
            <a:off x="3557587" y="1682745"/>
            <a:ext cx="5341145" cy="3921126"/>
            <a:chOff x="3557587" y="1825625"/>
            <a:chExt cx="5341145" cy="3921126"/>
          </a:xfrm>
        </p:grpSpPr>
        <p:grpSp>
          <p:nvGrpSpPr>
            <p:cNvPr id="15" name="Group 14">
              <a:extLst>
                <a:ext uri="{FF2B5EF4-FFF2-40B4-BE49-F238E27FC236}">
                  <a16:creationId xmlns:a16="http://schemas.microsoft.com/office/drawing/2014/main" id="{BC7BBDD3-B0EC-1ACD-3762-23ED97CBD257}"/>
                </a:ext>
              </a:extLst>
            </p:cNvPr>
            <p:cNvGrpSpPr/>
            <p:nvPr/>
          </p:nvGrpSpPr>
          <p:grpSpPr>
            <a:xfrm>
              <a:off x="3557587" y="1825625"/>
              <a:ext cx="5341145" cy="3921126"/>
              <a:chOff x="3557587" y="1825625"/>
              <a:chExt cx="5341145" cy="3921126"/>
            </a:xfrm>
          </p:grpSpPr>
          <p:sp>
            <p:nvSpPr>
              <p:cNvPr id="4" name="Oval 3">
                <a:extLst>
                  <a:ext uri="{FF2B5EF4-FFF2-40B4-BE49-F238E27FC236}">
                    <a16:creationId xmlns:a16="http://schemas.microsoft.com/office/drawing/2014/main" id="{25742FAA-E037-5489-B3CC-BBEF2EE1E125}"/>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B7DE48A0-832C-1404-6347-D25829315F3A}"/>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1B42FBB3-EF7B-DA1C-C59C-B7378B36E598}"/>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7" name="Oval 6">
                <a:extLst>
                  <a:ext uri="{FF2B5EF4-FFF2-40B4-BE49-F238E27FC236}">
                    <a16:creationId xmlns:a16="http://schemas.microsoft.com/office/drawing/2014/main" id="{0A483697-3C89-1363-AEBA-445D1885ED18}"/>
                  </a:ext>
                </a:extLst>
              </p:cNvPr>
              <p:cNvSpPr/>
              <p:nvPr/>
            </p:nvSpPr>
            <p:spPr>
              <a:xfrm>
                <a:off x="8003382" y="393223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B42BA79E-FB96-AF43-5F21-259141069A66}"/>
                  </a:ext>
                </a:extLst>
              </p:cNvPr>
              <p:cNvSpPr/>
              <p:nvPr/>
            </p:nvSpPr>
            <p:spPr>
              <a:xfrm>
                <a:off x="6967540"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53</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575A9374-2B2E-C5CB-3342-399D0EE94E17}"/>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493FD4-E3A9-AF51-BA13-0A1FF3ADD7F9}"/>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9C11598-A322-9A03-21CB-1640DE3FC939}"/>
                </a:ext>
              </a:extLst>
            </p:cNvPr>
            <p:cNvCxnSpPr>
              <a:cxnSpLocks/>
              <a:stCxn id="5" idx="5"/>
              <a:endCxn id="7" idx="0"/>
            </p:cNvCxnSpPr>
            <p:nvPr/>
          </p:nvCxnSpPr>
          <p:spPr>
            <a:xfrm>
              <a:off x="7872261" y="3324382"/>
              <a:ext cx="578796" cy="6078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FD6EFFD-BE76-17AB-DD82-77B0AEE855D1}"/>
                </a:ext>
              </a:extLst>
            </p:cNvPr>
            <p:cNvCxnSpPr>
              <a:cxnSpLocks/>
              <a:stCxn id="7" idx="3"/>
              <a:endCxn id="8" idx="0"/>
            </p:cNvCxnSpPr>
            <p:nvPr/>
          </p:nvCxnSpPr>
          <p:spPr>
            <a:xfrm flipH="1">
              <a:off x="7415215" y="4541993"/>
              <a:ext cx="719288"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04998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7755-A059-5E29-8C06-D30B6D80E230}"/>
              </a:ext>
            </a:extLst>
          </p:cNvPr>
          <p:cNvSpPr>
            <a:spLocks noGrp="1"/>
          </p:cNvSpPr>
          <p:nvPr>
            <p:ph type="title"/>
          </p:nvPr>
        </p:nvSpPr>
        <p:spPr>
          <a:xfrm>
            <a:off x="838200" y="0"/>
            <a:ext cx="10515600" cy="820738"/>
          </a:xfrm>
        </p:spPr>
        <p:txBody>
          <a:bodyPr>
            <a:normAutofit/>
          </a:bodyPr>
          <a:lstStyle/>
          <a:p>
            <a:pPr algn="ctr"/>
            <a:r>
              <a:rPr lang="en-US" sz="4800" b="1" dirty="0">
                <a:latin typeface="+mn-lt"/>
              </a:rPr>
              <a:t>Efficiency Analysis of </a:t>
            </a:r>
            <a:r>
              <a:rPr lang="en-US" sz="4800" b="1" dirty="0" err="1">
                <a:latin typeface="+mn-lt"/>
              </a:rPr>
              <a:t>HeapBottomUp</a:t>
            </a:r>
            <a:endParaRPr lang="en-IN" sz="4800" b="1"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9CA677-E95C-9085-330A-853147BCE881}"/>
                  </a:ext>
                </a:extLst>
              </p:cNvPr>
              <p:cNvSpPr>
                <a:spLocks noGrp="1"/>
              </p:cNvSpPr>
              <p:nvPr>
                <p:ph idx="1"/>
              </p:nvPr>
            </p:nvSpPr>
            <p:spPr>
              <a:xfrm>
                <a:off x="142875" y="742954"/>
                <a:ext cx="11906250" cy="5986462"/>
              </a:xfrm>
              <a:ln>
                <a:solidFill>
                  <a:schemeClr val="tx1"/>
                </a:solidFill>
              </a:ln>
            </p:spPr>
            <p:txBody>
              <a:bodyPr>
                <a:noAutofit/>
              </a:bodyPr>
              <a:lstStyle/>
              <a:p>
                <a:pPr algn="just"/>
                <a:r>
                  <a:rPr lang="en-US" sz="3200" dirty="0"/>
                  <a:t>Let n = 2</a:t>
                </a:r>
                <a:r>
                  <a:rPr lang="en-US" sz="3200" baseline="30000" dirty="0"/>
                  <a:t>h</a:t>
                </a:r>
                <a:r>
                  <a:rPr lang="en-US" sz="3200" dirty="0"/>
                  <a:t> – 1 so that heap’s tree is full, that is, largest number of nodes on each level. </a:t>
                </a:r>
              </a:p>
              <a:p>
                <a:pPr algn="just"/>
                <a:r>
                  <a:rPr lang="en-US" sz="3200" dirty="0"/>
                  <a:t> Let h be the height of the tree. According to the first property of the heap, h = </a:t>
                </a:r>
                <a14:m>
                  <m:oMath xmlns:m="http://schemas.openxmlformats.org/officeDocument/2006/math">
                    <m:d>
                      <m:dPr>
                        <m:begChr m:val="⌊"/>
                        <m:endChr m:val="⌋"/>
                        <m:ctrlPr>
                          <a:rPr lang="en-US" sz="3200" i="1" smtClean="0">
                            <a:latin typeface="Cambria Math" panose="02040503050406030204" pitchFamily="18" charset="0"/>
                          </a:rPr>
                        </m:ctrlPr>
                      </m:dPr>
                      <m:e>
                        <m:r>
                          <a:rPr lang="en-US" sz="3200" b="0" i="1" smtClean="0">
                            <a:latin typeface="Cambria Math" panose="02040503050406030204" pitchFamily="18" charset="0"/>
                          </a:rPr>
                          <m:t>𝑙𝑜𝑔</m:t>
                        </m:r>
                        <m:r>
                          <a:rPr lang="en-US" sz="3200" b="0" i="1" baseline="-25000" smtClean="0">
                            <a:latin typeface="Cambria Math" panose="02040503050406030204" pitchFamily="18" charset="0"/>
                          </a:rPr>
                          <m:t>2</m:t>
                        </m:r>
                        <m:r>
                          <a:rPr lang="en-US" sz="3200" b="0" i="1" smtClean="0">
                            <a:latin typeface="Cambria Math" panose="02040503050406030204" pitchFamily="18" charset="0"/>
                          </a:rPr>
                          <m:t>𝑛</m:t>
                        </m:r>
                      </m:e>
                    </m:d>
                  </m:oMath>
                </a14:m>
                <a:r>
                  <a:rPr lang="en-IN" sz="3200" dirty="0"/>
                  <a:t> or </a:t>
                </a:r>
                <a14:m>
                  <m:oMath xmlns:m="http://schemas.openxmlformats.org/officeDocument/2006/math">
                    <m:d>
                      <m:dPr>
                        <m:begChr m:val="⌈"/>
                        <m:endChr m:val="⌉"/>
                        <m:ctrlPr>
                          <a:rPr lang="en-IN" sz="3200" i="1" smtClean="0">
                            <a:latin typeface="Cambria Math" panose="02040503050406030204" pitchFamily="18" charset="0"/>
                          </a:rPr>
                        </m:ctrlPr>
                      </m:dPr>
                      <m:e>
                        <m:r>
                          <a:rPr lang="en-US" sz="3200" b="0" i="1" smtClean="0">
                            <a:latin typeface="Cambria Math" panose="02040503050406030204" pitchFamily="18" charset="0"/>
                          </a:rPr>
                          <m:t>𝑙𝑜𝑔</m:t>
                        </m:r>
                        <m:r>
                          <a:rPr lang="en-US" sz="3200" b="0" i="1" baseline="-25000" smtClean="0">
                            <a:latin typeface="Cambria Math" panose="02040503050406030204" pitchFamily="18" charset="0"/>
                          </a:rPr>
                          <m:t>2</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+1)</m:t>
                        </m:r>
                      </m:e>
                    </m:d>
                  </m:oMath>
                </a14:m>
                <a:r>
                  <a:rPr lang="en-IN" sz="3200" dirty="0"/>
                  <a:t> – 1 =  k – 1.</a:t>
                </a:r>
              </a:p>
              <a:p>
                <a:pPr algn="just"/>
                <a:r>
                  <a:rPr lang="en-IN" sz="3200" dirty="0"/>
                  <a:t>Each key on level </a:t>
                </a:r>
                <a:r>
                  <a:rPr lang="en-IN" sz="3200" dirty="0" err="1"/>
                  <a:t>i</a:t>
                </a:r>
                <a:r>
                  <a:rPr lang="en-IN" sz="3200" dirty="0"/>
                  <a:t>, of the tree will travel to the leaf level h in the worst case. Since moving to the next level down requires two comparisons: one to find the larger child, and the other to determine whether the exchange is required. Total number of key comparisons involving a key on level </a:t>
                </a:r>
                <a:r>
                  <a:rPr lang="en-IN" sz="3200" dirty="0" err="1"/>
                  <a:t>i</a:t>
                </a:r>
                <a:r>
                  <a:rPr lang="en-IN" sz="3200" dirty="0"/>
                  <a:t> will be 2*(h – </a:t>
                </a:r>
                <a:r>
                  <a:rPr lang="en-IN" sz="3200" dirty="0" err="1"/>
                  <a:t>i</a:t>
                </a:r>
                <a:r>
                  <a:rPr lang="en-IN" sz="3200" dirty="0"/>
                  <a:t>). Hence, the total number of key comparisons in the worst case will be:</a:t>
                </a:r>
              </a:p>
              <a:p>
                <a:pPr marL="0" indent="0" algn="ctr">
                  <a:buNone/>
                </a:pPr>
                <a:r>
                  <a:rPr lang="en-IN" sz="3200" dirty="0" err="1"/>
                  <a:t>C</a:t>
                </a:r>
                <a:r>
                  <a:rPr lang="en-IN" sz="3200" baseline="-25000" dirty="0" err="1"/>
                  <a:t>worst</a:t>
                </a:r>
                <a:r>
                  <a:rPr lang="en-IN" sz="3200" dirty="0"/>
                  <a:t>(n) = </a:t>
                </a:r>
                <a14:m>
                  <m:oMath xmlns:m="http://schemas.openxmlformats.org/officeDocument/2006/math">
                    <m:nary>
                      <m:naryPr>
                        <m:chr m:val="∑"/>
                        <m:ctrlPr>
                          <a:rPr lang="en-IN"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=0</m:t>
                        </m:r>
                      </m:sub>
                      <m:sup>
                        <m:r>
                          <a:rPr lang="en-US" sz="3200" b="0" i="1" smtClean="0">
                            <a:latin typeface="Cambria Math" panose="02040503050406030204" pitchFamily="18" charset="0"/>
                          </a:rPr>
                          <m:t>h</m:t>
                        </m:r>
                        <m:r>
                          <a:rPr lang="en-US" sz="3200" b="0" i="1" smtClean="0">
                            <a:latin typeface="Cambria Math" panose="02040503050406030204" pitchFamily="18" charset="0"/>
                          </a:rPr>
                          <m:t>−1</m:t>
                        </m:r>
                      </m:sup>
                      <m:e>
                        <m:nary>
                          <m:naryPr>
                            <m:chr m:val="∑"/>
                            <m:supHide m:val="on"/>
                            <m:ctrlPr>
                              <a:rPr lang="en-IN" sz="3200" i="1" smtClean="0">
                                <a:latin typeface="Cambria Math" panose="02040503050406030204" pitchFamily="18" charset="0"/>
                              </a:rPr>
                            </m:ctrlPr>
                          </m:naryPr>
                          <m:sub>
                            <m:r>
                              <m:rPr>
                                <m:brk m:alnAt="7"/>
                              </m:rPr>
                              <a:rPr lang="en-US" sz="3200" b="0" i="1" smtClean="0">
                                <a:latin typeface="Cambria Math" panose="02040503050406030204" pitchFamily="18" charset="0"/>
                              </a:rPr>
                              <m:t>𝑙</m:t>
                            </m:r>
                            <m:r>
                              <a:rPr lang="en-US" sz="3200" b="0" i="1" smtClean="0">
                                <a:latin typeface="Cambria Math" panose="02040503050406030204" pitchFamily="18" charset="0"/>
                              </a:rPr>
                              <m:t>𝑒𝑣𝑒𝑙</m:t>
                            </m:r>
                            <m:r>
                              <a:rPr lang="en-US" sz="3200" b="0" i="1" smtClean="0">
                                <a:latin typeface="Cambria Math" panose="02040503050406030204" pitchFamily="18" charset="0"/>
                              </a:rPr>
                              <m:t> </m:t>
                            </m:r>
                            <m:r>
                              <a:rPr lang="en-US" sz="3200" b="0" i="1" smtClean="0">
                                <a:latin typeface="Cambria Math" panose="02040503050406030204" pitchFamily="18" charset="0"/>
                              </a:rPr>
                              <m:t>𝑖</m:t>
                            </m:r>
                            <m:r>
                              <a:rPr lang="en-US" sz="3200" b="0" i="1" smtClean="0">
                                <a:latin typeface="Cambria Math" panose="02040503050406030204" pitchFamily="18" charset="0"/>
                              </a:rPr>
                              <m:t> </m:t>
                            </m:r>
                            <m:r>
                              <a:rPr lang="en-US" sz="3200" b="0" i="1" smtClean="0">
                                <a:latin typeface="Cambria Math" panose="02040503050406030204" pitchFamily="18" charset="0"/>
                              </a:rPr>
                              <m:t>𝑘𝑒𝑦𝑠</m:t>
                            </m:r>
                          </m:sub>
                          <m:sup/>
                          <m:e>
                            <m:r>
                              <a:rPr lang="en-US" sz="3200" b="0" i="1" smtClean="0">
                                <a:latin typeface="Cambria Math" panose="02040503050406030204" pitchFamily="18" charset="0"/>
                              </a:rPr>
                              <m:t>2∗(</m:t>
                            </m:r>
                            <m:r>
                              <a:rPr lang="en-US" sz="3200" b="0" i="1" smtClean="0">
                                <a:latin typeface="Cambria Math" panose="02040503050406030204" pitchFamily="18" charset="0"/>
                              </a:rPr>
                              <m:t>h</m:t>
                            </m:r>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e>
                        </m:nary>
                      </m:e>
                    </m:nary>
                    <m:r>
                      <a:rPr lang="en-US" sz="3200" b="0" i="1" smtClean="0">
                        <a:latin typeface="Cambria Math" panose="02040503050406030204" pitchFamily="18" charset="0"/>
                      </a:rPr>
                      <m:t>= </m:t>
                    </m:r>
                    <m:nary>
                      <m:naryPr>
                        <m:chr m:val="∑"/>
                        <m:ctrlPr>
                          <a:rPr lang="en-US"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=0</m:t>
                        </m:r>
                      </m:sub>
                      <m:sup>
                        <m:r>
                          <a:rPr lang="en-US" sz="3200" b="0" i="1" smtClean="0">
                            <a:latin typeface="Cambria Math" panose="02040503050406030204" pitchFamily="18" charset="0"/>
                          </a:rPr>
                          <m:t>h</m:t>
                        </m:r>
                        <m:r>
                          <a:rPr lang="en-US" sz="3200" b="0" i="1" smtClean="0">
                            <a:latin typeface="Cambria Math" panose="02040503050406030204" pitchFamily="18" charset="0"/>
                          </a:rPr>
                          <m:t>−1</m:t>
                        </m:r>
                      </m:sup>
                      <m:e>
                        <m:r>
                          <a:rPr lang="en-US" sz="3200" b="0" i="1" smtClean="0">
                            <a:latin typeface="Cambria Math" panose="02040503050406030204" pitchFamily="18" charset="0"/>
                          </a:rPr>
                          <m:t>2∗</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h</m:t>
                            </m:r>
                            <m:r>
                              <a:rPr lang="en-US" sz="3200" b="0" i="1" smtClean="0">
                                <a:latin typeface="Cambria Math" panose="02040503050406030204" pitchFamily="18" charset="0"/>
                              </a:rPr>
                              <m:t>−</m:t>
                            </m:r>
                            <m:r>
                              <a:rPr lang="en-US" sz="3200" b="0" i="1" smtClean="0">
                                <a:latin typeface="Cambria Math" panose="02040503050406030204" pitchFamily="18" charset="0"/>
                              </a:rPr>
                              <m:t>𝑖</m:t>
                            </m:r>
                          </m:e>
                        </m:d>
                        <m:r>
                          <a:rPr lang="en-US" sz="3200" b="0" i="1" smtClean="0">
                            <a:latin typeface="Cambria Math" panose="02040503050406030204" pitchFamily="18" charset="0"/>
                          </a:rPr>
                          <m:t>∗2</m:t>
                        </m:r>
                        <m:r>
                          <a:rPr lang="en-US" sz="3200" b="0" i="1" baseline="30000" smtClean="0">
                            <a:latin typeface="Cambria Math" panose="02040503050406030204" pitchFamily="18" charset="0"/>
                          </a:rPr>
                          <m:t>𝑖</m:t>
                        </m:r>
                      </m:e>
                    </m:nary>
                  </m:oMath>
                </a14:m>
                <a:r>
                  <a:rPr lang="en-IN" sz="3200" dirty="0"/>
                  <a:t>  </a:t>
                </a:r>
              </a:p>
              <a:p>
                <a:pPr marL="0" indent="0" algn="ctr">
                  <a:buNone/>
                </a:pPr>
                <a:r>
                  <a:rPr lang="en-IN" sz="3200" dirty="0"/>
                  <a:t>                                                             = 2 * (n – log</a:t>
                </a:r>
                <a:r>
                  <a:rPr lang="en-IN" sz="3200" baseline="-25000" dirty="0"/>
                  <a:t>2</a:t>
                </a:r>
                <a:r>
                  <a:rPr lang="en-IN" sz="3200" dirty="0"/>
                  <a:t>(n+1))</a:t>
                </a:r>
              </a:p>
            </p:txBody>
          </p:sp>
        </mc:Choice>
        <mc:Fallback xmlns="">
          <p:sp>
            <p:nvSpPr>
              <p:cNvPr id="3" name="Content Placeholder 2">
                <a:extLst>
                  <a:ext uri="{FF2B5EF4-FFF2-40B4-BE49-F238E27FC236}">
                    <a16:creationId xmlns:a16="http://schemas.microsoft.com/office/drawing/2014/main" id="{0B9CA677-E95C-9085-330A-853147BCE881}"/>
                  </a:ext>
                </a:extLst>
              </p:cNvPr>
              <p:cNvSpPr>
                <a:spLocks noGrp="1" noRot="1" noChangeAspect="1" noMove="1" noResize="1" noEditPoints="1" noAdjustHandles="1" noChangeArrowheads="1" noChangeShapeType="1" noTextEdit="1"/>
              </p:cNvSpPr>
              <p:nvPr>
                <p:ph idx="1"/>
              </p:nvPr>
            </p:nvSpPr>
            <p:spPr>
              <a:xfrm>
                <a:off x="142875" y="742954"/>
                <a:ext cx="11906250" cy="5986462"/>
              </a:xfrm>
              <a:blipFill>
                <a:blip r:embed="rId2"/>
                <a:stretch>
                  <a:fillRect l="-1125" t="-2033" r="-1227" b="-2642"/>
                </a:stretch>
              </a:blipFill>
              <a:ln>
                <a:solidFill>
                  <a:schemeClr val="tx1"/>
                </a:solidFill>
              </a:ln>
            </p:spPr>
            <p:txBody>
              <a:bodyPr/>
              <a:lstStyle/>
              <a:p>
                <a:r>
                  <a:rPr lang="en-IN">
                    <a:noFill/>
                  </a:rPr>
                  <a:t> </a:t>
                </a:r>
              </a:p>
            </p:txBody>
          </p:sp>
        </mc:Fallback>
      </mc:AlternateContent>
    </p:spTree>
    <p:extLst>
      <p:ext uri="{BB962C8B-B14F-4D97-AF65-F5344CB8AC3E}">
        <p14:creationId xmlns:p14="http://schemas.microsoft.com/office/powerpoint/2010/main" val="41733292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0215AE-6270-419D-EC3F-C38ACCF3C3AB}"/>
              </a:ext>
            </a:extLst>
          </p:cNvPr>
          <p:cNvPicPr>
            <a:picLocks noGrp="1" noChangeAspect="1"/>
          </p:cNvPicPr>
          <p:nvPr>
            <p:ph idx="1"/>
          </p:nvPr>
        </p:nvPicPr>
        <p:blipFill>
          <a:blip r:embed="rId2"/>
          <a:stretch>
            <a:fillRect/>
          </a:stretch>
        </p:blipFill>
        <p:spPr>
          <a:xfrm>
            <a:off x="527125" y="279698"/>
            <a:ext cx="11134164" cy="6056555"/>
          </a:xfrm>
          <a:prstGeom prst="rect">
            <a:avLst/>
          </a:prstGeom>
        </p:spPr>
      </p:pic>
    </p:spTree>
    <p:extLst>
      <p:ext uri="{BB962C8B-B14F-4D97-AF65-F5344CB8AC3E}">
        <p14:creationId xmlns:p14="http://schemas.microsoft.com/office/powerpoint/2010/main" val="23430571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EC9AEB-DE4D-196C-ACC2-5AED63C99E2E}"/>
              </a:ext>
            </a:extLst>
          </p:cNvPr>
          <p:cNvPicPr>
            <a:picLocks noChangeAspect="1"/>
          </p:cNvPicPr>
          <p:nvPr/>
        </p:nvPicPr>
        <p:blipFill>
          <a:blip r:embed="rId2"/>
          <a:stretch>
            <a:fillRect/>
          </a:stretch>
        </p:blipFill>
        <p:spPr>
          <a:xfrm>
            <a:off x="1470967" y="490127"/>
            <a:ext cx="9250066" cy="5877745"/>
          </a:xfrm>
          <a:prstGeom prst="rect">
            <a:avLst/>
          </a:prstGeom>
        </p:spPr>
      </p:pic>
    </p:spTree>
    <p:extLst>
      <p:ext uri="{BB962C8B-B14F-4D97-AF65-F5344CB8AC3E}">
        <p14:creationId xmlns:p14="http://schemas.microsoft.com/office/powerpoint/2010/main" val="27221704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BFB8FC-A74B-3498-C546-8C65B8442021}"/>
              </a:ext>
            </a:extLst>
          </p:cNvPr>
          <p:cNvPicPr>
            <a:picLocks noChangeAspect="1"/>
          </p:cNvPicPr>
          <p:nvPr/>
        </p:nvPicPr>
        <p:blipFill>
          <a:blip r:embed="rId2"/>
          <a:stretch>
            <a:fillRect/>
          </a:stretch>
        </p:blipFill>
        <p:spPr>
          <a:xfrm>
            <a:off x="825897" y="0"/>
            <a:ext cx="10540206" cy="6858000"/>
          </a:xfrm>
          <a:prstGeom prst="rect">
            <a:avLst/>
          </a:prstGeom>
        </p:spPr>
      </p:pic>
    </p:spTree>
    <p:extLst>
      <p:ext uri="{BB962C8B-B14F-4D97-AF65-F5344CB8AC3E}">
        <p14:creationId xmlns:p14="http://schemas.microsoft.com/office/powerpoint/2010/main" val="35877907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A6D1-F7D7-4A28-1020-79B6F11E29E8}"/>
              </a:ext>
            </a:extLst>
          </p:cNvPr>
          <p:cNvSpPr>
            <a:spLocks noGrp="1"/>
          </p:cNvSpPr>
          <p:nvPr>
            <p:ph type="title"/>
          </p:nvPr>
        </p:nvSpPr>
        <p:spPr>
          <a:xfrm>
            <a:off x="0" y="0"/>
            <a:ext cx="12192000" cy="920750"/>
          </a:xfrm>
        </p:spPr>
        <p:txBody>
          <a:bodyPr>
            <a:normAutofit/>
          </a:bodyPr>
          <a:lstStyle/>
          <a:p>
            <a:pPr algn="ctr"/>
            <a:r>
              <a:rPr lang="en-US" sz="4200" b="1" dirty="0">
                <a:latin typeface="+mn-lt"/>
              </a:rPr>
              <a:t>How we can insert an element into the given heap?</a:t>
            </a:r>
            <a:endParaRPr lang="en-IN" sz="4200" b="1" dirty="0">
              <a:latin typeface="+mn-lt"/>
            </a:endParaRPr>
          </a:p>
        </p:txBody>
      </p:sp>
      <p:sp>
        <p:nvSpPr>
          <p:cNvPr id="3" name="Content Placeholder 2">
            <a:extLst>
              <a:ext uri="{FF2B5EF4-FFF2-40B4-BE49-F238E27FC236}">
                <a16:creationId xmlns:a16="http://schemas.microsoft.com/office/drawing/2014/main" id="{FF93B898-74C5-6733-B2E3-C30553CDC43F}"/>
              </a:ext>
            </a:extLst>
          </p:cNvPr>
          <p:cNvSpPr>
            <a:spLocks noGrp="1"/>
          </p:cNvSpPr>
          <p:nvPr>
            <p:ph idx="1"/>
          </p:nvPr>
        </p:nvSpPr>
        <p:spPr>
          <a:xfrm>
            <a:off x="257175" y="714376"/>
            <a:ext cx="11677650" cy="5972174"/>
          </a:xfrm>
        </p:spPr>
        <p:txBody>
          <a:bodyPr>
            <a:noAutofit/>
          </a:bodyPr>
          <a:lstStyle/>
          <a:p>
            <a:pPr algn="just"/>
            <a:r>
              <a:rPr lang="en-US" sz="3600" dirty="0"/>
              <a:t>First attach a new node with the key K in it after the last leaf of the existing heap.</a:t>
            </a:r>
          </a:p>
          <a:p>
            <a:pPr algn="just"/>
            <a:r>
              <a:rPr lang="en-IN" sz="3600" dirty="0"/>
              <a:t>Shift K up to appropriate place in the new heap as follows:</a:t>
            </a:r>
          </a:p>
          <a:p>
            <a:pPr lvl="2" algn="just"/>
            <a:r>
              <a:rPr lang="en-IN" sz="3600" dirty="0"/>
              <a:t>Compare K with its parent keys. If parent Key &gt;= K, stop, otherwise swap these two keys and compare K with the new parent. This process continues until K is not greater than its last parent or it reaches the root.</a:t>
            </a:r>
          </a:p>
          <a:p>
            <a:pPr algn="just"/>
            <a:r>
              <a:rPr lang="en-IN" sz="3600" dirty="0"/>
              <a:t>This insertion cannot require more key comparisons than the heap’s height.</a:t>
            </a:r>
          </a:p>
          <a:p>
            <a:pPr algn="just"/>
            <a:r>
              <a:rPr lang="en-IN" sz="3600" dirty="0"/>
              <a:t>Since the height of the heap with n nodes is about log</a:t>
            </a:r>
            <a:r>
              <a:rPr lang="en-IN" sz="3600" baseline="-25000" dirty="0"/>
              <a:t>2</a:t>
            </a:r>
            <a:r>
              <a:rPr lang="en-IN" sz="3600" dirty="0"/>
              <a:t>n, the time efficiency of insertion is in O(log</a:t>
            </a:r>
            <a:r>
              <a:rPr lang="en-IN" sz="3600" baseline="-25000" dirty="0"/>
              <a:t>2</a:t>
            </a:r>
            <a:r>
              <a:rPr lang="en-IN" sz="3600" dirty="0"/>
              <a:t>n)</a:t>
            </a:r>
          </a:p>
        </p:txBody>
      </p:sp>
    </p:spTree>
    <p:extLst>
      <p:ext uri="{BB962C8B-B14F-4D97-AF65-F5344CB8AC3E}">
        <p14:creationId xmlns:p14="http://schemas.microsoft.com/office/powerpoint/2010/main" val="17859216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8FF4-0AF4-5196-1257-912FAFCB5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97993-2052-996D-4F2E-866C6BD52975}"/>
              </a:ext>
            </a:extLst>
          </p:cNvPr>
          <p:cNvSpPr>
            <a:spLocks noGrp="1"/>
          </p:cNvSpPr>
          <p:nvPr>
            <p:ph type="title"/>
          </p:nvPr>
        </p:nvSpPr>
        <p:spPr>
          <a:xfrm>
            <a:off x="0" y="92720"/>
            <a:ext cx="12192000" cy="814722"/>
          </a:xfrm>
        </p:spPr>
        <p:txBody>
          <a:bodyPr>
            <a:normAutofit/>
          </a:bodyPr>
          <a:lstStyle/>
          <a:p>
            <a:pPr algn="ctr"/>
            <a:r>
              <a:rPr lang="en-US" sz="4000" b="1" dirty="0">
                <a:latin typeface="+mn-lt"/>
              </a:rPr>
              <a:t>Insert an Element 10 into the given heap</a:t>
            </a:r>
            <a:endParaRPr lang="en-IN" sz="4000" b="1" dirty="0">
              <a:latin typeface="+mn-lt"/>
            </a:endParaRPr>
          </a:p>
        </p:txBody>
      </p:sp>
      <p:sp>
        <p:nvSpPr>
          <p:cNvPr id="3" name="Content Placeholder 2">
            <a:extLst>
              <a:ext uri="{FF2B5EF4-FFF2-40B4-BE49-F238E27FC236}">
                <a16:creationId xmlns:a16="http://schemas.microsoft.com/office/drawing/2014/main" id="{8246607D-CE26-4191-2F4D-7CE376F93871}"/>
              </a:ext>
            </a:extLst>
          </p:cNvPr>
          <p:cNvSpPr>
            <a:spLocks noGrp="1"/>
          </p:cNvSpPr>
          <p:nvPr>
            <p:ph idx="1"/>
          </p:nvPr>
        </p:nvSpPr>
        <p:spPr>
          <a:xfrm>
            <a:off x="4206001" y="907442"/>
            <a:ext cx="7745392" cy="5857838"/>
          </a:xfrm>
          <a:ln>
            <a:solidFill>
              <a:schemeClr val="tx1"/>
            </a:solidFill>
          </a:ln>
        </p:spPr>
        <p:txBody>
          <a:bodyPr>
            <a:normAutofit/>
          </a:bodyPr>
          <a:lstStyle/>
          <a:p>
            <a:pPr algn="just"/>
            <a:r>
              <a:rPr lang="en-US" sz="3200" dirty="0"/>
              <a:t>First attach a new node with the key 10 in it after the last leaf of the existing heap.</a:t>
            </a:r>
          </a:p>
          <a:p>
            <a:pPr algn="just"/>
            <a:endParaRPr lang="en-US" sz="3200" dirty="0"/>
          </a:p>
        </p:txBody>
      </p:sp>
      <p:grpSp>
        <p:nvGrpSpPr>
          <p:cNvPr id="14" name="Group 13">
            <a:extLst>
              <a:ext uri="{FF2B5EF4-FFF2-40B4-BE49-F238E27FC236}">
                <a16:creationId xmlns:a16="http://schemas.microsoft.com/office/drawing/2014/main" id="{8DF63AD5-DC10-2E4B-86B3-F319CDD59A4C}"/>
              </a:ext>
            </a:extLst>
          </p:cNvPr>
          <p:cNvGrpSpPr/>
          <p:nvPr/>
        </p:nvGrpSpPr>
        <p:grpSpPr>
          <a:xfrm>
            <a:off x="200025" y="1304925"/>
            <a:ext cx="3287017" cy="2760205"/>
            <a:chOff x="727754" y="2689683"/>
            <a:chExt cx="3287017" cy="2760205"/>
          </a:xfrm>
        </p:grpSpPr>
        <p:grpSp>
          <p:nvGrpSpPr>
            <p:cNvPr id="7" name="Group 6">
              <a:extLst>
                <a:ext uri="{FF2B5EF4-FFF2-40B4-BE49-F238E27FC236}">
                  <a16:creationId xmlns:a16="http://schemas.microsoft.com/office/drawing/2014/main" id="{D795A725-DD34-12FD-C628-CF9C11472B8B}"/>
                </a:ext>
              </a:extLst>
            </p:cNvPr>
            <p:cNvGrpSpPr/>
            <p:nvPr/>
          </p:nvGrpSpPr>
          <p:grpSpPr>
            <a:xfrm>
              <a:off x="727754" y="2689683"/>
              <a:ext cx="3287017" cy="2760205"/>
              <a:chOff x="727754" y="2689683"/>
              <a:chExt cx="3287017" cy="2760205"/>
            </a:xfrm>
          </p:grpSpPr>
          <p:sp>
            <p:nvSpPr>
              <p:cNvPr id="4" name="Oval 3">
                <a:extLst>
                  <a:ext uri="{FF2B5EF4-FFF2-40B4-BE49-F238E27FC236}">
                    <a16:creationId xmlns:a16="http://schemas.microsoft.com/office/drawing/2014/main" id="{E4FED795-E2EA-937A-F83E-0D7CE56DC6D1}"/>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8C7AD2A0-1F32-AC16-C2A8-B6DFB6767EB6}"/>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02912B8C-07D0-6C99-E11C-DBA2F1BC5721}"/>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77299E60-50B5-2A93-EA94-3095E87CF59F}"/>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CE8E11A8-4EF5-503F-37E3-5869B7B51E8D}"/>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4259A37D-1ABD-212E-EC65-04928A300BBC}"/>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80262497-358E-44C4-B33B-FE8D2B1BDF62}"/>
                </a:ext>
              </a:extLst>
            </p:cNvPr>
            <p:cNvCxnSpPr>
              <a:stCxn id="4" idx="3"/>
              <a:endCxn id="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57DAFA-5987-00E8-300C-E5267A753448}"/>
                </a:ext>
              </a:extLst>
            </p:cNvPr>
            <p:cNvCxnSpPr>
              <a:cxnSpLocks/>
              <a:stCxn id="4" idx="5"/>
              <a:endCxn id="6"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069FAB-BE3C-54D3-EFCE-9AB5DE672245}"/>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AA7782-7752-2215-0480-B5E5EF8AFF43}"/>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E8CEDB-8AB6-CC71-487B-7351D9823451}"/>
                </a:ext>
              </a:extLst>
            </p:cNvPr>
            <p:cNvCxnSpPr>
              <a:cxnSpLocks/>
              <a:stCxn id="6" idx="3"/>
              <a:endCxn id="26"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6152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32CFB-9B8C-91D1-F8A2-D12663AE3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93859-90AA-EEB2-1E20-2C4FE80FBF52}"/>
              </a:ext>
            </a:extLst>
          </p:cNvPr>
          <p:cNvSpPr>
            <a:spLocks noGrp="1"/>
          </p:cNvSpPr>
          <p:nvPr>
            <p:ph type="title"/>
          </p:nvPr>
        </p:nvSpPr>
        <p:spPr>
          <a:xfrm>
            <a:off x="0" y="92720"/>
            <a:ext cx="12192000" cy="814722"/>
          </a:xfrm>
        </p:spPr>
        <p:txBody>
          <a:bodyPr>
            <a:normAutofit/>
          </a:bodyPr>
          <a:lstStyle/>
          <a:p>
            <a:pPr algn="ctr"/>
            <a:r>
              <a:rPr lang="en-US" sz="4000" b="1" dirty="0">
                <a:latin typeface="+mn-lt"/>
              </a:rPr>
              <a:t>Insert an Element 10 into the given heap</a:t>
            </a:r>
            <a:endParaRPr lang="en-IN" sz="4000" b="1" dirty="0">
              <a:latin typeface="+mn-lt"/>
            </a:endParaRPr>
          </a:p>
        </p:txBody>
      </p:sp>
      <p:sp>
        <p:nvSpPr>
          <p:cNvPr id="3" name="Content Placeholder 2">
            <a:extLst>
              <a:ext uri="{FF2B5EF4-FFF2-40B4-BE49-F238E27FC236}">
                <a16:creationId xmlns:a16="http://schemas.microsoft.com/office/drawing/2014/main" id="{423A07B9-CF9D-4C63-2A1E-23822B4CDB3D}"/>
              </a:ext>
            </a:extLst>
          </p:cNvPr>
          <p:cNvSpPr>
            <a:spLocks noGrp="1"/>
          </p:cNvSpPr>
          <p:nvPr>
            <p:ph idx="1"/>
          </p:nvPr>
        </p:nvSpPr>
        <p:spPr>
          <a:xfrm>
            <a:off x="4399127" y="907442"/>
            <a:ext cx="7552266" cy="5857838"/>
          </a:xfrm>
          <a:ln>
            <a:solidFill>
              <a:schemeClr val="tx1"/>
            </a:solidFill>
          </a:ln>
        </p:spPr>
        <p:txBody>
          <a:bodyPr>
            <a:normAutofit/>
          </a:bodyPr>
          <a:lstStyle/>
          <a:p>
            <a:pPr algn="just"/>
            <a:r>
              <a:rPr lang="en-US" sz="3200" dirty="0"/>
              <a:t>First attach a new node with the key 10 in it after the last leaf of the existing heap.</a:t>
            </a:r>
          </a:p>
          <a:p>
            <a:pPr algn="just"/>
            <a:endParaRPr lang="en-US" sz="3200" dirty="0"/>
          </a:p>
        </p:txBody>
      </p:sp>
      <p:grpSp>
        <p:nvGrpSpPr>
          <p:cNvPr id="14" name="Group 13">
            <a:extLst>
              <a:ext uri="{FF2B5EF4-FFF2-40B4-BE49-F238E27FC236}">
                <a16:creationId xmlns:a16="http://schemas.microsoft.com/office/drawing/2014/main" id="{0C6E02A5-CBBB-2EDD-FB58-25932A365F63}"/>
              </a:ext>
            </a:extLst>
          </p:cNvPr>
          <p:cNvGrpSpPr/>
          <p:nvPr/>
        </p:nvGrpSpPr>
        <p:grpSpPr>
          <a:xfrm>
            <a:off x="200025" y="1304925"/>
            <a:ext cx="3946542" cy="2795585"/>
            <a:chOff x="727754" y="2689683"/>
            <a:chExt cx="3946542" cy="2795585"/>
          </a:xfrm>
        </p:grpSpPr>
        <p:grpSp>
          <p:nvGrpSpPr>
            <p:cNvPr id="7" name="Group 6">
              <a:extLst>
                <a:ext uri="{FF2B5EF4-FFF2-40B4-BE49-F238E27FC236}">
                  <a16:creationId xmlns:a16="http://schemas.microsoft.com/office/drawing/2014/main" id="{65C89E1F-D0D6-9A44-3A16-E7BF29E194EA}"/>
                </a:ext>
              </a:extLst>
            </p:cNvPr>
            <p:cNvGrpSpPr/>
            <p:nvPr/>
          </p:nvGrpSpPr>
          <p:grpSpPr>
            <a:xfrm>
              <a:off x="727754" y="2689683"/>
              <a:ext cx="3946542" cy="2795585"/>
              <a:chOff x="727754" y="2689683"/>
              <a:chExt cx="3946542" cy="2795585"/>
            </a:xfrm>
          </p:grpSpPr>
          <p:sp>
            <p:nvSpPr>
              <p:cNvPr id="4" name="Oval 3">
                <a:extLst>
                  <a:ext uri="{FF2B5EF4-FFF2-40B4-BE49-F238E27FC236}">
                    <a16:creationId xmlns:a16="http://schemas.microsoft.com/office/drawing/2014/main" id="{4A9CC9D9-98F2-B3EF-ECE9-E06E33ABBEAB}"/>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E57CDE51-073B-4656-0C51-3F8DDFAFF434}"/>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B2BCC650-6BB4-5A7B-511F-0AA164C3693A}"/>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7D18CC52-66EB-3E54-896A-EEF0A05CF8E6}"/>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49124987-7F9D-0328-4B8A-2573515BB8C2}"/>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EE408C64-E1E1-C718-F4A8-4EEE5DD46AA8}"/>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EFBBB1AA-04EE-F30D-34A9-9C724BE6CBFE}"/>
                  </a:ext>
                </a:extLst>
              </p:cNvPr>
              <p:cNvSpPr/>
              <p:nvPr/>
            </p:nvSpPr>
            <p:spPr>
              <a:xfrm>
                <a:off x="3771889" y="4779961"/>
                <a:ext cx="902407"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39A6945E-CA11-327D-3165-7A5DAA2150A0}"/>
                </a:ext>
              </a:extLst>
            </p:cNvPr>
            <p:cNvCxnSpPr>
              <a:stCxn id="4" idx="3"/>
              <a:endCxn id="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D4FB0B-7AEA-0F36-17C5-73194CDD4170}"/>
                </a:ext>
              </a:extLst>
            </p:cNvPr>
            <p:cNvCxnSpPr>
              <a:cxnSpLocks/>
              <a:stCxn id="4" idx="5"/>
              <a:endCxn id="6"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721A68-C42C-9E39-90CC-773D71E11E02}"/>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E75727-C8CC-4CB8-D0C0-6A3485C5CF5C}"/>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199629-92C6-83F2-E5A8-1D0E4D8D5FC4}"/>
                </a:ext>
              </a:extLst>
            </p:cNvPr>
            <p:cNvCxnSpPr>
              <a:cxnSpLocks/>
              <a:stCxn id="6" idx="3"/>
              <a:endCxn id="26"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E68D5B-EC2B-0FEA-D27E-51A53E3D59A2}"/>
                </a:ext>
              </a:extLst>
            </p:cNvPr>
            <p:cNvCxnSpPr>
              <a:cxnSpLocks/>
              <a:stCxn id="6" idx="5"/>
              <a:endCxn id="8" idx="0"/>
            </p:cNvCxnSpPr>
            <p:nvPr/>
          </p:nvCxnSpPr>
          <p:spPr>
            <a:xfrm>
              <a:off x="3910153" y="4284330"/>
              <a:ext cx="312940" cy="49563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92329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DCF59-C2B2-831D-A9A0-4618146E8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F3C85-710C-374C-4BC3-2020010AAADC}"/>
              </a:ext>
            </a:extLst>
          </p:cNvPr>
          <p:cNvSpPr>
            <a:spLocks noGrp="1"/>
          </p:cNvSpPr>
          <p:nvPr>
            <p:ph type="title"/>
          </p:nvPr>
        </p:nvSpPr>
        <p:spPr>
          <a:xfrm>
            <a:off x="0" y="92720"/>
            <a:ext cx="12192000" cy="814722"/>
          </a:xfrm>
        </p:spPr>
        <p:txBody>
          <a:bodyPr>
            <a:normAutofit/>
          </a:bodyPr>
          <a:lstStyle/>
          <a:p>
            <a:pPr algn="ctr"/>
            <a:r>
              <a:rPr lang="en-US" sz="4000" b="1" dirty="0">
                <a:latin typeface="+mn-lt"/>
              </a:rPr>
              <a:t>Insert an Element 10 into the given heap</a:t>
            </a:r>
            <a:endParaRPr lang="en-IN" sz="4000" b="1" dirty="0">
              <a:latin typeface="+mn-lt"/>
            </a:endParaRPr>
          </a:p>
        </p:txBody>
      </p:sp>
      <p:sp>
        <p:nvSpPr>
          <p:cNvPr id="3" name="Content Placeholder 2">
            <a:extLst>
              <a:ext uri="{FF2B5EF4-FFF2-40B4-BE49-F238E27FC236}">
                <a16:creationId xmlns:a16="http://schemas.microsoft.com/office/drawing/2014/main" id="{613EFA55-882A-31A2-31D1-E8AB4B63A834}"/>
              </a:ext>
            </a:extLst>
          </p:cNvPr>
          <p:cNvSpPr>
            <a:spLocks noGrp="1"/>
          </p:cNvSpPr>
          <p:nvPr>
            <p:ph idx="1"/>
          </p:nvPr>
        </p:nvSpPr>
        <p:spPr>
          <a:xfrm>
            <a:off x="4206001" y="907442"/>
            <a:ext cx="7745392" cy="5857838"/>
          </a:xfrm>
          <a:ln>
            <a:solidFill>
              <a:schemeClr val="tx1"/>
            </a:solidFill>
          </a:ln>
        </p:spPr>
        <p:txBody>
          <a:bodyPr>
            <a:normAutofit/>
          </a:bodyPr>
          <a:lstStyle/>
          <a:p>
            <a:pPr algn="just"/>
            <a:r>
              <a:rPr lang="en-US" sz="3200" dirty="0"/>
              <a:t>First attach a new node with the key 10 in it after the last leaf of the existing heap.</a:t>
            </a:r>
          </a:p>
          <a:p>
            <a:pPr algn="just"/>
            <a:r>
              <a:rPr lang="en-US" sz="3200" dirty="0"/>
              <a:t>Compare the key 10 with its parent key (here it is 8).</a:t>
            </a:r>
          </a:p>
          <a:p>
            <a:pPr lvl="2" algn="just"/>
            <a:r>
              <a:rPr lang="en-US" sz="3200" dirty="0"/>
              <a:t>Since 10 &gt; 8, swap 10 and 8</a:t>
            </a:r>
          </a:p>
          <a:p>
            <a:pPr algn="just"/>
            <a:endParaRPr lang="en-US" sz="3200" dirty="0"/>
          </a:p>
        </p:txBody>
      </p:sp>
      <p:grpSp>
        <p:nvGrpSpPr>
          <p:cNvPr id="14" name="Group 13">
            <a:extLst>
              <a:ext uri="{FF2B5EF4-FFF2-40B4-BE49-F238E27FC236}">
                <a16:creationId xmlns:a16="http://schemas.microsoft.com/office/drawing/2014/main" id="{FD425794-304E-30B5-D2B0-17BB0D610861}"/>
              </a:ext>
            </a:extLst>
          </p:cNvPr>
          <p:cNvGrpSpPr/>
          <p:nvPr/>
        </p:nvGrpSpPr>
        <p:grpSpPr>
          <a:xfrm>
            <a:off x="200025" y="1304925"/>
            <a:ext cx="3946542" cy="2795585"/>
            <a:chOff x="727754" y="2689683"/>
            <a:chExt cx="3946542" cy="2795585"/>
          </a:xfrm>
        </p:grpSpPr>
        <p:grpSp>
          <p:nvGrpSpPr>
            <p:cNvPr id="7" name="Group 6">
              <a:extLst>
                <a:ext uri="{FF2B5EF4-FFF2-40B4-BE49-F238E27FC236}">
                  <a16:creationId xmlns:a16="http://schemas.microsoft.com/office/drawing/2014/main" id="{9F039F60-3D91-AD40-85E3-E1F2CA69E867}"/>
                </a:ext>
              </a:extLst>
            </p:cNvPr>
            <p:cNvGrpSpPr/>
            <p:nvPr/>
          </p:nvGrpSpPr>
          <p:grpSpPr>
            <a:xfrm>
              <a:off x="727754" y="2689683"/>
              <a:ext cx="3946542" cy="2795585"/>
              <a:chOff x="727754" y="2689683"/>
              <a:chExt cx="3946542" cy="2795585"/>
            </a:xfrm>
          </p:grpSpPr>
          <p:sp>
            <p:nvSpPr>
              <p:cNvPr id="4" name="Oval 3">
                <a:extLst>
                  <a:ext uri="{FF2B5EF4-FFF2-40B4-BE49-F238E27FC236}">
                    <a16:creationId xmlns:a16="http://schemas.microsoft.com/office/drawing/2014/main" id="{1E601B49-E3FA-B2A4-7DC3-1A92A52D1BC5}"/>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1EAF6ECA-0E74-8F2D-8A74-24BC50917F03}"/>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6EC429CE-40CD-FB61-5BAE-CD4BEDACB76F}"/>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B67722AE-AFB4-2F29-EF51-D5B388248BAA}"/>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AC517595-8A37-E336-B9BE-DB40E30A25B3}"/>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AE50B46B-910A-4800-CB69-AE641EB25C39}"/>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C993BA9D-10F6-A563-6FD3-94695C2B9A79}"/>
                  </a:ext>
                </a:extLst>
              </p:cNvPr>
              <p:cNvSpPr/>
              <p:nvPr/>
            </p:nvSpPr>
            <p:spPr>
              <a:xfrm>
                <a:off x="3771889" y="4779961"/>
                <a:ext cx="902407"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12D1BE9C-B99E-CB61-655A-4BC38C597A81}"/>
                </a:ext>
              </a:extLst>
            </p:cNvPr>
            <p:cNvCxnSpPr>
              <a:stCxn id="4" idx="3"/>
              <a:endCxn id="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457C69-DA75-3DC8-8E4B-28BDD25BF8AA}"/>
                </a:ext>
              </a:extLst>
            </p:cNvPr>
            <p:cNvCxnSpPr>
              <a:cxnSpLocks/>
              <a:stCxn id="4" idx="5"/>
              <a:endCxn id="6"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15DA7F-6E7D-720C-38DF-C1AED730E95A}"/>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AC4B7-A7BC-D975-A515-12C697137E5C}"/>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487CA6-8FBA-DC0E-E845-C3EB8FE6241D}"/>
                </a:ext>
              </a:extLst>
            </p:cNvPr>
            <p:cNvCxnSpPr>
              <a:cxnSpLocks/>
              <a:stCxn id="6" idx="3"/>
              <a:endCxn id="26"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D075B9-99F5-98E3-4978-BB40096E552B}"/>
                </a:ext>
              </a:extLst>
            </p:cNvPr>
            <p:cNvCxnSpPr>
              <a:cxnSpLocks/>
              <a:stCxn id="6" idx="5"/>
              <a:endCxn id="8" idx="0"/>
            </p:cNvCxnSpPr>
            <p:nvPr/>
          </p:nvCxnSpPr>
          <p:spPr>
            <a:xfrm>
              <a:off x="3910153" y="4284330"/>
              <a:ext cx="312940" cy="49563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54626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5A794-CCBB-933F-5A29-34C095348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C8447-777F-3E61-0967-52A7D73E14E1}"/>
              </a:ext>
            </a:extLst>
          </p:cNvPr>
          <p:cNvSpPr>
            <a:spLocks noGrp="1"/>
          </p:cNvSpPr>
          <p:nvPr>
            <p:ph type="title"/>
          </p:nvPr>
        </p:nvSpPr>
        <p:spPr>
          <a:xfrm>
            <a:off x="0" y="92720"/>
            <a:ext cx="12192000" cy="814722"/>
          </a:xfrm>
        </p:spPr>
        <p:txBody>
          <a:bodyPr>
            <a:normAutofit/>
          </a:bodyPr>
          <a:lstStyle/>
          <a:p>
            <a:pPr algn="ctr"/>
            <a:r>
              <a:rPr lang="en-US" sz="4000" b="1" dirty="0">
                <a:latin typeface="+mn-lt"/>
              </a:rPr>
              <a:t>Insert an Element 10 into the given heap</a:t>
            </a:r>
            <a:endParaRPr lang="en-IN" sz="4000" b="1" dirty="0">
              <a:latin typeface="+mn-lt"/>
            </a:endParaRPr>
          </a:p>
        </p:txBody>
      </p:sp>
      <p:sp>
        <p:nvSpPr>
          <p:cNvPr id="3" name="Content Placeholder 2">
            <a:extLst>
              <a:ext uri="{FF2B5EF4-FFF2-40B4-BE49-F238E27FC236}">
                <a16:creationId xmlns:a16="http://schemas.microsoft.com/office/drawing/2014/main" id="{DBEC4822-4EB3-A2E7-E026-3493EB1E5A3B}"/>
              </a:ext>
            </a:extLst>
          </p:cNvPr>
          <p:cNvSpPr>
            <a:spLocks noGrp="1"/>
          </p:cNvSpPr>
          <p:nvPr>
            <p:ph idx="1"/>
          </p:nvPr>
        </p:nvSpPr>
        <p:spPr>
          <a:xfrm>
            <a:off x="4333463" y="907442"/>
            <a:ext cx="7617930" cy="5857838"/>
          </a:xfrm>
          <a:ln>
            <a:solidFill>
              <a:schemeClr val="tx1"/>
            </a:solidFill>
          </a:ln>
        </p:spPr>
        <p:txBody>
          <a:bodyPr>
            <a:normAutofit/>
          </a:bodyPr>
          <a:lstStyle/>
          <a:p>
            <a:pPr algn="just"/>
            <a:r>
              <a:rPr lang="en-US" sz="3200" dirty="0"/>
              <a:t>First attach a new node with the key 10 in it after the last leaf of the existing heap.</a:t>
            </a:r>
          </a:p>
          <a:p>
            <a:pPr algn="just"/>
            <a:r>
              <a:rPr lang="en-US" sz="3200" dirty="0"/>
              <a:t>Compare the key 10 with its parent key (here it is 8).</a:t>
            </a:r>
          </a:p>
          <a:p>
            <a:pPr lvl="2" algn="just"/>
            <a:r>
              <a:rPr lang="en-US" sz="3200" dirty="0"/>
              <a:t>Since 10 &gt; 8, swap 10 and 8</a:t>
            </a:r>
          </a:p>
          <a:p>
            <a:pPr algn="just"/>
            <a:endParaRPr lang="en-US" sz="3200" dirty="0"/>
          </a:p>
        </p:txBody>
      </p:sp>
      <p:grpSp>
        <p:nvGrpSpPr>
          <p:cNvPr id="14" name="Group 13">
            <a:extLst>
              <a:ext uri="{FF2B5EF4-FFF2-40B4-BE49-F238E27FC236}">
                <a16:creationId xmlns:a16="http://schemas.microsoft.com/office/drawing/2014/main" id="{BB20E7E2-BDA8-E93D-ABA8-A7A041806820}"/>
              </a:ext>
            </a:extLst>
          </p:cNvPr>
          <p:cNvGrpSpPr/>
          <p:nvPr/>
        </p:nvGrpSpPr>
        <p:grpSpPr>
          <a:xfrm>
            <a:off x="200025" y="1304925"/>
            <a:ext cx="3946542" cy="2795585"/>
            <a:chOff x="727754" y="2689683"/>
            <a:chExt cx="3946542" cy="2795585"/>
          </a:xfrm>
        </p:grpSpPr>
        <p:grpSp>
          <p:nvGrpSpPr>
            <p:cNvPr id="7" name="Group 6">
              <a:extLst>
                <a:ext uri="{FF2B5EF4-FFF2-40B4-BE49-F238E27FC236}">
                  <a16:creationId xmlns:a16="http://schemas.microsoft.com/office/drawing/2014/main" id="{ED1E3120-4BA8-BFAD-CFB1-3BBA78B193D3}"/>
                </a:ext>
              </a:extLst>
            </p:cNvPr>
            <p:cNvGrpSpPr/>
            <p:nvPr/>
          </p:nvGrpSpPr>
          <p:grpSpPr>
            <a:xfrm>
              <a:off x="727754" y="2689683"/>
              <a:ext cx="3946542" cy="2795585"/>
              <a:chOff x="727754" y="2689683"/>
              <a:chExt cx="3946542" cy="2795585"/>
            </a:xfrm>
          </p:grpSpPr>
          <p:sp>
            <p:nvSpPr>
              <p:cNvPr id="4" name="Oval 3">
                <a:extLst>
                  <a:ext uri="{FF2B5EF4-FFF2-40B4-BE49-F238E27FC236}">
                    <a16:creationId xmlns:a16="http://schemas.microsoft.com/office/drawing/2014/main" id="{F6717779-2BE6-EA19-24DC-5C40230F2DA7}"/>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61812D0E-F6B2-CC62-8A27-76A998FDEA3F}"/>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E5C47F36-F401-F346-2A26-EA6824AD7241}"/>
                  </a:ext>
                </a:extLst>
              </p:cNvPr>
              <p:cNvSpPr/>
              <p:nvPr/>
            </p:nvSpPr>
            <p:spPr>
              <a:xfrm>
                <a:off x="3221566" y="3666669"/>
                <a:ext cx="902407"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0702973F-14F2-AB89-5688-6C0F4C2BEDBA}"/>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EA659A98-A6A1-404F-1D38-ECA5102AFE7D}"/>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C2B8A928-4CEF-6BD4-B018-7AF15CE6D42B}"/>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333C879F-FF1E-2474-50D7-63595BB7D95E}"/>
                  </a:ext>
                </a:extLst>
              </p:cNvPr>
              <p:cNvSpPr/>
              <p:nvPr/>
            </p:nvSpPr>
            <p:spPr>
              <a:xfrm>
                <a:off x="3771889" y="4779961"/>
                <a:ext cx="902407"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8</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344B048C-D1FA-CB9F-3DDF-82B11726FC00}"/>
                </a:ext>
              </a:extLst>
            </p:cNvPr>
            <p:cNvCxnSpPr>
              <a:stCxn id="4" idx="3"/>
              <a:endCxn id="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3D6CA6-7646-374B-D820-575AD8277446}"/>
                </a:ext>
              </a:extLst>
            </p:cNvPr>
            <p:cNvCxnSpPr>
              <a:cxnSpLocks/>
              <a:stCxn id="4" idx="5"/>
              <a:endCxn id="6" idx="0"/>
            </p:cNvCxnSpPr>
            <p:nvPr/>
          </p:nvCxnSpPr>
          <p:spPr>
            <a:xfrm>
              <a:off x="2952904" y="3200524"/>
              <a:ext cx="719866" cy="466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A2E65B-8CF5-BFEB-B343-DA2181F6B751}"/>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7A2D23C-E0D7-3342-2D3A-4EEB3B9EBD4A}"/>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D2D316-9977-682C-F193-80AFE16AEC71}"/>
                </a:ext>
              </a:extLst>
            </p:cNvPr>
            <p:cNvCxnSpPr>
              <a:cxnSpLocks/>
              <a:stCxn id="6" idx="3"/>
              <a:endCxn id="26" idx="0"/>
            </p:cNvCxnSpPr>
            <p:nvPr/>
          </p:nvCxnSpPr>
          <p:spPr>
            <a:xfrm flipH="1">
              <a:off x="3114661" y="4268686"/>
              <a:ext cx="239059" cy="582713"/>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676946-5517-F2E2-0986-23ABC8F787AC}"/>
                </a:ext>
              </a:extLst>
            </p:cNvPr>
            <p:cNvCxnSpPr>
              <a:cxnSpLocks/>
              <a:stCxn id="6" idx="5"/>
              <a:endCxn id="8" idx="0"/>
            </p:cNvCxnSpPr>
            <p:nvPr/>
          </p:nvCxnSpPr>
          <p:spPr>
            <a:xfrm>
              <a:off x="3991819" y="4268686"/>
              <a:ext cx="231274" cy="51127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10484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ACBB1-DA12-FFC4-7649-C388330AD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AD266-2861-551E-5341-0639C3574C3F}"/>
              </a:ext>
            </a:extLst>
          </p:cNvPr>
          <p:cNvSpPr>
            <a:spLocks noGrp="1"/>
          </p:cNvSpPr>
          <p:nvPr>
            <p:ph type="title"/>
          </p:nvPr>
        </p:nvSpPr>
        <p:spPr>
          <a:xfrm>
            <a:off x="0" y="92720"/>
            <a:ext cx="12192000" cy="814722"/>
          </a:xfrm>
        </p:spPr>
        <p:txBody>
          <a:bodyPr>
            <a:normAutofit/>
          </a:bodyPr>
          <a:lstStyle/>
          <a:p>
            <a:pPr algn="ctr"/>
            <a:r>
              <a:rPr lang="en-US" sz="4000" b="1" dirty="0">
                <a:latin typeface="+mn-lt"/>
              </a:rPr>
              <a:t>Insert an Element 10 into the given heap</a:t>
            </a:r>
            <a:endParaRPr lang="en-IN" sz="4000" b="1" dirty="0">
              <a:latin typeface="+mn-lt"/>
            </a:endParaRPr>
          </a:p>
        </p:txBody>
      </p:sp>
      <p:sp>
        <p:nvSpPr>
          <p:cNvPr id="3" name="Content Placeholder 2">
            <a:extLst>
              <a:ext uri="{FF2B5EF4-FFF2-40B4-BE49-F238E27FC236}">
                <a16:creationId xmlns:a16="http://schemas.microsoft.com/office/drawing/2014/main" id="{C286853E-5DE3-95B5-D6B6-876E2987FED3}"/>
              </a:ext>
            </a:extLst>
          </p:cNvPr>
          <p:cNvSpPr>
            <a:spLocks noGrp="1"/>
          </p:cNvSpPr>
          <p:nvPr>
            <p:ph idx="1"/>
          </p:nvPr>
        </p:nvSpPr>
        <p:spPr>
          <a:xfrm>
            <a:off x="4304649" y="907442"/>
            <a:ext cx="7646744" cy="5857838"/>
          </a:xfrm>
          <a:ln>
            <a:solidFill>
              <a:schemeClr val="tx1"/>
            </a:solidFill>
          </a:ln>
        </p:spPr>
        <p:txBody>
          <a:bodyPr>
            <a:normAutofit/>
          </a:bodyPr>
          <a:lstStyle/>
          <a:p>
            <a:pPr algn="just"/>
            <a:r>
              <a:rPr lang="en-US" sz="3200" dirty="0"/>
              <a:t>First attach a new node with the key 10 in it after the last leaf of the existing heap.</a:t>
            </a:r>
          </a:p>
          <a:p>
            <a:pPr algn="just"/>
            <a:r>
              <a:rPr lang="en-US" sz="3200" dirty="0"/>
              <a:t>Compare the key 10 with its parent key (here it is 8).</a:t>
            </a:r>
          </a:p>
          <a:p>
            <a:pPr lvl="2" algn="just"/>
            <a:r>
              <a:rPr lang="en-US" sz="3200" dirty="0"/>
              <a:t>Since 10 &gt; 8, swap 10 and 8</a:t>
            </a:r>
          </a:p>
          <a:p>
            <a:pPr algn="just"/>
            <a:r>
              <a:rPr lang="en-US" sz="3200" dirty="0"/>
              <a:t>Compare the key 10 with its new parent key (here it is 9)</a:t>
            </a:r>
          </a:p>
          <a:p>
            <a:pPr lvl="2" algn="just"/>
            <a:r>
              <a:rPr lang="en-US" sz="3200" dirty="0"/>
              <a:t>Since 10 &gt; 9. swap 10, and 9</a:t>
            </a:r>
          </a:p>
          <a:p>
            <a:pPr algn="just"/>
            <a:endParaRPr lang="en-US" sz="3200" dirty="0"/>
          </a:p>
        </p:txBody>
      </p:sp>
      <p:grpSp>
        <p:nvGrpSpPr>
          <p:cNvPr id="14" name="Group 13">
            <a:extLst>
              <a:ext uri="{FF2B5EF4-FFF2-40B4-BE49-F238E27FC236}">
                <a16:creationId xmlns:a16="http://schemas.microsoft.com/office/drawing/2014/main" id="{3AB91BC9-ABDE-D732-DBEF-77D0FF34771F}"/>
              </a:ext>
            </a:extLst>
          </p:cNvPr>
          <p:cNvGrpSpPr/>
          <p:nvPr/>
        </p:nvGrpSpPr>
        <p:grpSpPr>
          <a:xfrm>
            <a:off x="200025" y="1304925"/>
            <a:ext cx="3946542" cy="2795585"/>
            <a:chOff x="727754" y="2689683"/>
            <a:chExt cx="3946542" cy="2795585"/>
          </a:xfrm>
        </p:grpSpPr>
        <p:grpSp>
          <p:nvGrpSpPr>
            <p:cNvPr id="7" name="Group 6">
              <a:extLst>
                <a:ext uri="{FF2B5EF4-FFF2-40B4-BE49-F238E27FC236}">
                  <a16:creationId xmlns:a16="http://schemas.microsoft.com/office/drawing/2014/main" id="{D99C79CD-F86E-E356-0A94-5D171273B3D3}"/>
                </a:ext>
              </a:extLst>
            </p:cNvPr>
            <p:cNvGrpSpPr/>
            <p:nvPr/>
          </p:nvGrpSpPr>
          <p:grpSpPr>
            <a:xfrm>
              <a:off x="727754" y="2689683"/>
              <a:ext cx="3946542" cy="2795585"/>
              <a:chOff x="727754" y="2689683"/>
              <a:chExt cx="3946542" cy="2795585"/>
            </a:xfrm>
          </p:grpSpPr>
          <p:sp>
            <p:nvSpPr>
              <p:cNvPr id="4" name="Oval 3">
                <a:extLst>
                  <a:ext uri="{FF2B5EF4-FFF2-40B4-BE49-F238E27FC236}">
                    <a16:creationId xmlns:a16="http://schemas.microsoft.com/office/drawing/2014/main" id="{3ED3C00E-EF7B-591C-B308-91BFFF32CF83}"/>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F5CCCB33-B9FA-F9EB-BF24-7E447C79112D}"/>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96ADE14A-17C4-3012-DBC6-7DC952B1DC12}"/>
                  </a:ext>
                </a:extLst>
              </p:cNvPr>
              <p:cNvSpPr/>
              <p:nvPr/>
            </p:nvSpPr>
            <p:spPr>
              <a:xfrm>
                <a:off x="3221566" y="3666669"/>
                <a:ext cx="902407"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CC64F8C8-BEFD-9794-68A3-7D5EA0ACA64A}"/>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B6D482A7-62A1-8515-B1A2-858FF55D6943}"/>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FAC7B6AF-AA18-B324-D4AB-B18C77182245}"/>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218F5BCC-EDEB-C991-A5AA-1B9304F602D1}"/>
                  </a:ext>
                </a:extLst>
              </p:cNvPr>
              <p:cNvSpPr/>
              <p:nvPr/>
            </p:nvSpPr>
            <p:spPr>
              <a:xfrm>
                <a:off x="3771889" y="4779961"/>
                <a:ext cx="902407"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8</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9E90231F-71CB-FEB4-B416-7D6D0E1FF3F8}"/>
                </a:ext>
              </a:extLst>
            </p:cNvPr>
            <p:cNvCxnSpPr>
              <a:stCxn id="4" idx="3"/>
              <a:endCxn id="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67B090-84D8-4F69-5563-06D8EC99AC87}"/>
                </a:ext>
              </a:extLst>
            </p:cNvPr>
            <p:cNvCxnSpPr>
              <a:cxnSpLocks/>
              <a:stCxn id="4" idx="5"/>
              <a:endCxn id="6" idx="0"/>
            </p:cNvCxnSpPr>
            <p:nvPr/>
          </p:nvCxnSpPr>
          <p:spPr>
            <a:xfrm>
              <a:off x="2952904" y="3200524"/>
              <a:ext cx="719866" cy="466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CD09D9-BA6B-2E59-CE15-413F3571316D}"/>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91A903-2FD6-9038-3D98-17AFB7DA90B9}"/>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30BA16-5543-C286-5D2D-31DC076F5E97}"/>
                </a:ext>
              </a:extLst>
            </p:cNvPr>
            <p:cNvCxnSpPr>
              <a:cxnSpLocks/>
              <a:stCxn id="6" idx="3"/>
              <a:endCxn id="26" idx="0"/>
            </p:cNvCxnSpPr>
            <p:nvPr/>
          </p:nvCxnSpPr>
          <p:spPr>
            <a:xfrm flipH="1">
              <a:off x="3114661" y="4268686"/>
              <a:ext cx="239059" cy="582713"/>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1C2A57-0DE8-17BB-9409-23E82365E3FA}"/>
                </a:ext>
              </a:extLst>
            </p:cNvPr>
            <p:cNvCxnSpPr>
              <a:cxnSpLocks/>
              <a:stCxn id="6" idx="5"/>
              <a:endCxn id="8" idx="0"/>
            </p:cNvCxnSpPr>
            <p:nvPr/>
          </p:nvCxnSpPr>
          <p:spPr>
            <a:xfrm>
              <a:off x="3991819" y="4268686"/>
              <a:ext cx="231274" cy="51127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389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6F48A-660A-C326-4D98-373C950DB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28E84-53DB-445D-B93A-193CFE02DCD2}"/>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A5B2CF0B-F9D9-5386-2434-01C3A64EF4A4}"/>
              </a:ext>
            </a:extLst>
          </p:cNvPr>
          <p:cNvGrpSpPr/>
          <p:nvPr/>
        </p:nvGrpSpPr>
        <p:grpSpPr>
          <a:xfrm>
            <a:off x="3557587" y="1682745"/>
            <a:ext cx="5341145" cy="3921126"/>
            <a:chOff x="3557587" y="1825625"/>
            <a:chExt cx="5341145" cy="3921126"/>
          </a:xfrm>
        </p:grpSpPr>
        <p:grpSp>
          <p:nvGrpSpPr>
            <p:cNvPr id="15" name="Group 14">
              <a:extLst>
                <a:ext uri="{FF2B5EF4-FFF2-40B4-BE49-F238E27FC236}">
                  <a16:creationId xmlns:a16="http://schemas.microsoft.com/office/drawing/2014/main" id="{E37E0C07-89BA-9B2B-E6BB-FCCC4DD54D12}"/>
                </a:ext>
              </a:extLst>
            </p:cNvPr>
            <p:cNvGrpSpPr/>
            <p:nvPr/>
          </p:nvGrpSpPr>
          <p:grpSpPr>
            <a:xfrm>
              <a:off x="3557587" y="1825625"/>
              <a:ext cx="5341145" cy="3921126"/>
              <a:chOff x="3557587" y="1825625"/>
              <a:chExt cx="5341145" cy="3921126"/>
            </a:xfrm>
          </p:grpSpPr>
          <p:sp>
            <p:nvSpPr>
              <p:cNvPr id="4" name="Oval 3">
                <a:extLst>
                  <a:ext uri="{FF2B5EF4-FFF2-40B4-BE49-F238E27FC236}">
                    <a16:creationId xmlns:a16="http://schemas.microsoft.com/office/drawing/2014/main" id="{04DB5864-4BAC-7F6F-4D86-3BDFC1B675C6}"/>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3BF86507-9EF8-9221-F0E9-B7D12046710B}"/>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7C61CEBE-B560-931A-3EA2-BCB6991698CA}"/>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7" name="Oval 6">
                <a:extLst>
                  <a:ext uri="{FF2B5EF4-FFF2-40B4-BE49-F238E27FC236}">
                    <a16:creationId xmlns:a16="http://schemas.microsoft.com/office/drawing/2014/main" id="{49740EA5-4AFD-77F0-B22B-9C446EB1889C}"/>
                  </a:ext>
                </a:extLst>
              </p:cNvPr>
              <p:cNvSpPr/>
              <p:nvPr/>
            </p:nvSpPr>
            <p:spPr>
              <a:xfrm>
                <a:off x="8003382" y="393223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73CB3859-92FC-6FB7-B21C-EC317CACECBD}"/>
                  </a:ext>
                </a:extLst>
              </p:cNvPr>
              <p:cNvSpPr/>
              <p:nvPr/>
            </p:nvSpPr>
            <p:spPr>
              <a:xfrm>
                <a:off x="6967540"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9" name="Oval 8">
                <a:extLst>
                  <a:ext uri="{FF2B5EF4-FFF2-40B4-BE49-F238E27FC236}">
                    <a16:creationId xmlns:a16="http://schemas.microsoft.com/office/drawing/2014/main" id="{3C7F421C-6B03-090A-02D4-46DE51D43F9D}"/>
                  </a:ext>
                </a:extLst>
              </p:cNvPr>
              <p:cNvSpPr/>
              <p:nvPr/>
            </p:nvSpPr>
            <p:spPr>
              <a:xfrm>
                <a:off x="4452937" y="3932237"/>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35</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039172E0-3034-7F9D-AA14-63213CABBD21}"/>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F8CEF19-90C9-0C28-34F8-7304D2DB2D30}"/>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26BDFA-2FAC-4D37-B48A-55A1E5A88A52}"/>
                </a:ext>
              </a:extLst>
            </p:cNvPr>
            <p:cNvCxnSpPr>
              <a:cxnSpLocks/>
              <a:stCxn id="5" idx="5"/>
              <a:endCxn id="7" idx="0"/>
            </p:cNvCxnSpPr>
            <p:nvPr/>
          </p:nvCxnSpPr>
          <p:spPr>
            <a:xfrm>
              <a:off x="7872261" y="3324382"/>
              <a:ext cx="578796" cy="6078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C2CA569-7252-38DF-5E51-87A654A73AA0}"/>
                </a:ext>
              </a:extLst>
            </p:cNvPr>
            <p:cNvCxnSpPr>
              <a:cxnSpLocks/>
              <a:stCxn id="6" idx="5"/>
              <a:endCxn id="9" idx="0"/>
            </p:cNvCxnSpPr>
            <p:nvPr/>
          </p:nvCxnSpPr>
          <p:spPr>
            <a:xfrm>
              <a:off x="4321816" y="3324382"/>
              <a:ext cx="578796" cy="60785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7486EDE-466D-35E6-6CDE-0C3B78108D26}"/>
                </a:ext>
              </a:extLst>
            </p:cNvPr>
            <p:cNvCxnSpPr>
              <a:cxnSpLocks/>
              <a:stCxn id="7" idx="3"/>
              <a:endCxn id="8" idx="0"/>
            </p:cNvCxnSpPr>
            <p:nvPr/>
          </p:nvCxnSpPr>
          <p:spPr>
            <a:xfrm flipH="1">
              <a:off x="7415215" y="4541993"/>
              <a:ext cx="719288"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74994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F0530-492B-636C-F375-1D75D35F5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F37956-F37C-37D0-30C4-DFFDCA98FAF1}"/>
              </a:ext>
            </a:extLst>
          </p:cNvPr>
          <p:cNvSpPr>
            <a:spLocks noGrp="1"/>
          </p:cNvSpPr>
          <p:nvPr>
            <p:ph type="title"/>
          </p:nvPr>
        </p:nvSpPr>
        <p:spPr>
          <a:xfrm>
            <a:off x="0" y="92720"/>
            <a:ext cx="12192000" cy="814722"/>
          </a:xfrm>
        </p:spPr>
        <p:txBody>
          <a:bodyPr>
            <a:normAutofit/>
          </a:bodyPr>
          <a:lstStyle/>
          <a:p>
            <a:pPr algn="ctr"/>
            <a:r>
              <a:rPr lang="en-US" sz="4000" b="1" dirty="0">
                <a:latin typeface="+mn-lt"/>
              </a:rPr>
              <a:t>Insert an Element 10 into the given heap</a:t>
            </a:r>
            <a:endParaRPr lang="en-IN" sz="4000" b="1" dirty="0">
              <a:latin typeface="+mn-lt"/>
            </a:endParaRPr>
          </a:p>
        </p:txBody>
      </p:sp>
      <p:sp>
        <p:nvSpPr>
          <p:cNvPr id="3" name="Content Placeholder 2">
            <a:extLst>
              <a:ext uri="{FF2B5EF4-FFF2-40B4-BE49-F238E27FC236}">
                <a16:creationId xmlns:a16="http://schemas.microsoft.com/office/drawing/2014/main" id="{D6268742-A367-9A50-21DF-F2AC2DF4E14F}"/>
              </a:ext>
            </a:extLst>
          </p:cNvPr>
          <p:cNvSpPr>
            <a:spLocks noGrp="1"/>
          </p:cNvSpPr>
          <p:nvPr>
            <p:ph idx="1"/>
          </p:nvPr>
        </p:nvSpPr>
        <p:spPr>
          <a:xfrm>
            <a:off x="4206001" y="907442"/>
            <a:ext cx="7745392" cy="5857838"/>
          </a:xfrm>
          <a:ln>
            <a:solidFill>
              <a:schemeClr val="tx1"/>
            </a:solidFill>
          </a:ln>
        </p:spPr>
        <p:txBody>
          <a:bodyPr>
            <a:normAutofit/>
          </a:bodyPr>
          <a:lstStyle/>
          <a:p>
            <a:pPr algn="just"/>
            <a:r>
              <a:rPr lang="en-US" sz="3200" dirty="0"/>
              <a:t>First attach a new node with the key 10 in it after the last leaf of the existing heap.</a:t>
            </a:r>
          </a:p>
          <a:p>
            <a:pPr algn="just"/>
            <a:r>
              <a:rPr lang="en-US" sz="3200" dirty="0"/>
              <a:t>Compare the key 10 with its parent key (here it is 8).</a:t>
            </a:r>
          </a:p>
          <a:p>
            <a:pPr lvl="2" algn="just"/>
            <a:r>
              <a:rPr lang="en-US" sz="3200" dirty="0"/>
              <a:t>Since 10 &gt; 8, swap 10 and 8</a:t>
            </a:r>
          </a:p>
          <a:p>
            <a:pPr algn="just"/>
            <a:r>
              <a:rPr lang="en-US" sz="3200" dirty="0"/>
              <a:t>Compare the key 10 with its new parent key (here it is 9)</a:t>
            </a:r>
          </a:p>
          <a:p>
            <a:pPr lvl="2" algn="just"/>
            <a:r>
              <a:rPr lang="en-US" sz="3200" dirty="0"/>
              <a:t>Since 10 &gt; 9. swap 10, and 9</a:t>
            </a:r>
          </a:p>
          <a:p>
            <a:pPr algn="just"/>
            <a:r>
              <a:rPr lang="en-US" sz="3200" dirty="0"/>
              <a:t>Since the key is in root, stop.</a:t>
            </a:r>
          </a:p>
          <a:p>
            <a:pPr algn="just"/>
            <a:r>
              <a:rPr lang="en-US" sz="3200" dirty="0"/>
              <a:t>Resultant heap is:</a:t>
            </a:r>
          </a:p>
          <a:p>
            <a:pPr marL="0" indent="0" algn="ctr">
              <a:buNone/>
            </a:pPr>
            <a:r>
              <a:rPr lang="en-US" sz="4000" b="1" dirty="0">
                <a:latin typeface="Courier New" panose="02070309020205020404" pitchFamily="49" charset="0"/>
                <a:cs typeface="Courier New" panose="02070309020205020404" pitchFamily="49" charset="0"/>
              </a:rPr>
              <a:t>10, 6, 9, 2, 5, 7, 8</a:t>
            </a:r>
          </a:p>
        </p:txBody>
      </p:sp>
      <p:grpSp>
        <p:nvGrpSpPr>
          <p:cNvPr id="14" name="Group 13">
            <a:extLst>
              <a:ext uri="{FF2B5EF4-FFF2-40B4-BE49-F238E27FC236}">
                <a16:creationId xmlns:a16="http://schemas.microsoft.com/office/drawing/2014/main" id="{BB287A6A-7AE6-6B60-22D4-3ADFAB10F402}"/>
              </a:ext>
            </a:extLst>
          </p:cNvPr>
          <p:cNvGrpSpPr/>
          <p:nvPr/>
        </p:nvGrpSpPr>
        <p:grpSpPr>
          <a:xfrm>
            <a:off x="200025" y="1304925"/>
            <a:ext cx="3946542" cy="2795585"/>
            <a:chOff x="727754" y="2689683"/>
            <a:chExt cx="3946542" cy="2795585"/>
          </a:xfrm>
        </p:grpSpPr>
        <p:grpSp>
          <p:nvGrpSpPr>
            <p:cNvPr id="7" name="Group 6">
              <a:extLst>
                <a:ext uri="{FF2B5EF4-FFF2-40B4-BE49-F238E27FC236}">
                  <a16:creationId xmlns:a16="http://schemas.microsoft.com/office/drawing/2014/main" id="{68ECF2C2-16A7-9AA1-F863-F6D50EB49C95}"/>
                </a:ext>
              </a:extLst>
            </p:cNvPr>
            <p:cNvGrpSpPr/>
            <p:nvPr/>
          </p:nvGrpSpPr>
          <p:grpSpPr>
            <a:xfrm>
              <a:off x="727754" y="2689683"/>
              <a:ext cx="3946542" cy="2795585"/>
              <a:chOff x="727754" y="2689683"/>
              <a:chExt cx="3946542" cy="2795585"/>
            </a:xfrm>
          </p:grpSpPr>
          <p:sp>
            <p:nvSpPr>
              <p:cNvPr id="4" name="Oval 3">
                <a:extLst>
                  <a:ext uri="{FF2B5EF4-FFF2-40B4-BE49-F238E27FC236}">
                    <a16:creationId xmlns:a16="http://schemas.microsoft.com/office/drawing/2014/main" id="{4EEA96E8-A7C8-7EBC-6CE6-8DA11FE43960}"/>
                  </a:ext>
                </a:extLst>
              </p:cNvPr>
              <p:cNvSpPr/>
              <p:nvPr/>
            </p:nvSpPr>
            <p:spPr>
              <a:xfrm>
                <a:off x="2145430" y="2689683"/>
                <a:ext cx="969231"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C554A6EE-99B3-230E-7699-F5A8D761A6DF}"/>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3B8FB12E-C659-CA54-5A52-90657B37280E}"/>
                  </a:ext>
                </a:extLst>
              </p:cNvPr>
              <p:cNvSpPr/>
              <p:nvPr/>
            </p:nvSpPr>
            <p:spPr>
              <a:xfrm>
                <a:off x="3221566" y="3666669"/>
                <a:ext cx="902407"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9</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7B2F93D0-5149-1798-1A10-4ECEEC402D18}"/>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1906B75D-27E1-788D-4BFF-623B25D9A536}"/>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B33C56BF-92AE-22B0-93DA-51949FF2FCD4}"/>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482DD09F-4D6A-8A86-9037-E72BB4E51B38}"/>
                  </a:ext>
                </a:extLst>
              </p:cNvPr>
              <p:cNvSpPr/>
              <p:nvPr/>
            </p:nvSpPr>
            <p:spPr>
              <a:xfrm>
                <a:off x="3771889" y="4779961"/>
                <a:ext cx="902407" cy="70530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8</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87D5125A-D577-8B37-D90D-583345CF4C3E}"/>
                </a:ext>
              </a:extLst>
            </p:cNvPr>
            <p:cNvCxnSpPr>
              <a:cxnSpLocks/>
              <a:stCxn id="4" idx="3"/>
              <a:endCxn id="5" idx="0"/>
            </p:cNvCxnSpPr>
            <p:nvPr/>
          </p:nvCxnSpPr>
          <p:spPr>
            <a:xfrm flipH="1">
              <a:off x="1614495" y="3291700"/>
              <a:ext cx="672876" cy="48178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2C85EC-9948-0E7A-B83B-6222CD4FA699}"/>
                </a:ext>
              </a:extLst>
            </p:cNvPr>
            <p:cNvCxnSpPr>
              <a:cxnSpLocks/>
              <a:stCxn id="4" idx="5"/>
              <a:endCxn id="6" idx="0"/>
            </p:cNvCxnSpPr>
            <p:nvPr/>
          </p:nvCxnSpPr>
          <p:spPr>
            <a:xfrm>
              <a:off x="2972720" y="3291700"/>
              <a:ext cx="700050" cy="374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C229C8-5A27-25DC-083C-D53042B4DA5C}"/>
                </a:ext>
              </a:extLst>
            </p:cNvPr>
            <p:cNvCxnSpPr>
              <a:cxnSpLocks/>
              <a:stCxn id="5" idx="3"/>
              <a:endCxn id="15"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462461-CA21-1616-CA83-E7E738EF3E78}"/>
                </a:ext>
              </a:extLst>
            </p:cNvPr>
            <p:cNvCxnSpPr>
              <a:cxnSpLocks/>
              <a:stCxn id="5" idx="5"/>
              <a:endCxn id="16"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E357C8-9C2B-F298-AC78-A0ACD380E8FF}"/>
                </a:ext>
              </a:extLst>
            </p:cNvPr>
            <p:cNvCxnSpPr>
              <a:cxnSpLocks/>
              <a:stCxn id="6" idx="3"/>
              <a:endCxn id="26" idx="0"/>
            </p:cNvCxnSpPr>
            <p:nvPr/>
          </p:nvCxnSpPr>
          <p:spPr>
            <a:xfrm flipH="1">
              <a:off x="3114661" y="4268686"/>
              <a:ext cx="239059" cy="582713"/>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54D683-F9DB-8F0B-F273-E22BDCACADC7}"/>
                </a:ext>
              </a:extLst>
            </p:cNvPr>
            <p:cNvCxnSpPr>
              <a:cxnSpLocks/>
              <a:stCxn id="6" idx="5"/>
              <a:endCxn id="8" idx="0"/>
            </p:cNvCxnSpPr>
            <p:nvPr/>
          </p:nvCxnSpPr>
          <p:spPr>
            <a:xfrm>
              <a:off x="3991819" y="4268686"/>
              <a:ext cx="231274" cy="51127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88560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810A-B67B-2CE5-E531-8DD713F36D51}"/>
              </a:ext>
            </a:extLst>
          </p:cNvPr>
          <p:cNvSpPr>
            <a:spLocks noGrp="1"/>
          </p:cNvSpPr>
          <p:nvPr>
            <p:ph type="title"/>
          </p:nvPr>
        </p:nvSpPr>
        <p:spPr>
          <a:xfrm>
            <a:off x="0" y="0"/>
            <a:ext cx="12192000" cy="792163"/>
          </a:xfrm>
        </p:spPr>
        <p:txBody>
          <a:bodyPr/>
          <a:lstStyle/>
          <a:p>
            <a:pPr algn="ctr"/>
            <a:r>
              <a:rPr lang="en-US" b="1" dirty="0">
                <a:latin typeface="+mn-lt"/>
              </a:rPr>
              <a:t>How to delete the element from the heap?</a:t>
            </a:r>
            <a:endParaRPr lang="en-IN" b="1" dirty="0">
              <a:latin typeface="+mn-lt"/>
            </a:endParaRPr>
          </a:p>
        </p:txBody>
      </p:sp>
      <p:sp>
        <p:nvSpPr>
          <p:cNvPr id="3" name="Content Placeholder 2">
            <a:extLst>
              <a:ext uri="{FF2B5EF4-FFF2-40B4-BE49-F238E27FC236}">
                <a16:creationId xmlns:a16="http://schemas.microsoft.com/office/drawing/2014/main" id="{D20227F4-1E09-12B9-3ED5-0FB004A8F682}"/>
              </a:ext>
            </a:extLst>
          </p:cNvPr>
          <p:cNvSpPr>
            <a:spLocks noGrp="1"/>
          </p:cNvSpPr>
          <p:nvPr>
            <p:ph idx="1"/>
          </p:nvPr>
        </p:nvSpPr>
        <p:spPr>
          <a:xfrm>
            <a:off x="187266" y="597224"/>
            <a:ext cx="11791950" cy="1880766"/>
          </a:xfrm>
        </p:spPr>
        <p:txBody>
          <a:bodyPr>
            <a:noAutofit/>
          </a:bodyPr>
          <a:lstStyle/>
          <a:p>
            <a:pPr>
              <a:spcBef>
                <a:spcPts val="0"/>
              </a:spcBef>
            </a:pPr>
            <a:r>
              <a:rPr lang="en-US" sz="3200" b="1" dirty="0"/>
              <a:t>Maximum Key Deletion from the heap</a:t>
            </a:r>
          </a:p>
          <a:p>
            <a:pPr marL="0" indent="0">
              <a:spcBef>
                <a:spcPts val="0"/>
              </a:spcBef>
              <a:buNone/>
            </a:pPr>
            <a:r>
              <a:rPr lang="en-IN" sz="3200" dirty="0"/>
              <a:t>Step 1: Exchange the root’s key with the last key K in the heap.</a:t>
            </a:r>
          </a:p>
          <a:p>
            <a:pPr marL="0" indent="0">
              <a:spcBef>
                <a:spcPts val="0"/>
              </a:spcBef>
              <a:buNone/>
            </a:pPr>
            <a:r>
              <a:rPr lang="en-IN" sz="3200" dirty="0"/>
              <a:t>Step 2: Decrease the heap size by 1</a:t>
            </a:r>
          </a:p>
          <a:p>
            <a:pPr marL="0" indent="0">
              <a:spcBef>
                <a:spcPts val="0"/>
              </a:spcBef>
              <a:buNone/>
            </a:pPr>
            <a:r>
              <a:rPr lang="en-IN" sz="3200" dirty="0"/>
              <a:t>Step 3: </a:t>
            </a:r>
            <a:r>
              <a:rPr lang="en-IN" sz="3200" dirty="0" err="1"/>
              <a:t>Heapify</a:t>
            </a:r>
            <a:r>
              <a:rPr lang="en-IN" sz="3200" dirty="0"/>
              <a:t> the smaller tree by shifting K down the tree.</a:t>
            </a:r>
          </a:p>
        </p:txBody>
      </p:sp>
      <p:grpSp>
        <p:nvGrpSpPr>
          <p:cNvPr id="4" name="Group 3">
            <a:extLst>
              <a:ext uri="{FF2B5EF4-FFF2-40B4-BE49-F238E27FC236}">
                <a16:creationId xmlns:a16="http://schemas.microsoft.com/office/drawing/2014/main" id="{DD551F0F-4631-BB49-09E3-B417186C5383}"/>
              </a:ext>
            </a:extLst>
          </p:cNvPr>
          <p:cNvGrpSpPr/>
          <p:nvPr/>
        </p:nvGrpSpPr>
        <p:grpSpPr>
          <a:xfrm>
            <a:off x="3302320" y="2292246"/>
            <a:ext cx="2505362" cy="1930110"/>
            <a:chOff x="727754" y="2689683"/>
            <a:chExt cx="3287017" cy="2760205"/>
          </a:xfrm>
        </p:grpSpPr>
        <p:grpSp>
          <p:nvGrpSpPr>
            <p:cNvPr id="5" name="Group 4">
              <a:extLst>
                <a:ext uri="{FF2B5EF4-FFF2-40B4-BE49-F238E27FC236}">
                  <a16:creationId xmlns:a16="http://schemas.microsoft.com/office/drawing/2014/main" id="{63AE8718-8B23-08FE-3FA8-472E0291942E}"/>
                </a:ext>
              </a:extLst>
            </p:cNvPr>
            <p:cNvGrpSpPr/>
            <p:nvPr/>
          </p:nvGrpSpPr>
          <p:grpSpPr>
            <a:xfrm>
              <a:off x="727754" y="2689683"/>
              <a:ext cx="3287017" cy="2760205"/>
              <a:chOff x="727754" y="2689683"/>
              <a:chExt cx="3287017" cy="2760205"/>
            </a:xfrm>
          </p:grpSpPr>
          <p:sp>
            <p:nvSpPr>
              <p:cNvPr id="11" name="Oval 10">
                <a:extLst>
                  <a:ext uri="{FF2B5EF4-FFF2-40B4-BE49-F238E27FC236}">
                    <a16:creationId xmlns:a16="http://schemas.microsoft.com/office/drawing/2014/main" id="{2A238FAE-65F2-621A-2B38-3B195AB110E1}"/>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9</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2" name="Oval 11">
                <a:extLst>
                  <a:ext uri="{FF2B5EF4-FFF2-40B4-BE49-F238E27FC236}">
                    <a16:creationId xmlns:a16="http://schemas.microsoft.com/office/drawing/2014/main" id="{A8E56B31-8BFD-5325-B16D-25F2E17E85E7}"/>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3" name="Oval 12">
                <a:extLst>
                  <a:ext uri="{FF2B5EF4-FFF2-40B4-BE49-F238E27FC236}">
                    <a16:creationId xmlns:a16="http://schemas.microsoft.com/office/drawing/2014/main" id="{6736BE7C-2EC6-FAF8-F491-35D2C634FB3D}"/>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6</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4" name="Oval 13">
                <a:extLst>
                  <a:ext uri="{FF2B5EF4-FFF2-40B4-BE49-F238E27FC236}">
                    <a16:creationId xmlns:a16="http://schemas.microsoft.com/office/drawing/2014/main" id="{CF5445B1-5962-478D-C5A3-24E37CAECF8E}"/>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6E99ED42-E866-EE6F-B618-AC68C7A8FCEC}"/>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5</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007B1B3A-39B8-09B6-2607-9BD9EB8AC850}"/>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1</a:t>
                </a:r>
                <a:endParaRPr lang="en-IN" sz="3600" b="1" dirty="0">
                  <a:solidFill>
                    <a:schemeClr val="tx1"/>
                  </a:solidFill>
                  <a:latin typeface="Courier New" panose="02070309020205020404" pitchFamily="49" charset="0"/>
                  <a:cs typeface="Courier New" panose="02070309020205020404" pitchFamily="49" charset="0"/>
                </a:endParaRPr>
              </a:p>
            </p:txBody>
          </p:sp>
        </p:grpSp>
        <p:cxnSp>
          <p:nvCxnSpPr>
            <p:cNvPr id="6" name="Straight Connector 5">
              <a:extLst>
                <a:ext uri="{FF2B5EF4-FFF2-40B4-BE49-F238E27FC236}">
                  <a16:creationId xmlns:a16="http://schemas.microsoft.com/office/drawing/2014/main" id="{4F016AC0-21AF-ED68-A039-52C7A7007341}"/>
                </a:ext>
              </a:extLst>
            </p:cNvPr>
            <p:cNvCxnSpPr>
              <a:stCxn id="11" idx="3"/>
              <a:endCxn id="12"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5BCA0D-1F08-51A5-DBDC-CA5C220A5090}"/>
                </a:ext>
              </a:extLst>
            </p:cNvPr>
            <p:cNvCxnSpPr>
              <a:cxnSpLocks/>
              <a:stCxn id="11" idx="5"/>
              <a:endCxn id="13"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7FD7F3-C01B-0A91-FE40-E3861EE9CA71}"/>
                </a:ext>
              </a:extLst>
            </p:cNvPr>
            <p:cNvCxnSpPr>
              <a:cxnSpLocks/>
              <a:stCxn id="12" idx="3"/>
              <a:endCxn id="14"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962B2E-18D7-5ACA-1543-588992F56823}"/>
                </a:ext>
              </a:extLst>
            </p:cNvPr>
            <p:cNvCxnSpPr>
              <a:cxnSpLocks/>
              <a:stCxn id="12" idx="5"/>
              <a:endCxn id="15"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59182D-9630-D047-2B3D-78553F76403C}"/>
                </a:ext>
              </a:extLst>
            </p:cNvPr>
            <p:cNvCxnSpPr>
              <a:cxnSpLocks/>
              <a:stCxn id="13" idx="3"/>
              <a:endCxn id="16"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77DA53BE-69F8-51A9-BB29-045489F738D2}"/>
              </a:ext>
            </a:extLst>
          </p:cNvPr>
          <p:cNvGrpSpPr/>
          <p:nvPr/>
        </p:nvGrpSpPr>
        <p:grpSpPr>
          <a:xfrm>
            <a:off x="280799" y="4780390"/>
            <a:ext cx="1057086" cy="932558"/>
            <a:chOff x="3379492" y="3575173"/>
            <a:chExt cx="1328715" cy="932558"/>
          </a:xfrm>
        </p:grpSpPr>
        <p:sp>
          <p:nvSpPr>
            <p:cNvPr id="17" name="Arrow: Right 16">
              <a:extLst>
                <a:ext uri="{FF2B5EF4-FFF2-40B4-BE49-F238E27FC236}">
                  <a16:creationId xmlns:a16="http://schemas.microsoft.com/office/drawing/2014/main" id="{C8374F13-E533-C004-7CA7-FA57ECE0A515}"/>
                </a:ext>
              </a:extLst>
            </p:cNvPr>
            <p:cNvSpPr/>
            <p:nvPr/>
          </p:nvSpPr>
          <p:spPr>
            <a:xfrm>
              <a:off x="3516422" y="4061980"/>
              <a:ext cx="114297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8" name="TextBox 17">
              <a:extLst>
                <a:ext uri="{FF2B5EF4-FFF2-40B4-BE49-F238E27FC236}">
                  <a16:creationId xmlns:a16="http://schemas.microsoft.com/office/drawing/2014/main" id="{1996FBAE-7C5C-E2D1-91F7-9C3A8B6470ED}"/>
                </a:ext>
              </a:extLst>
            </p:cNvPr>
            <p:cNvSpPr txBox="1"/>
            <p:nvPr/>
          </p:nvSpPr>
          <p:spPr>
            <a:xfrm>
              <a:off x="3379492" y="3575173"/>
              <a:ext cx="1328715" cy="584775"/>
            </a:xfrm>
            <a:prstGeom prst="rect">
              <a:avLst/>
            </a:prstGeom>
            <a:noFill/>
          </p:spPr>
          <p:txBody>
            <a:bodyPr wrap="square" lIns="0" rIns="0" rtlCol="0">
              <a:spAutoFit/>
            </a:bodyPr>
            <a:lstStyle/>
            <a:p>
              <a:pPr algn="ctr"/>
              <a:r>
                <a:rPr lang="en-US" sz="3200" b="1" dirty="0"/>
                <a:t>Step 1</a:t>
              </a:r>
              <a:endParaRPr lang="en-IN" sz="3200" b="1" dirty="0"/>
            </a:p>
          </p:txBody>
        </p:sp>
      </p:grpSp>
      <p:grpSp>
        <p:nvGrpSpPr>
          <p:cNvPr id="98" name="Group 97">
            <a:extLst>
              <a:ext uri="{FF2B5EF4-FFF2-40B4-BE49-F238E27FC236}">
                <a16:creationId xmlns:a16="http://schemas.microsoft.com/office/drawing/2014/main" id="{DC5EE9C9-28BB-6157-6D93-B8F1443A0537}"/>
              </a:ext>
            </a:extLst>
          </p:cNvPr>
          <p:cNvGrpSpPr/>
          <p:nvPr/>
        </p:nvGrpSpPr>
        <p:grpSpPr>
          <a:xfrm>
            <a:off x="3914029" y="4836345"/>
            <a:ext cx="1140859" cy="932558"/>
            <a:chOff x="7794647" y="3409025"/>
            <a:chExt cx="1328715" cy="932558"/>
          </a:xfrm>
        </p:grpSpPr>
        <p:sp>
          <p:nvSpPr>
            <p:cNvPr id="32" name="Arrow: Right 31">
              <a:extLst>
                <a:ext uri="{FF2B5EF4-FFF2-40B4-BE49-F238E27FC236}">
                  <a16:creationId xmlns:a16="http://schemas.microsoft.com/office/drawing/2014/main" id="{83498E9B-75C2-04BF-0280-1A17FAFC3FF4}"/>
                </a:ext>
              </a:extLst>
            </p:cNvPr>
            <p:cNvSpPr/>
            <p:nvPr/>
          </p:nvSpPr>
          <p:spPr>
            <a:xfrm>
              <a:off x="7931577" y="3895832"/>
              <a:ext cx="114297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BA5B057E-6D8E-A545-6FA6-651A93CABE01}"/>
                </a:ext>
              </a:extLst>
            </p:cNvPr>
            <p:cNvSpPr txBox="1"/>
            <p:nvPr/>
          </p:nvSpPr>
          <p:spPr>
            <a:xfrm>
              <a:off x="7794647" y="3409025"/>
              <a:ext cx="1328715" cy="584775"/>
            </a:xfrm>
            <a:prstGeom prst="rect">
              <a:avLst/>
            </a:prstGeom>
            <a:noFill/>
          </p:spPr>
          <p:txBody>
            <a:bodyPr wrap="square" lIns="0" rIns="0" rtlCol="0">
              <a:spAutoFit/>
            </a:bodyPr>
            <a:lstStyle/>
            <a:p>
              <a:pPr algn="ctr"/>
              <a:r>
                <a:rPr lang="en-US" sz="3200" b="1" dirty="0"/>
                <a:t>Step 2</a:t>
              </a:r>
              <a:endParaRPr lang="en-IN" sz="3200" b="1" dirty="0"/>
            </a:p>
          </p:txBody>
        </p:sp>
      </p:grpSp>
      <p:grpSp>
        <p:nvGrpSpPr>
          <p:cNvPr id="84" name="Group 83">
            <a:extLst>
              <a:ext uri="{FF2B5EF4-FFF2-40B4-BE49-F238E27FC236}">
                <a16:creationId xmlns:a16="http://schemas.microsoft.com/office/drawing/2014/main" id="{2DCAB89A-0563-DEF2-5CB8-9DEAC20853D6}"/>
              </a:ext>
            </a:extLst>
          </p:cNvPr>
          <p:cNvGrpSpPr/>
          <p:nvPr/>
        </p:nvGrpSpPr>
        <p:grpSpPr>
          <a:xfrm>
            <a:off x="1240555" y="4626553"/>
            <a:ext cx="2505362" cy="1968387"/>
            <a:chOff x="727754" y="2689683"/>
            <a:chExt cx="3287017" cy="2760205"/>
          </a:xfrm>
        </p:grpSpPr>
        <p:grpSp>
          <p:nvGrpSpPr>
            <p:cNvPr id="85" name="Group 84">
              <a:extLst>
                <a:ext uri="{FF2B5EF4-FFF2-40B4-BE49-F238E27FC236}">
                  <a16:creationId xmlns:a16="http://schemas.microsoft.com/office/drawing/2014/main" id="{5357E7E1-2E23-09C7-6EC4-E22DE7FB5121}"/>
                </a:ext>
              </a:extLst>
            </p:cNvPr>
            <p:cNvGrpSpPr/>
            <p:nvPr/>
          </p:nvGrpSpPr>
          <p:grpSpPr>
            <a:xfrm>
              <a:off x="727754" y="2689683"/>
              <a:ext cx="3287017" cy="2760205"/>
              <a:chOff x="727754" y="2689683"/>
              <a:chExt cx="3287017" cy="2760205"/>
            </a:xfrm>
          </p:grpSpPr>
          <p:sp>
            <p:nvSpPr>
              <p:cNvPr id="91" name="Oval 90">
                <a:extLst>
                  <a:ext uri="{FF2B5EF4-FFF2-40B4-BE49-F238E27FC236}">
                    <a16:creationId xmlns:a16="http://schemas.microsoft.com/office/drawing/2014/main" id="{AD5C29CC-6195-F3C7-4ECA-EB11CE517942}"/>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1</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92" name="Oval 91">
                <a:extLst>
                  <a:ext uri="{FF2B5EF4-FFF2-40B4-BE49-F238E27FC236}">
                    <a16:creationId xmlns:a16="http://schemas.microsoft.com/office/drawing/2014/main" id="{C4CC95EC-AFEB-5915-9123-55E745BA4B98}"/>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93" name="Oval 92">
                <a:extLst>
                  <a:ext uri="{FF2B5EF4-FFF2-40B4-BE49-F238E27FC236}">
                    <a16:creationId xmlns:a16="http://schemas.microsoft.com/office/drawing/2014/main" id="{306A045B-5797-DB0D-27E4-BFC06A771A41}"/>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6</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94" name="Oval 93">
                <a:extLst>
                  <a:ext uri="{FF2B5EF4-FFF2-40B4-BE49-F238E27FC236}">
                    <a16:creationId xmlns:a16="http://schemas.microsoft.com/office/drawing/2014/main" id="{75574B30-BAD4-0F2D-AD7E-89BF1B85CD07}"/>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95" name="Oval 94">
                <a:extLst>
                  <a:ext uri="{FF2B5EF4-FFF2-40B4-BE49-F238E27FC236}">
                    <a16:creationId xmlns:a16="http://schemas.microsoft.com/office/drawing/2014/main" id="{08D1E475-F2DD-8DD4-A8EC-7461439B2114}"/>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5</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96" name="Oval 95">
                <a:extLst>
                  <a:ext uri="{FF2B5EF4-FFF2-40B4-BE49-F238E27FC236}">
                    <a16:creationId xmlns:a16="http://schemas.microsoft.com/office/drawing/2014/main" id="{CD51397D-014F-3EE4-9526-3CA8D40D360B}"/>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9</a:t>
                </a:r>
                <a:endParaRPr lang="en-IN" sz="3600" b="1" dirty="0">
                  <a:solidFill>
                    <a:schemeClr val="tx1"/>
                  </a:solidFill>
                  <a:latin typeface="Courier New" panose="02070309020205020404" pitchFamily="49" charset="0"/>
                  <a:cs typeface="Courier New" panose="02070309020205020404" pitchFamily="49" charset="0"/>
                </a:endParaRPr>
              </a:p>
            </p:txBody>
          </p:sp>
        </p:grpSp>
        <p:cxnSp>
          <p:nvCxnSpPr>
            <p:cNvPr id="86" name="Straight Connector 85">
              <a:extLst>
                <a:ext uri="{FF2B5EF4-FFF2-40B4-BE49-F238E27FC236}">
                  <a16:creationId xmlns:a16="http://schemas.microsoft.com/office/drawing/2014/main" id="{CB6A94E8-83C0-3789-DD11-7E890C078D6E}"/>
                </a:ext>
              </a:extLst>
            </p:cNvPr>
            <p:cNvCxnSpPr>
              <a:stCxn id="91" idx="3"/>
              <a:endCxn id="92"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6262C60-60D1-CE2A-2D04-934B5643C297}"/>
                </a:ext>
              </a:extLst>
            </p:cNvPr>
            <p:cNvCxnSpPr>
              <a:cxnSpLocks/>
              <a:stCxn id="91" idx="5"/>
              <a:endCxn id="93"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B603B76-D7C1-A89B-7049-387D6726159E}"/>
                </a:ext>
              </a:extLst>
            </p:cNvPr>
            <p:cNvCxnSpPr>
              <a:cxnSpLocks/>
              <a:stCxn id="92" idx="3"/>
              <a:endCxn id="94"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FE9D4B1-6F14-EC7B-DC5C-4C163552C7EB}"/>
                </a:ext>
              </a:extLst>
            </p:cNvPr>
            <p:cNvCxnSpPr>
              <a:cxnSpLocks/>
              <a:stCxn id="92" idx="5"/>
              <a:endCxn id="95"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29B743D-C198-CC6C-3393-735C3E27BD3D}"/>
                </a:ext>
              </a:extLst>
            </p:cNvPr>
            <p:cNvCxnSpPr>
              <a:cxnSpLocks/>
              <a:stCxn id="93" idx="3"/>
              <a:endCxn id="96"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96081EF7-3021-1DA2-D512-CDE6FD0F45EB}"/>
              </a:ext>
            </a:extLst>
          </p:cNvPr>
          <p:cNvGrpSpPr/>
          <p:nvPr/>
        </p:nvGrpSpPr>
        <p:grpSpPr>
          <a:xfrm>
            <a:off x="5080114" y="4439436"/>
            <a:ext cx="2505362" cy="1973155"/>
            <a:chOff x="727754" y="2689683"/>
            <a:chExt cx="3287017" cy="2760205"/>
          </a:xfrm>
        </p:grpSpPr>
        <p:grpSp>
          <p:nvGrpSpPr>
            <p:cNvPr id="100" name="Group 99">
              <a:extLst>
                <a:ext uri="{FF2B5EF4-FFF2-40B4-BE49-F238E27FC236}">
                  <a16:creationId xmlns:a16="http://schemas.microsoft.com/office/drawing/2014/main" id="{DC816A2F-25F3-C20D-F739-968EBF675782}"/>
                </a:ext>
              </a:extLst>
            </p:cNvPr>
            <p:cNvGrpSpPr/>
            <p:nvPr/>
          </p:nvGrpSpPr>
          <p:grpSpPr>
            <a:xfrm>
              <a:off x="727754" y="2689683"/>
              <a:ext cx="3287017" cy="2760205"/>
              <a:chOff x="727754" y="2689683"/>
              <a:chExt cx="3287017" cy="2760205"/>
            </a:xfrm>
          </p:grpSpPr>
          <p:sp>
            <p:nvSpPr>
              <p:cNvPr id="106" name="Oval 105">
                <a:extLst>
                  <a:ext uri="{FF2B5EF4-FFF2-40B4-BE49-F238E27FC236}">
                    <a16:creationId xmlns:a16="http://schemas.microsoft.com/office/drawing/2014/main" id="{A48E3971-5928-04BE-626D-1A1ABC949F1E}"/>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1</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07" name="Oval 106">
                <a:extLst>
                  <a:ext uri="{FF2B5EF4-FFF2-40B4-BE49-F238E27FC236}">
                    <a16:creationId xmlns:a16="http://schemas.microsoft.com/office/drawing/2014/main" id="{FA9D73A3-09CC-0EF2-D190-C2FF3863D24C}"/>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08" name="Oval 107">
                <a:extLst>
                  <a:ext uri="{FF2B5EF4-FFF2-40B4-BE49-F238E27FC236}">
                    <a16:creationId xmlns:a16="http://schemas.microsoft.com/office/drawing/2014/main" id="{EBEF6736-3581-559C-1C38-4B816B04B49A}"/>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6</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09" name="Oval 108">
                <a:extLst>
                  <a:ext uri="{FF2B5EF4-FFF2-40B4-BE49-F238E27FC236}">
                    <a16:creationId xmlns:a16="http://schemas.microsoft.com/office/drawing/2014/main" id="{FF3A7E89-2371-EF6C-1C19-A15918832D8F}"/>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10" name="Oval 109">
                <a:extLst>
                  <a:ext uri="{FF2B5EF4-FFF2-40B4-BE49-F238E27FC236}">
                    <a16:creationId xmlns:a16="http://schemas.microsoft.com/office/drawing/2014/main" id="{DA383397-DE15-1769-3A39-0D7759B7D27C}"/>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5</a:t>
                </a:r>
                <a:endParaRPr lang="en-IN" sz="3600" b="1" dirty="0">
                  <a:solidFill>
                    <a:schemeClr val="tx1"/>
                  </a:solidFill>
                  <a:latin typeface="Courier New" panose="02070309020205020404" pitchFamily="49" charset="0"/>
                  <a:cs typeface="Courier New" panose="02070309020205020404" pitchFamily="49" charset="0"/>
                </a:endParaRPr>
              </a:p>
            </p:txBody>
          </p:sp>
        </p:grpSp>
        <p:cxnSp>
          <p:nvCxnSpPr>
            <p:cNvPr id="101" name="Straight Connector 100">
              <a:extLst>
                <a:ext uri="{FF2B5EF4-FFF2-40B4-BE49-F238E27FC236}">
                  <a16:creationId xmlns:a16="http://schemas.microsoft.com/office/drawing/2014/main" id="{F5D84A13-DA13-2B94-22A3-615DB17A47BA}"/>
                </a:ext>
              </a:extLst>
            </p:cNvPr>
            <p:cNvCxnSpPr>
              <a:stCxn id="106" idx="3"/>
              <a:endCxn id="107"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7492C1C-6CBD-F751-1B00-93753E7032A7}"/>
                </a:ext>
              </a:extLst>
            </p:cNvPr>
            <p:cNvCxnSpPr>
              <a:cxnSpLocks/>
              <a:stCxn id="106" idx="5"/>
              <a:endCxn id="108"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1E8815B-AF2F-6DFF-81DD-C105EDFD30BD}"/>
                </a:ext>
              </a:extLst>
            </p:cNvPr>
            <p:cNvCxnSpPr>
              <a:cxnSpLocks/>
              <a:stCxn id="107" idx="3"/>
              <a:endCxn id="109"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E3CE349-8EF5-3186-7E88-1EB56E05DAF6}"/>
                </a:ext>
              </a:extLst>
            </p:cNvPr>
            <p:cNvCxnSpPr>
              <a:cxnSpLocks/>
              <a:stCxn id="107" idx="5"/>
              <a:endCxn id="110"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F7B146D1-3AF7-B979-FED9-4CD423045A72}"/>
              </a:ext>
            </a:extLst>
          </p:cNvPr>
          <p:cNvGrpSpPr/>
          <p:nvPr/>
        </p:nvGrpSpPr>
        <p:grpSpPr>
          <a:xfrm>
            <a:off x="9090278" y="4336659"/>
            <a:ext cx="2759080" cy="2049924"/>
            <a:chOff x="727754" y="2689683"/>
            <a:chExt cx="3287017" cy="2760205"/>
          </a:xfrm>
        </p:grpSpPr>
        <p:grpSp>
          <p:nvGrpSpPr>
            <p:cNvPr id="113" name="Group 112">
              <a:extLst>
                <a:ext uri="{FF2B5EF4-FFF2-40B4-BE49-F238E27FC236}">
                  <a16:creationId xmlns:a16="http://schemas.microsoft.com/office/drawing/2014/main" id="{12B838BB-224B-6A59-E11A-D8AF3FE21897}"/>
                </a:ext>
              </a:extLst>
            </p:cNvPr>
            <p:cNvGrpSpPr/>
            <p:nvPr/>
          </p:nvGrpSpPr>
          <p:grpSpPr>
            <a:xfrm>
              <a:off x="727754" y="2689683"/>
              <a:ext cx="3287017" cy="2760205"/>
              <a:chOff x="727754" y="2689683"/>
              <a:chExt cx="3287017" cy="2760205"/>
            </a:xfrm>
          </p:grpSpPr>
          <p:sp>
            <p:nvSpPr>
              <p:cNvPr id="118" name="Oval 117">
                <a:extLst>
                  <a:ext uri="{FF2B5EF4-FFF2-40B4-BE49-F238E27FC236}">
                    <a16:creationId xmlns:a16="http://schemas.microsoft.com/office/drawing/2014/main" id="{3A7B583F-D684-7896-ADC2-C0C3362DE38E}"/>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19" name="Oval 118">
                <a:extLst>
                  <a:ext uri="{FF2B5EF4-FFF2-40B4-BE49-F238E27FC236}">
                    <a16:creationId xmlns:a16="http://schemas.microsoft.com/office/drawing/2014/main" id="{99D072A7-2D9A-8A32-60C8-6F024A14EFD1}"/>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5</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20" name="Oval 119">
                <a:extLst>
                  <a:ext uri="{FF2B5EF4-FFF2-40B4-BE49-F238E27FC236}">
                    <a16:creationId xmlns:a16="http://schemas.microsoft.com/office/drawing/2014/main" id="{1EF15589-9791-21B6-8BAE-78BB528D0D7E}"/>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6</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21" name="Oval 120">
                <a:extLst>
                  <a:ext uri="{FF2B5EF4-FFF2-40B4-BE49-F238E27FC236}">
                    <a16:creationId xmlns:a16="http://schemas.microsoft.com/office/drawing/2014/main" id="{69644750-65F0-D6D5-9E35-D8C20700AEFC}"/>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22" name="Oval 121">
                <a:extLst>
                  <a:ext uri="{FF2B5EF4-FFF2-40B4-BE49-F238E27FC236}">
                    <a16:creationId xmlns:a16="http://schemas.microsoft.com/office/drawing/2014/main" id="{1398FAD8-A0F5-E5B6-370D-99209043A15E}"/>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urier New" panose="02070309020205020404" pitchFamily="49" charset="0"/>
                    <a:cs typeface="Courier New" panose="02070309020205020404" pitchFamily="49" charset="0"/>
                  </a:rPr>
                  <a:t>1</a:t>
                </a:r>
                <a:endParaRPr lang="en-IN" sz="3600" b="1" dirty="0">
                  <a:solidFill>
                    <a:schemeClr val="tx1"/>
                  </a:solidFill>
                  <a:latin typeface="Courier New" panose="02070309020205020404" pitchFamily="49" charset="0"/>
                  <a:cs typeface="Courier New" panose="02070309020205020404" pitchFamily="49" charset="0"/>
                </a:endParaRPr>
              </a:p>
            </p:txBody>
          </p:sp>
        </p:grpSp>
        <p:cxnSp>
          <p:nvCxnSpPr>
            <p:cNvPr id="114" name="Straight Connector 113">
              <a:extLst>
                <a:ext uri="{FF2B5EF4-FFF2-40B4-BE49-F238E27FC236}">
                  <a16:creationId xmlns:a16="http://schemas.microsoft.com/office/drawing/2014/main" id="{BFD7C792-3876-AA82-0C8D-0D08537C7FFC}"/>
                </a:ext>
              </a:extLst>
            </p:cNvPr>
            <p:cNvCxnSpPr>
              <a:stCxn id="118" idx="3"/>
              <a:endCxn id="119"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6045C72-E5C4-FE2C-5DF6-73162893A409}"/>
                </a:ext>
              </a:extLst>
            </p:cNvPr>
            <p:cNvCxnSpPr>
              <a:cxnSpLocks/>
              <a:stCxn id="118" idx="5"/>
              <a:endCxn id="120"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0E4D430-B2A2-EFB3-9C44-3327845156FC}"/>
                </a:ext>
              </a:extLst>
            </p:cNvPr>
            <p:cNvCxnSpPr>
              <a:cxnSpLocks/>
              <a:stCxn id="119" idx="3"/>
              <a:endCxn id="121"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8932119-3741-2CD1-16F9-44728ABD0E44}"/>
                </a:ext>
              </a:extLst>
            </p:cNvPr>
            <p:cNvCxnSpPr>
              <a:cxnSpLocks/>
              <a:stCxn id="119" idx="5"/>
              <a:endCxn id="122"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B5D06D88-8512-E298-B68C-AE1357F393B5}"/>
              </a:ext>
            </a:extLst>
          </p:cNvPr>
          <p:cNvGrpSpPr/>
          <p:nvPr/>
        </p:nvGrpSpPr>
        <p:grpSpPr>
          <a:xfrm>
            <a:off x="7837592" y="4856873"/>
            <a:ext cx="1064624" cy="932558"/>
            <a:chOff x="3379492" y="3575173"/>
            <a:chExt cx="1328715" cy="932558"/>
          </a:xfrm>
        </p:grpSpPr>
        <p:sp>
          <p:nvSpPr>
            <p:cNvPr id="124" name="Arrow: Right 123">
              <a:extLst>
                <a:ext uri="{FF2B5EF4-FFF2-40B4-BE49-F238E27FC236}">
                  <a16:creationId xmlns:a16="http://schemas.microsoft.com/office/drawing/2014/main" id="{95FA1F3F-2869-D795-6248-08B8C7B39FF7}"/>
                </a:ext>
              </a:extLst>
            </p:cNvPr>
            <p:cNvSpPr/>
            <p:nvPr/>
          </p:nvSpPr>
          <p:spPr>
            <a:xfrm>
              <a:off x="3516422" y="4061980"/>
              <a:ext cx="114297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800"/>
            </a:p>
          </p:txBody>
        </p:sp>
        <p:sp>
          <p:nvSpPr>
            <p:cNvPr id="125" name="TextBox 124">
              <a:extLst>
                <a:ext uri="{FF2B5EF4-FFF2-40B4-BE49-F238E27FC236}">
                  <a16:creationId xmlns:a16="http://schemas.microsoft.com/office/drawing/2014/main" id="{E26CEFD8-39C3-1C26-CA46-8097AE9B772A}"/>
                </a:ext>
              </a:extLst>
            </p:cNvPr>
            <p:cNvSpPr txBox="1"/>
            <p:nvPr/>
          </p:nvSpPr>
          <p:spPr>
            <a:xfrm>
              <a:off x="3379492" y="3575173"/>
              <a:ext cx="1328715" cy="584775"/>
            </a:xfrm>
            <a:prstGeom prst="rect">
              <a:avLst/>
            </a:prstGeom>
            <a:noFill/>
          </p:spPr>
          <p:txBody>
            <a:bodyPr wrap="square" lIns="0" rIns="0" rtlCol="0">
              <a:spAutoFit/>
            </a:bodyPr>
            <a:lstStyle/>
            <a:p>
              <a:pPr algn="ctr"/>
              <a:r>
                <a:rPr lang="en-US" sz="3200" b="1" dirty="0"/>
                <a:t>Step 3</a:t>
              </a:r>
              <a:endParaRPr lang="en-IN" sz="3200" b="1" dirty="0"/>
            </a:p>
          </p:txBody>
        </p:sp>
      </p:grpSp>
    </p:spTree>
    <p:extLst>
      <p:ext uri="{BB962C8B-B14F-4D97-AF65-F5344CB8AC3E}">
        <p14:creationId xmlns:p14="http://schemas.microsoft.com/office/powerpoint/2010/main" val="26715415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1B77E-8FA0-19CD-31A9-62BBA0AA2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26AF28-0AEE-8D50-1571-C021434C58D6}"/>
              </a:ext>
            </a:extLst>
          </p:cNvPr>
          <p:cNvSpPr>
            <a:spLocks noGrp="1"/>
          </p:cNvSpPr>
          <p:nvPr>
            <p:ph type="title"/>
          </p:nvPr>
        </p:nvSpPr>
        <p:spPr>
          <a:xfrm>
            <a:off x="838199" y="128588"/>
            <a:ext cx="10515600" cy="942975"/>
          </a:xfrm>
        </p:spPr>
        <p:txBody>
          <a:bodyPr>
            <a:normAutofit/>
          </a:bodyPr>
          <a:lstStyle/>
          <a:p>
            <a:pPr algn="ctr"/>
            <a:r>
              <a:rPr lang="en-US" sz="6000" b="1" dirty="0">
                <a:latin typeface="+mn-lt"/>
              </a:rPr>
              <a:t>Module 3 Syllabus</a:t>
            </a:r>
            <a:endParaRPr lang="en-IN" sz="6000" b="1" dirty="0">
              <a:latin typeface="+mn-lt"/>
            </a:endParaRPr>
          </a:p>
        </p:txBody>
      </p:sp>
      <p:sp>
        <p:nvSpPr>
          <p:cNvPr id="3" name="Content Placeholder 2">
            <a:extLst>
              <a:ext uri="{FF2B5EF4-FFF2-40B4-BE49-F238E27FC236}">
                <a16:creationId xmlns:a16="http://schemas.microsoft.com/office/drawing/2014/main" id="{6D71085D-A898-C415-9BE9-C2CC610B5232}"/>
              </a:ext>
            </a:extLst>
          </p:cNvPr>
          <p:cNvSpPr>
            <a:spLocks noGrp="1"/>
          </p:cNvSpPr>
          <p:nvPr>
            <p:ph idx="1"/>
          </p:nvPr>
        </p:nvSpPr>
        <p:spPr>
          <a:xfrm>
            <a:off x="338137" y="1071562"/>
            <a:ext cx="11515725" cy="5657849"/>
          </a:xfrm>
        </p:spPr>
        <p:txBody>
          <a:bodyPr>
            <a:noAutofit/>
          </a:bodyPr>
          <a:lstStyle/>
          <a:p>
            <a:pPr algn="just"/>
            <a:r>
              <a:rPr lang="en-US" sz="3200" b="1" dirty="0"/>
              <a:t>TRANSFORM-AND-CONQUER:</a:t>
            </a:r>
            <a:r>
              <a:rPr lang="en-US" sz="3200" dirty="0"/>
              <a:t> </a:t>
            </a:r>
            <a:r>
              <a:rPr lang="en-US" sz="3200" b="1" strike="sngStrike" dirty="0"/>
              <a:t>Balanced Search Trees</a:t>
            </a:r>
            <a:r>
              <a:rPr lang="en-US" sz="3200" dirty="0"/>
              <a:t>, </a:t>
            </a:r>
            <a:r>
              <a:rPr lang="en-US" sz="3200" b="1" strike="sngStrike" dirty="0"/>
              <a:t>Heaps</a:t>
            </a:r>
            <a:r>
              <a:rPr lang="en-US" sz="3200" dirty="0"/>
              <a:t> and Heapsort. </a:t>
            </a:r>
          </a:p>
          <a:p>
            <a:pPr algn="just"/>
            <a:r>
              <a:rPr lang="en-US" sz="3200" b="1" dirty="0"/>
              <a:t>SPACE-TIME TRADEOFFS: </a:t>
            </a:r>
            <a:r>
              <a:rPr lang="en-US" sz="3200" dirty="0"/>
              <a:t>Sorting by Counting: Comparison counting sort, Input Enhancement in String Matching: </a:t>
            </a:r>
            <a:r>
              <a:rPr lang="en-US" sz="3200" dirty="0" err="1"/>
              <a:t>Horspool’s</a:t>
            </a:r>
            <a:r>
              <a:rPr lang="en-US" sz="3200" dirty="0"/>
              <a:t> Algorithm. </a:t>
            </a:r>
          </a:p>
          <a:p>
            <a:pPr marL="0" indent="0" algn="just">
              <a:buNone/>
            </a:pPr>
            <a:endParaRPr lang="en-US" sz="3200" dirty="0"/>
          </a:p>
          <a:p>
            <a:pPr marL="0" indent="0" algn="just">
              <a:buNone/>
            </a:pPr>
            <a:r>
              <a:rPr lang="en-US" sz="3200" dirty="0"/>
              <a:t>  Chapter 6 (Sections 6.3, 6.4), </a:t>
            </a:r>
          </a:p>
          <a:p>
            <a:pPr marL="0" indent="0" algn="just">
              <a:buNone/>
            </a:pPr>
            <a:r>
              <a:rPr lang="en-US" sz="3200" dirty="0"/>
              <a:t>  Chapter 7 (Sections 7.1, 7.2)</a:t>
            </a:r>
          </a:p>
          <a:p>
            <a:pPr algn="just"/>
            <a:endParaRPr lang="en-IN" sz="3200" dirty="0"/>
          </a:p>
        </p:txBody>
      </p:sp>
    </p:spTree>
    <p:extLst>
      <p:ext uri="{BB962C8B-B14F-4D97-AF65-F5344CB8AC3E}">
        <p14:creationId xmlns:p14="http://schemas.microsoft.com/office/powerpoint/2010/main" val="4612507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4B16-103F-352D-5B01-AFDC814A5DA6}"/>
              </a:ext>
            </a:extLst>
          </p:cNvPr>
          <p:cNvSpPr>
            <a:spLocks noGrp="1"/>
          </p:cNvSpPr>
          <p:nvPr>
            <p:ph type="title"/>
          </p:nvPr>
        </p:nvSpPr>
        <p:spPr>
          <a:xfrm>
            <a:off x="838200" y="365126"/>
            <a:ext cx="10515600" cy="1049338"/>
          </a:xfrm>
        </p:spPr>
        <p:txBody>
          <a:bodyPr>
            <a:normAutofit/>
          </a:bodyPr>
          <a:lstStyle/>
          <a:p>
            <a:pPr algn="ctr"/>
            <a:r>
              <a:rPr lang="en-US" sz="6000" b="1" dirty="0">
                <a:latin typeface="+mn-lt"/>
              </a:rPr>
              <a:t>Heap Sort</a:t>
            </a:r>
            <a:endParaRPr lang="en-IN" sz="6000" b="1" dirty="0">
              <a:latin typeface="+mn-lt"/>
            </a:endParaRPr>
          </a:p>
        </p:txBody>
      </p:sp>
      <p:sp>
        <p:nvSpPr>
          <p:cNvPr id="3" name="Content Placeholder 2">
            <a:extLst>
              <a:ext uri="{FF2B5EF4-FFF2-40B4-BE49-F238E27FC236}">
                <a16:creationId xmlns:a16="http://schemas.microsoft.com/office/drawing/2014/main" id="{CF142D23-10A3-6FE8-40BE-18B1F6781E2A}"/>
              </a:ext>
            </a:extLst>
          </p:cNvPr>
          <p:cNvSpPr>
            <a:spLocks noGrp="1"/>
          </p:cNvSpPr>
          <p:nvPr>
            <p:ph idx="1"/>
          </p:nvPr>
        </p:nvSpPr>
        <p:spPr>
          <a:xfrm>
            <a:off x="242888" y="1825625"/>
            <a:ext cx="11706224" cy="4351338"/>
          </a:xfrm>
        </p:spPr>
        <p:txBody>
          <a:bodyPr>
            <a:normAutofit/>
          </a:bodyPr>
          <a:lstStyle/>
          <a:p>
            <a:pPr algn="just"/>
            <a:r>
              <a:rPr lang="en-US" sz="3600" dirty="0"/>
              <a:t>Heap Sort is a two stage Algorithm:</a:t>
            </a:r>
          </a:p>
          <a:p>
            <a:pPr lvl="2" algn="just"/>
            <a:r>
              <a:rPr lang="en-IN" sz="3600" b="1" dirty="0"/>
              <a:t>Heap Construction (Max heap): </a:t>
            </a:r>
            <a:r>
              <a:rPr lang="en-IN" sz="3600" dirty="0"/>
              <a:t>Construct a max heap for a given array.</a:t>
            </a:r>
          </a:p>
          <a:p>
            <a:pPr lvl="2" algn="just"/>
            <a:r>
              <a:rPr lang="en-IN" sz="3600" b="1" dirty="0"/>
              <a:t>Maximum Deletions: </a:t>
            </a:r>
            <a:r>
              <a:rPr lang="en-IN" sz="3600" dirty="0"/>
              <a:t>Apply the root deletion operation n – 1 number of times.</a:t>
            </a:r>
          </a:p>
        </p:txBody>
      </p:sp>
    </p:spTree>
    <p:extLst>
      <p:ext uri="{BB962C8B-B14F-4D97-AF65-F5344CB8AC3E}">
        <p14:creationId xmlns:p14="http://schemas.microsoft.com/office/powerpoint/2010/main" val="42926615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AEE3-9B63-DA9D-D245-75C599E7F3F9}"/>
              </a:ext>
            </a:extLst>
          </p:cNvPr>
          <p:cNvSpPr>
            <a:spLocks noGrp="1"/>
          </p:cNvSpPr>
          <p:nvPr>
            <p:ph type="title"/>
          </p:nvPr>
        </p:nvSpPr>
        <p:spPr>
          <a:xfrm>
            <a:off x="0" y="1"/>
            <a:ext cx="12192000" cy="1257300"/>
          </a:xfrm>
        </p:spPr>
        <p:txBody>
          <a:bodyPr>
            <a:normAutofit fontScale="90000"/>
          </a:bodyPr>
          <a:lstStyle/>
          <a:p>
            <a:pPr algn="ctr"/>
            <a:r>
              <a:rPr lang="en-US" b="1" dirty="0">
                <a:latin typeface="+mn-lt"/>
              </a:rPr>
              <a:t>Example: Sort the given array using Heap Sort</a:t>
            </a:r>
            <a:br>
              <a:rPr lang="en-US" b="1" dirty="0">
                <a:latin typeface="+mn-lt"/>
              </a:rPr>
            </a:br>
            <a:r>
              <a:rPr lang="en-US" sz="5300" b="1" dirty="0">
                <a:latin typeface="Courier New" panose="02070309020205020404" pitchFamily="49" charset="0"/>
                <a:cs typeface="Courier New" panose="02070309020205020404" pitchFamily="49" charset="0"/>
              </a:rPr>
              <a:t>2, 9, 7, 6, 5, 8</a:t>
            </a:r>
            <a:endParaRPr lang="en-IN" b="1" dirty="0">
              <a:latin typeface="+mn-lt"/>
            </a:endParaRPr>
          </a:p>
        </p:txBody>
      </p:sp>
      <p:sp>
        <p:nvSpPr>
          <p:cNvPr id="3" name="Content Placeholder 2">
            <a:extLst>
              <a:ext uri="{FF2B5EF4-FFF2-40B4-BE49-F238E27FC236}">
                <a16:creationId xmlns:a16="http://schemas.microsoft.com/office/drawing/2014/main" id="{5F02A924-6577-5704-D9E3-0441438704D7}"/>
              </a:ext>
            </a:extLst>
          </p:cNvPr>
          <p:cNvSpPr>
            <a:spLocks noGrp="1"/>
          </p:cNvSpPr>
          <p:nvPr>
            <p:ph idx="1"/>
          </p:nvPr>
        </p:nvSpPr>
        <p:spPr>
          <a:xfrm>
            <a:off x="214657" y="1226268"/>
            <a:ext cx="6167890" cy="746125"/>
          </a:xfrm>
        </p:spPr>
        <p:txBody>
          <a:bodyPr>
            <a:normAutofit/>
          </a:bodyPr>
          <a:lstStyle/>
          <a:p>
            <a:r>
              <a:rPr lang="en-US" sz="3600" b="1" dirty="0"/>
              <a:t>First Step: Heap Construction</a:t>
            </a:r>
            <a:endParaRPr lang="en-IN" sz="3600" b="1" dirty="0"/>
          </a:p>
        </p:txBody>
      </p:sp>
      <p:grpSp>
        <p:nvGrpSpPr>
          <p:cNvPr id="4" name="Group 3">
            <a:extLst>
              <a:ext uri="{FF2B5EF4-FFF2-40B4-BE49-F238E27FC236}">
                <a16:creationId xmlns:a16="http://schemas.microsoft.com/office/drawing/2014/main" id="{583E8A04-E39A-974A-C37A-CD313051A818}"/>
              </a:ext>
            </a:extLst>
          </p:cNvPr>
          <p:cNvGrpSpPr/>
          <p:nvPr/>
        </p:nvGrpSpPr>
        <p:grpSpPr>
          <a:xfrm>
            <a:off x="0" y="1863940"/>
            <a:ext cx="2361869" cy="1955663"/>
            <a:chOff x="727754" y="2689683"/>
            <a:chExt cx="3287017" cy="2760205"/>
          </a:xfrm>
        </p:grpSpPr>
        <p:grpSp>
          <p:nvGrpSpPr>
            <p:cNvPr id="5" name="Group 4">
              <a:extLst>
                <a:ext uri="{FF2B5EF4-FFF2-40B4-BE49-F238E27FC236}">
                  <a16:creationId xmlns:a16="http://schemas.microsoft.com/office/drawing/2014/main" id="{CF184D96-129F-0FCE-011C-444D5B389EA8}"/>
                </a:ext>
              </a:extLst>
            </p:cNvPr>
            <p:cNvGrpSpPr/>
            <p:nvPr/>
          </p:nvGrpSpPr>
          <p:grpSpPr>
            <a:xfrm>
              <a:off x="727754" y="2689683"/>
              <a:ext cx="3287017" cy="2760205"/>
              <a:chOff x="727754" y="2689683"/>
              <a:chExt cx="3287017" cy="2760205"/>
            </a:xfrm>
          </p:grpSpPr>
          <p:sp>
            <p:nvSpPr>
              <p:cNvPr id="11" name="Oval 10">
                <a:extLst>
                  <a:ext uri="{FF2B5EF4-FFF2-40B4-BE49-F238E27FC236}">
                    <a16:creationId xmlns:a16="http://schemas.microsoft.com/office/drawing/2014/main" id="{4EC7E088-AFA3-02BD-E10B-D565064A2A40}"/>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2" name="Oval 11">
                <a:extLst>
                  <a:ext uri="{FF2B5EF4-FFF2-40B4-BE49-F238E27FC236}">
                    <a16:creationId xmlns:a16="http://schemas.microsoft.com/office/drawing/2014/main" id="{E0DD8409-AF21-4534-8B4A-5C5AD46E23A5}"/>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3" name="Oval 12">
                <a:extLst>
                  <a:ext uri="{FF2B5EF4-FFF2-40B4-BE49-F238E27FC236}">
                    <a16:creationId xmlns:a16="http://schemas.microsoft.com/office/drawing/2014/main" id="{E73F574B-5C30-0589-4106-CED278BA7274}"/>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 name="Oval 13">
                <a:extLst>
                  <a:ext uri="{FF2B5EF4-FFF2-40B4-BE49-F238E27FC236}">
                    <a16:creationId xmlns:a16="http://schemas.microsoft.com/office/drawing/2014/main" id="{179BD3E8-E12F-5374-D312-E317CDE5CDD8}"/>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E9C4E2C5-6A71-1D3A-CBE4-0620FD512DA8}"/>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8FBFF329-20C2-9C84-E13E-1C2EA09CD1B4}"/>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6" name="Straight Connector 5">
              <a:extLst>
                <a:ext uri="{FF2B5EF4-FFF2-40B4-BE49-F238E27FC236}">
                  <a16:creationId xmlns:a16="http://schemas.microsoft.com/office/drawing/2014/main" id="{6109F860-8648-B2DE-3464-6652CAA31F98}"/>
                </a:ext>
              </a:extLst>
            </p:cNvPr>
            <p:cNvCxnSpPr>
              <a:stCxn id="11" idx="3"/>
              <a:endCxn id="12"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23B040-3D8F-7AA0-18E0-DFB99680CB53}"/>
                </a:ext>
              </a:extLst>
            </p:cNvPr>
            <p:cNvCxnSpPr>
              <a:cxnSpLocks/>
              <a:stCxn id="11" idx="5"/>
              <a:endCxn id="13"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E03068-5955-5B30-CE32-34EF4E059320}"/>
                </a:ext>
              </a:extLst>
            </p:cNvPr>
            <p:cNvCxnSpPr>
              <a:cxnSpLocks/>
              <a:stCxn id="12" idx="3"/>
              <a:endCxn id="14"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A16E80B-1D03-6EEE-B593-7EDE892AB165}"/>
                </a:ext>
              </a:extLst>
            </p:cNvPr>
            <p:cNvCxnSpPr>
              <a:cxnSpLocks/>
              <a:stCxn id="12" idx="5"/>
              <a:endCxn id="15"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1C6048-4E3D-437F-3F80-978EE86D94EE}"/>
                </a:ext>
              </a:extLst>
            </p:cNvPr>
            <p:cNvCxnSpPr>
              <a:cxnSpLocks/>
              <a:stCxn id="13" idx="3"/>
              <a:endCxn id="16"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8" name="Arrow: Right 17">
            <a:extLst>
              <a:ext uri="{FF2B5EF4-FFF2-40B4-BE49-F238E27FC236}">
                <a16:creationId xmlns:a16="http://schemas.microsoft.com/office/drawing/2014/main" id="{A2A0E539-6B0A-1AE1-AAF1-E53D9237E59F}"/>
              </a:ext>
            </a:extLst>
          </p:cNvPr>
          <p:cNvSpPr/>
          <p:nvPr/>
        </p:nvSpPr>
        <p:spPr>
          <a:xfrm>
            <a:off x="2511713" y="2762751"/>
            <a:ext cx="909320"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cxnSp>
        <p:nvCxnSpPr>
          <p:cNvPr id="34" name="Straight Arrow Connector 33">
            <a:extLst>
              <a:ext uri="{FF2B5EF4-FFF2-40B4-BE49-F238E27FC236}">
                <a16:creationId xmlns:a16="http://schemas.microsoft.com/office/drawing/2014/main" id="{F38BDE18-664B-0762-A24B-CBBE78FA4F96}"/>
              </a:ext>
            </a:extLst>
          </p:cNvPr>
          <p:cNvCxnSpPr>
            <a:cxnSpLocks/>
            <a:endCxn id="62" idx="7"/>
          </p:cNvCxnSpPr>
          <p:nvPr/>
        </p:nvCxnSpPr>
        <p:spPr>
          <a:xfrm flipH="1">
            <a:off x="5607827" y="2328506"/>
            <a:ext cx="236639" cy="36317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Arrow: Right 34">
            <a:extLst>
              <a:ext uri="{FF2B5EF4-FFF2-40B4-BE49-F238E27FC236}">
                <a16:creationId xmlns:a16="http://schemas.microsoft.com/office/drawing/2014/main" id="{9E4CF0BE-1E8B-0A98-3D7A-A33598E2B4A8}"/>
              </a:ext>
            </a:extLst>
          </p:cNvPr>
          <p:cNvSpPr/>
          <p:nvPr/>
        </p:nvSpPr>
        <p:spPr>
          <a:xfrm>
            <a:off x="5866554" y="2554234"/>
            <a:ext cx="909320"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cxnSp>
        <p:nvCxnSpPr>
          <p:cNvPr id="49" name="Straight Arrow Connector 48">
            <a:extLst>
              <a:ext uri="{FF2B5EF4-FFF2-40B4-BE49-F238E27FC236}">
                <a16:creationId xmlns:a16="http://schemas.microsoft.com/office/drawing/2014/main" id="{817418BB-157A-290D-EF08-2A203BF45EA9}"/>
              </a:ext>
            </a:extLst>
          </p:cNvPr>
          <p:cNvCxnSpPr>
            <a:cxnSpLocks/>
            <a:endCxn id="77" idx="7"/>
          </p:cNvCxnSpPr>
          <p:nvPr/>
        </p:nvCxnSpPr>
        <p:spPr>
          <a:xfrm flipH="1">
            <a:off x="8797666" y="2381259"/>
            <a:ext cx="230437" cy="32521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7786C44A-6876-7EC7-9D22-A44FACFA548A}"/>
              </a:ext>
            </a:extLst>
          </p:cNvPr>
          <p:cNvGrpSpPr/>
          <p:nvPr/>
        </p:nvGrpSpPr>
        <p:grpSpPr>
          <a:xfrm>
            <a:off x="3321131" y="1861684"/>
            <a:ext cx="2361869" cy="1955663"/>
            <a:chOff x="727754" y="2689683"/>
            <a:chExt cx="3287017" cy="2760205"/>
          </a:xfrm>
        </p:grpSpPr>
        <p:grpSp>
          <p:nvGrpSpPr>
            <p:cNvPr id="54" name="Group 53">
              <a:extLst>
                <a:ext uri="{FF2B5EF4-FFF2-40B4-BE49-F238E27FC236}">
                  <a16:creationId xmlns:a16="http://schemas.microsoft.com/office/drawing/2014/main" id="{17E9114C-696D-70EC-C54E-0C743DB50674}"/>
                </a:ext>
              </a:extLst>
            </p:cNvPr>
            <p:cNvGrpSpPr/>
            <p:nvPr/>
          </p:nvGrpSpPr>
          <p:grpSpPr>
            <a:xfrm>
              <a:off x="727754" y="2689683"/>
              <a:ext cx="3287017" cy="2760205"/>
              <a:chOff x="727754" y="2689683"/>
              <a:chExt cx="3287017" cy="2760205"/>
            </a:xfrm>
          </p:grpSpPr>
          <p:sp>
            <p:nvSpPr>
              <p:cNvPr id="60" name="Oval 59">
                <a:extLst>
                  <a:ext uri="{FF2B5EF4-FFF2-40B4-BE49-F238E27FC236}">
                    <a16:creationId xmlns:a16="http://schemas.microsoft.com/office/drawing/2014/main" id="{C2128ADE-53E9-6494-E442-C0EF1FB82B60}"/>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61" name="Oval 60">
                <a:extLst>
                  <a:ext uri="{FF2B5EF4-FFF2-40B4-BE49-F238E27FC236}">
                    <a16:creationId xmlns:a16="http://schemas.microsoft.com/office/drawing/2014/main" id="{48C6D052-32CB-0C48-EF4D-DC68C34132DE}"/>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62" name="Oval 61">
                <a:extLst>
                  <a:ext uri="{FF2B5EF4-FFF2-40B4-BE49-F238E27FC236}">
                    <a16:creationId xmlns:a16="http://schemas.microsoft.com/office/drawing/2014/main" id="{7DC0C9FF-2A73-BECC-977C-553F90EA2531}"/>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63" name="Oval 62">
                <a:extLst>
                  <a:ext uri="{FF2B5EF4-FFF2-40B4-BE49-F238E27FC236}">
                    <a16:creationId xmlns:a16="http://schemas.microsoft.com/office/drawing/2014/main" id="{C172F856-920C-D99B-CE2A-BD0CFC877B1B}"/>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64" name="Oval 63">
                <a:extLst>
                  <a:ext uri="{FF2B5EF4-FFF2-40B4-BE49-F238E27FC236}">
                    <a16:creationId xmlns:a16="http://schemas.microsoft.com/office/drawing/2014/main" id="{9BE01421-3A85-5682-C3E1-B0EB73913290}"/>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65" name="Oval 64">
                <a:extLst>
                  <a:ext uri="{FF2B5EF4-FFF2-40B4-BE49-F238E27FC236}">
                    <a16:creationId xmlns:a16="http://schemas.microsoft.com/office/drawing/2014/main" id="{D538D63F-DCF2-BFD8-A3C2-2AB6DE9FBD05}"/>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55" name="Straight Connector 54">
              <a:extLst>
                <a:ext uri="{FF2B5EF4-FFF2-40B4-BE49-F238E27FC236}">
                  <a16:creationId xmlns:a16="http://schemas.microsoft.com/office/drawing/2014/main" id="{3CF4998E-2A5B-9EE4-E0C7-F619E11F22F4}"/>
                </a:ext>
              </a:extLst>
            </p:cNvPr>
            <p:cNvCxnSpPr>
              <a:stCxn id="60" idx="3"/>
              <a:endCxn id="61"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DC8C95-6F73-E694-7196-CAFD8898DB83}"/>
                </a:ext>
              </a:extLst>
            </p:cNvPr>
            <p:cNvCxnSpPr>
              <a:cxnSpLocks/>
              <a:stCxn id="60" idx="5"/>
              <a:endCxn id="62"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C3A174-8F55-4D1B-7510-A87BBFAF491B}"/>
                </a:ext>
              </a:extLst>
            </p:cNvPr>
            <p:cNvCxnSpPr>
              <a:cxnSpLocks/>
              <a:stCxn id="61" idx="3"/>
              <a:endCxn id="63"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7C306-6FD4-34E7-74CD-8ABE6B759494}"/>
                </a:ext>
              </a:extLst>
            </p:cNvPr>
            <p:cNvCxnSpPr>
              <a:cxnSpLocks/>
              <a:stCxn id="61" idx="5"/>
              <a:endCxn id="64"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C6AA34D-DD48-021B-A5CC-12F91C8B5189}"/>
                </a:ext>
              </a:extLst>
            </p:cNvPr>
            <p:cNvCxnSpPr>
              <a:cxnSpLocks/>
              <a:stCxn id="62" idx="3"/>
              <a:endCxn id="65"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F6724087-DBF9-FE20-6424-F66499C6420F}"/>
              </a:ext>
            </a:extLst>
          </p:cNvPr>
          <p:cNvGrpSpPr/>
          <p:nvPr/>
        </p:nvGrpSpPr>
        <p:grpSpPr>
          <a:xfrm>
            <a:off x="6510970" y="1876474"/>
            <a:ext cx="2361869" cy="1955663"/>
            <a:chOff x="727754" y="2689683"/>
            <a:chExt cx="3287017" cy="2760205"/>
          </a:xfrm>
        </p:grpSpPr>
        <p:grpSp>
          <p:nvGrpSpPr>
            <p:cNvPr id="69" name="Group 68">
              <a:extLst>
                <a:ext uri="{FF2B5EF4-FFF2-40B4-BE49-F238E27FC236}">
                  <a16:creationId xmlns:a16="http://schemas.microsoft.com/office/drawing/2014/main" id="{95FB7BC7-9515-D202-613F-D88493D67092}"/>
                </a:ext>
              </a:extLst>
            </p:cNvPr>
            <p:cNvGrpSpPr/>
            <p:nvPr/>
          </p:nvGrpSpPr>
          <p:grpSpPr>
            <a:xfrm>
              <a:off x="727754" y="2689683"/>
              <a:ext cx="3287017" cy="2760205"/>
              <a:chOff x="727754" y="2689683"/>
              <a:chExt cx="3287017" cy="2760205"/>
            </a:xfrm>
          </p:grpSpPr>
          <p:sp>
            <p:nvSpPr>
              <p:cNvPr id="75" name="Oval 74">
                <a:extLst>
                  <a:ext uri="{FF2B5EF4-FFF2-40B4-BE49-F238E27FC236}">
                    <a16:creationId xmlns:a16="http://schemas.microsoft.com/office/drawing/2014/main" id="{92DFABC5-52FA-E24B-4647-A6121F8E227A}"/>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6" name="Oval 75">
                <a:extLst>
                  <a:ext uri="{FF2B5EF4-FFF2-40B4-BE49-F238E27FC236}">
                    <a16:creationId xmlns:a16="http://schemas.microsoft.com/office/drawing/2014/main" id="{83458C72-74C5-15D0-9E6B-AEFD4D5EE665}"/>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7" name="Oval 76">
                <a:extLst>
                  <a:ext uri="{FF2B5EF4-FFF2-40B4-BE49-F238E27FC236}">
                    <a16:creationId xmlns:a16="http://schemas.microsoft.com/office/drawing/2014/main" id="{217957CC-29E2-4685-029A-25F86B4D503F}"/>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8" name="Oval 77">
                <a:extLst>
                  <a:ext uri="{FF2B5EF4-FFF2-40B4-BE49-F238E27FC236}">
                    <a16:creationId xmlns:a16="http://schemas.microsoft.com/office/drawing/2014/main" id="{55CD23BB-CE7F-6654-BBC2-AC6F3AFA6F12}"/>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9" name="Oval 78">
                <a:extLst>
                  <a:ext uri="{FF2B5EF4-FFF2-40B4-BE49-F238E27FC236}">
                    <a16:creationId xmlns:a16="http://schemas.microsoft.com/office/drawing/2014/main" id="{17E27084-E492-6B0F-05D1-E27E3FA32851}"/>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80" name="Oval 79">
                <a:extLst>
                  <a:ext uri="{FF2B5EF4-FFF2-40B4-BE49-F238E27FC236}">
                    <a16:creationId xmlns:a16="http://schemas.microsoft.com/office/drawing/2014/main" id="{E7D1733F-91BB-2E5E-E7A4-726338035DBC}"/>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70" name="Straight Connector 69">
              <a:extLst>
                <a:ext uri="{FF2B5EF4-FFF2-40B4-BE49-F238E27FC236}">
                  <a16:creationId xmlns:a16="http://schemas.microsoft.com/office/drawing/2014/main" id="{762AA2E7-4EE9-3C47-6150-68B407AE9FE4}"/>
                </a:ext>
              </a:extLst>
            </p:cNvPr>
            <p:cNvCxnSpPr>
              <a:stCxn id="75" idx="3"/>
              <a:endCxn id="76"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F5EC892-2CCF-1AC5-FD08-E95BDF0DF276}"/>
                </a:ext>
              </a:extLst>
            </p:cNvPr>
            <p:cNvCxnSpPr>
              <a:cxnSpLocks/>
              <a:stCxn id="75" idx="5"/>
              <a:endCxn id="77"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1F37CEA-502B-8B7E-C1E0-A6F428E98BD6}"/>
                </a:ext>
              </a:extLst>
            </p:cNvPr>
            <p:cNvCxnSpPr>
              <a:cxnSpLocks/>
              <a:stCxn id="76" idx="3"/>
              <a:endCxn id="78"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B93E684-B6C8-8292-211C-09438A93CC56}"/>
                </a:ext>
              </a:extLst>
            </p:cNvPr>
            <p:cNvCxnSpPr>
              <a:cxnSpLocks/>
              <a:stCxn id="76" idx="5"/>
              <a:endCxn id="79"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2240326-5154-D723-0F46-064714568861}"/>
                </a:ext>
              </a:extLst>
            </p:cNvPr>
            <p:cNvCxnSpPr>
              <a:cxnSpLocks/>
              <a:stCxn id="77" idx="3"/>
              <a:endCxn id="80"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AF20EC5D-8B11-D0A9-07AD-F4CF947CC947}"/>
              </a:ext>
            </a:extLst>
          </p:cNvPr>
          <p:cNvGrpSpPr/>
          <p:nvPr/>
        </p:nvGrpSpPr>
        <p:grpSpPr>
          <a:xfrm>
            <a:off x="9628184" y="1863782"/>
            <a:ext cx="2361869" cy="1955663"/>
            <a:chOff x="727754" y="2689683"/>
            <a:chExt cx="3287017" cy="2760205"/>
          </a:xfrm>
        </p:grpSpPr>
        <p:grpSp>
          <p:nvGrpSpPr>
            <p:cNvPr id="83" name="Group 82">
              <a:extLst>
                <a:ext uri="{FF2B5EF4-FFF2-40B4-BE49-F238E27FC236}">
                  <a16:creationId xmlns:a16="http://schemas.microsoft.com/office/drawing/2014/main" id="{5138383C-62CC-0CC1-3EE4-56EB9A602C92}"/>
                </a:ext>
              </a:extLst>
            </p:cNvPr>
            <p:cNvGrpSpPr/>
            <p:nvPr/>
          </p:nvGrpSpPr>
          <p:grpSpPr>
            <a:xfrm>
              <a:off x="727754" y="2689683"/>
              <a:ext cx="3287017" cy="2760205"/>
              <a:chOff x="727754" y="2689683"/>
              <a:chExt cx="3287017" cy="2760205"/>
            </a:xfrm>
          </p:grpSpPr>
          <p:sp>
            <p:nvSpPr>
              <p:cNvPr id="89" name="Oval 88">
                <a:extLst>
                  <a:ext uri="{FF2B5EF4-FFF2-40B4-BE49-F238E27FC236}">
                    <a16:creationId xmlns:a16="http://schemas.microsoft.com/office/drawing/2014/main" id="{2E56BA1D-540D-6EE8-D69F-2E6397F72B01}"/>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90" name="Oval 89">
                <a:extLst>
                  <a:ext uri="{FF2B5EF4-FFF2-40B4-BE49-F238E27FC236}">
                    <a16:creationId xmlns:a16="http://schemas.microsoft.com/office/drawing/2014/main" id="{3C7FEC19-FA6B-36C9-82E3-38C51041E87B}"/>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91" name="Oval 90">
                <a:extLst>
                  <a:ext uri="{FF2B5EF4-FFF2-40B4-BE49-F238E27FC236}">
                    <a16:creationId xmlns:a16="http://schemas.microsoft.com/office/drawing/2014/main" id="{A304E1FB-9E25-5826-2495-209B19E01629}"/>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92" name="Oval 91">
                <a:extLst>
                  <a:ext uri="{FF2B5EF4-FFF2-40B4-BE49-F238E27FC236}">
                    <a16:creationId xmlns:a16="http://schemas.microsoft.com/office/drawing/2014/main" id="{A5C6A0F2-E049-82E3-8216-2ACA7BBEC847}"/>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93" name="Oval 92">
                <a:extLst>
                  <a:ext uri="{FF2B5EF4-FFF2-40B4-BE49-F238E27FC236}">
                    <a16:creationId xmlns:a16="http://schemas.microsoft.com/office/drawing/2014/main" id="{ED26A184-C6D5-F688-3B3B-ED8AC0D60E9D}"/>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94" name="Oval 93">
                <a:extLst>
                  <a:ext uri="{FF2B5EF4-FFF2-40B4-BE49-F238E27FC236}">
                    <a16:creationId xmlns:a16="http://schemas.microsoft.com/office/drawing/2014/main" id="{9C8E8480-9E42-77D7-D9DC-FCD833836C3C}"/>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84" name="Straight Connector 83">
              <a:extLst>
                <a:ext uri="{FF2B5EF4-FFF2-40B4-BE49-F238E27FC236}">
                  <a16:creationId xmlns:a16="http://schemas.microsoft.com/office/drawing/2014/main" id="{0D11C32D-1CF2-A314-439D-4C9AFCFF0302}"/>
                </a:ext>
              </a:extLst>
            </p:cNvPr>
            <p:cNvCxnSpPr>
              <a:stCxn id="89" idx="3"/>
              <a:endCxn id="90"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E9A9A8F-3E8C-F064-4E2D-398A3E5BBBCD}"/>
                </a:ext>
              </a:extLst>
            </p:cNvPr>
            <p:cNvCxnSpPr>
              <a:cxnSpLocks/>
              <a:stCxn id="89" idx="5"/>
              <a:endCxn id="91"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424251-E495-AA33-BA48-91FBDCF1E924}"/>
                </a:ext>
              </a:extLst>
            </p:cNvPr>
            <p:cNvCxnSpPr>
              <a:cxnSpLocks/>
              <a:stCxn id="90" idx="3"/>
              <a:endCxn id="92"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9B72-6F23-6965-F47A-E4C77C8D8AA0}"/>
                </a:ext>
              </a:extLst>
            </p:cNvPr>
            <p:cNvCxnSpPr>
              <a:cxnSpLocks/>
              <a:stCxn id="90" idx="5"/>
              <a:endCxn id="93"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3AC18AB-01E1-2180-E3C2-F57A3214FC5C}"/>
                </a:ext>
              </a:extLst>
            </p:cNvPr>
            <p:cNvCxnSpPr>
              <a:cxnSpLocks/>
              <a:stCxn id="91" idx="3"/>
              <a:endCxn id="94"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95" name="Arrow: Right 94">
            <a:extLst>
              <a:ext uri="{FF2B5EF4-FFF2-40B4-BE49-F238E27FC236}">
                <a16:creationId xmlns:a16="http://schemas.microsoft.com/office/drawing/2014/main" id="{03F8B67F-B002-7A93-53DB-4C1C5FBCD6A3}"/>
              </a:ext>
            </a:extLst>
          </p:cNvPr>
          <p:cNvSpPr/>
          <p:nvPr/>
        </p:nvSpPr>
        <p:spPr>
          <a:xfrm>
            <a:off x="8957412" y="2684446"/>
            <a:ext cx="909320"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cxnSp>
        <p:nvCxnSpPr>
          <p:cNvPr id="96" name="Straight Arrow Connector 95">
            <a:extLst>
              <a:ext uri="{FF2B5EF4-FFF2-40B4-BE49-F238E27FC236}">
                <a16:creationId xmlns:a16="http://schemas.microsoft.com/office/drawing/2014/main" id="{688BE77B-4780-507F-7138-41E28C278E9A}"/>
              </a:ext>
            </a:extLst>
          </p:cNvPr>
          <p:cNvCxnSpPr>
            <a:cxnSpLocks/>
            <a:endCxn id="90" idx="1"/>
          </p:cNvCxnSpPr>
          <p:nvPr/>
        </p:nvCxnSpPr>
        <p:spPr>
          <a:xfrm>
            <a:off x="9912821" y="2342794"/>
            <a:ext cx="171044" cy="35098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7634A260-2276-405C-53DF-B8E2BAF0744C}"/>
              </a:ext>
            </a:extLst>
          </p:cNvPr>
          <p:cNvGrpSpPr/>
          <p:nvPr/>
        </p:nvGrpSpPr>
        <p:grpSpPr>
          <a:xfrm>
            <a:off x="139646" y="4234209"/>
            <a:ext cx="2361869" cy="1955663"/>
            <a:chOff x="727754" y="2689683"/>
            <a:chExt cx="3287017" cy="2760205"/>
          </a:xfrm>
        </p:grpSpPr>
        <p:grpSp>
          <p:nvGrpSpPr>
            <p:cNvPr id="100" name="Group 99">
              <a:extLst>
                <a:ext uri="{FF2B5EF4-FFF2-40B4-BE49-F238E27FC236}">
                  <a16:creationId xmlns:a16="http://schemas.microsoft.com/office/drawing/2014/main" id="{94E35F23-5CAA-870F-1513-A98C18C4617A}"/>
                </a:ext>
              </a:extLst>
            </p:cNvPr>
            <p:cNvGrpSpPr/>
            <p:nvPr/>
          </p:nvGrpSpPr>
          <p:grpSpPr>
            <a:xfrm>
              <a:off x="727754" y="2689683"/>
              <a:ext cx="3287017" cy="2760205"/>
              <a:chOff x="727754" y="2689683"/>
              <a:chExt cx="3287017" cy="2760205"/>
            </a:xfrm>
          </p:grpSpPr>
          <p:sp>
            <p:nvSpPr>
              <p:cNvPr id="106" name="Oval 105">
                <a:extLst>
                  <a:ext uri="{FF2B5EF4-FFF2-40B4-BE49-F238E27FC236}">
                    <a16:creationId xmlns:a16="http://schemas.microsoft.com/office/drawing/2014/main" id="{3FD4A74D-FC2D-34E5-DA29-799E9D986676}"/>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07" name="Oval 106">
                <a:extLst>
                  <a:ext uri="{FF2B5EF4-FFF2-40B4-BE49-F238E27FC236}">
                    <a16:creationId xmlns:a16="http://schemas.microsoft.com/office/drawing/2014/main" id="{9599FB65-8B71-3501-701A-CE33838CFE45}"/>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08" name="Oval 107">
                <a:extLst>
                  <a:ext uri="{FF2B5EF4-FFF2-40B4-BE49-F238E27FC236}">
                    <a16:creationId xmlns:a16="http://schemas.microsoft.com/office/drawing/2014/main" id="{C012D561-F549-0529-5645-C838F0828E4C}"/>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09" name="Oval 108">
                <a:extLst>
                  <a:ext uri="{FF2B5EF4-FFF2-40B4-BE49-F238E27FC236}">
                    <a16:creationId xmlns:a16="http://schemas.microsoft.com/office/drawing/2014/main" id="{1CAB7A53-0DBE-1A5E-EF52-F653BD47B235}"/>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10" name="Oval 109">
                <a:extLst>
                  <a:ext uri="{FF2B5EF4-FFF2-40B4-BE49-F238E27FC236}">
                    <a16:creationId xmlns:a16="http://schemas.microsoft.com/office/drawing/2014/main" id="{8F152892-A9AF-1BF9-6CB1-69547A0F60F2}"/>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11" name="Oval 110">
                <a:extLst>
                  <a:ext uri="{FF2B5EF4-FFF2-40B4-BE49-F238E27FC236}">
                    <a16:creationId xmlns:a16="http://schemas.microsoft.com/office/drawing/2014/main" id="{9C4CF648-FE85-3FD7-F2C5-0346719238D4}"/>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01" name="Straight Connector 100">
              <a:extLst>
                <a:ext uri="{FF2B5EF4-FFF2-40B4-BE49-F238E27FC236}">
                  <a16:creationId xmlns:a16="http://schemas.microsoft.com/office/drawing/2014/main" id="{F61AA1AE-BFAC-EE89-902C-36F8CB13D6FC}"/>
                </a:ext>
              </a:extLst>
            </p:cNvPr>
            <p:cNvCxnSpPr>
              <a:stCxn id="106" idx="3"/>
              <a:endCxn id="107"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771B01E-5B22-5AD1-00E2-BA6DC7D0E068}"/>
                </a:ext>
              </a:extLst>
            </p:cNvPr>
            <p:cNvCxnSpPr>
              <a:cxnSpLocks/>
              <a:stCxn id="106" idx="5"/>
              <a:endCxn id="108"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A4E907D-EAE2-9775-8EB9-E0D733AE3804}"/>
                </a:ext>
              </a:extLst>
            </p:cNvPr>
            <p:cNvCxnSpPr>
              <a:cxnSpLocks/>
              <a:stCxn id="107" idx="3"/>
              <a:endCxn id="109"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101310D-B144-F395-337B-24C802F05172}"/>
                </a:ext>
              </a:extLst>
            </p:cNvPr>
            <p:cNvCxnSpPr>
              <a:cxnSpLocks/>
              <a:stCxn id="107" idx="5"/>
              <a:endCxn id="110"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1100C46-7837-39CD-FDE8-4B26C5D5E071}"/>
                </a:ext>
              </a:extLst>
            </p:cNvPr>
            <p:cNvCxnSpPr>
              <a:cxnSpLocks/>
              <a:stCxn id="108" idx="3"/>
              <a:endCxn id="111"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112" name="Straight Arrow Connector 111">
            <a:extLst>
              <a:ext uri="{FF2B5EF4-FFF2-40B4-BE49-F238E27FC236}">
                <a16:creationId xmlns:a16="http://schemas.microsoft.com/office/drawing/2014/main" id="{2EA9ED29-F014-9F6C-8618-BBE9CFBB9137}"/>
              </a:ext>
            </a:extLst>
          </p:cNvPr>
          <p:cNvCxnSpPr>
            <a:cxnSpLocks/>
            <a:endCxn id="106" idx="1"/>
          </p:cNvCxnSpPr>
          <p:nvPr/>
        </p:nvCxnSpPr>
        <p:spPr>
          <a:xfrm>
            <a:off x="1158309" y="4040707"/>
            <a:ext cx="217243" cy="25560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6" name="Arrow: Right 115">
            <a:extLst>
              <a:ext uri="{FF2B5EF4-FFF2-40B4-BE49-F238E27FC236}">
                <a16:creationId xmlns:a16="http://schemas.microsoft.com/office/drawing/2014/main" id="{3E86A8DB-6E8E-EF31-0FB2-6B0E3E0E9332}"/>
              </a:ext>
            </a:extLst>
          </p:cNvPr>
          <p:cNvSpPr/>
          <p:nvPr/>
        </p:nvSpPr>
        <p:spPr>
          <a:xfrm>
            <a:off x="3098773" y="4816721"/>
            <a:ext cx="909320"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grpSp>
        <p:nvGrpSpPr>
          <p:cNvPr id="117" name="Group 116">
            <a:extLst>
              <a:ext uri="{FF2B5EF4-FFF2-40B4-BE49-F238E27FC236}">
                <a16:creationId xmlns:a16="http://schemas.microsoft.com/office/drawing/2014/main" id="{270FEAF8-1C3D-93F9-7FAE-898E7905E3AE}"/>
              </a:ext>
            </a:extLst>
          </p:cNvPr>
          <p:cNvGrpSpPr/>
          <p:nvPr/>
        </p:nvGrpSpPr>
        <p:grpSpPr>
          <a:xfrm>
            <a:off x="4351571" y="3928331"/>
            <a:ext cx="2544140" cy="2159963"/>
            <a:chOff x="727754" y="2689683"/>
            <a:chExt cx="3287017" cy="2760205"/>
          </a:xfrm>
        </p:grpSpPr>
        <p:grpSp>
          <p:nvGrpSpPr>
            <p:cNvPr id="118" name="Group 117">
              <a:extLst>
                <a:ext uri="{FF2B5EF4-FFF2-40B4-BE49-F238E27FC236}">
                  <a16:creationId xmlns:a16="http://schemas.microsoft.com/office/drawing/2014/main" id="{66572583-CEF5-0C4E-EC57-DD19416AC06F}"/>
                </a:ext>
              </a:extLst>
            </p:cNvPr>
            <p:cNvGrpSpPr/>
            <p:nvPr/>
          </p:nvGrpSpPr>
          <p:grpSpPr>
            <a:xfrm>
              <a:off x="727754" y="2689683"/>
              <a:ext cx="3287017" cy="2760205"/>
              <a:chOff x="727754" y="2689683"/>
              <a:chExt cx="3287017" cy="2760205"/>
            </a:xfrm>
          </p:grpSpPr>
          <p:sp>
            <p:nvSpPr>
              <p:cNvPr id="124" name="Oval 123">
                <a:extLst>
                  <a:ext uri="{FF2B5EF4-FFF2-40B4-BE49-F238E27FC236}">
                    <a16:creationId xmlns:a16="http://schemas.microsoft.com/office/drawing/2014/main" id="{98138B80-F831-FB51-A441-ABA958FA3724}"/>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25" name="Oval 124">
                <a:extLst>
                  <a:ext uri="{FF2B5EF4-FFF2-40B4-BE49-F238E27FC236}">
                    <a16:creationId xmlns:a16="http://schemas.microsoft.com/office/drawing/2014/main" id="{DA568C9C-3999-BF25-2B5E-7E2AC9EDDB10}"/>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26" name="Oval 125">
                <a:extLst>
                  <a:ext uri="{FF2B5EF4-FFF2-40B4-BE49-F238E27FC236}">
                    <a16:creationId xmlns:a16="http://schemas.microsoft.com/office/drawing/2014/main" id="{A64C9289-3F51-B684-754A-1E61BE0C2E6D}"/>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27" name="Oval 126">
                <a:extLst>
                  <a:ext uri="{FF2B5EF4-FFF2-40B4-BE49-F238E27FC236}">
                    <a16:creationId xmlns:a16="http://schemas.microsoft.com/office/drawing/2014/main" id="{63E3C647-A372-16A3-545A-C003FB81250C}"/>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28" name="Oval 127">
                <a:extLst>
                  <a:ext uri="{FF2B5EF4-FFF2-40B4-BE49-F238E27FC236}">
                    <a16:creationId xmlns:a16="http://schemas.microsoft.com/office/drawing/2014/main" id="{9531921B-7910-A084-DCC6-E78348695BA5}"/>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29" name="Oval 128">
                <a:extLst>
                  <a:ext uri="{FF2B5EF4-FFF2-40B4-BE49-F238E27FC236}">
                    <a16:creationId xmlns:a16="http://schemas.microsoft.com/office/drawing/2014/main" id="{EA316FCE-7439-436E-4248-88239785C1F3}"/>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19" name="Straight Connector 118">
              <a:extLst>
                <a:ext uri="{FF2B5EF4-FFF2-40B4-BE49-F238E27FC236}">
                  <a16:creationId xmlns:a16="http://schemas.microsoft.com/office/drawing/2014/main" id="{BA358E49-BCF0-74AC-00A6-BC5B2E2A8791}"/>
                </a:ext>
              </a:extLst>
            </p:cNvPr>
            <p:cNvCxnSpPr>
              <a:stCxn id="124" idx="3"/>
              <a:endCxn id="12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C58C718-6C31-2AA0-1987-A4F2978B0947}"/>
                </a:ext>
              </a:extLst>
            </p:cNvPr>
            <p:cNvCxnSpPr>
              <a:cxnSpLocks/>
              <a:stCxn id="124" idx="5"/>
              <a:endCxn id="126"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546794A-7468-3538-08B4-E784E13C5CC2}"/>
                </a:ext>
              </a:extLst>
            </p:cNvPr>
            <p:cNvCxnSpPr>
              <a:cxnSpLocks/>
              <a:stCxn id="125" idx="3"/>
              <a:endCxn id="127"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0FDB75E-3009-D854-BB26-134C2774031D}"/>
                </a:ext>
              </a:extLst>
            </p:cNvPr>
            <p:cNvCxnSpPr>
              <a:cxnSpLocks/>
              <a:stCxn id="125" idx="5"/>
              <a:endCxn id="128"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A5CC034-9C47-202B-22B1-EC309971D2BE}"/>
                </a:ext>
              </a:extLst>
            </p:cNvPr>
            <p:cNvCxnSpPr>
              <a:cxnSpLocks/>
              <a:stCxn id="126" idx="3"/>
              <a:endCxn id="129"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30" name="Arrow: Right 129">
            <a:extLst>
              <a:ext uri="{FF2B5EF4-FFF2-40B4-BE49-F238E27FC236}">
                <a16:creationId xmlns:a16="http://schemas.microsoft.com/office/drawing/2014/main" id="{F288B78D-19EF-E7FA-CB1F-0480F381E893}"/>
              </a:ext>
            </a:extLst>
          </p:cNvPr>
          <p:cNvSpPr/>
          <p:nvPr/>
        </p:nvSpPr>
        <p:spPr>
          <a:xfrm>
            <a:off x="7292633" y="4667022"/>
            <a:ext cx="909320"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grpSp>
        <p:nvGrpSpPr>
          <p:cNvPr id="131" name="Group 130">
            <a:extLst>
              <a:ext uri="{FF2B5EF4-FFF2-40B4-BE49-F238E27FC236}">
                <a16:creationId xmlns:a16="http://schemas.microsoft.com/office/drawing/2014/main" id="{94AD8C00-0A8E-5096-52B7-7F54EA91E761}"/>
              </a:ext>
            </a:extLst>
          </p:cNvPr>
          <p:cNvGrpSpPr/>
          <p:nvPr/>
        </p:nvGrpSpPr>
        <p:grpSpPr>
          <a:xfrm>
            <a:off x="8201954" y="3969297"/>
            <a:ext cx="2582836" cy="2041407"/>
            <a:chOff x="727754" y="2689683"/>
            <a:chExt cx="3287017" cy="2760205"/>
          </a:xfrm>
        </p:grpSpPr>
        <p:grpSp>
          <p:nvGrpSpPr>
            <p:cNvPr id="132" name="Group 131">
              <a:extLst>
                <a:ext uri="{FF2B5EF4-FFF2-40B4-BE49-F238E27FC236}">
                  <a16:creationId xmlns:a16="http://schemas.microsoft.com/office/drawing/2014/main" id="{3DCB15B2-A179-682D-AA6A-F87ED31CF0A6}"/>
                </a:ext>
              </a:extLst>
            </p:cNvPr>
            <p:cNvGrpSpPr/>
            <p:nvPr/>
          </p:nvGrpSpPr>
          <p:grpSpPr>
            <a:xfrm>
              <a:off x="727754" y="2689683"/>
              <a:ext cx="3287017" cy="2760205"/>
              <a:chOff x="727754" y="2689683"/>
              <a:chExt cx="3287017" cy="2760205"/>
            </a:xfrm>
          </p:grpSpPr>
          <p:sp>
            <p:nvSpPr>
              <p:cNvPr id="138" name="Oval 137">
                <a:extLst>
                  <a:ext uri="{FF2B5EF4-FFF2-40B4-BE49-F238E27FC236}">
                    <a16:creationId xmlns:a16="http://schemas.microsoft.com/office/drawing/2014/main" id="{AB5CF72C-3B00-C5D9-2540-D6D410ABEC95}"/>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39" name="Oval 138">
                <a:extLst>
                  <a:ext uri="{FF2B5EF4-FFF2-40B4-BE49-F238E27FC236}">
                    <a16:creationId xmlns:a16="http://schemas.microsoft.com/office/drawing/2014/main" id="{8250F0B9-CBAC-D991-6D10-71C0B4E13DA0}"/>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0" name="Oval 139">
                <a:extLst>
                  <a:ext uri="{FF2B5EF4-FFF2-40B4-BE49-F238E27FC236}">
                    <a16:creationId xmlns:a16="http://schemas.microsoft.com/office/drawing/2014/main" id="{18FE09BB-33A7-9F92-1A85-76B7ADC8A8A0}"/>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1" name="Oval 140">
                <a:extLst>
                  <a:ext uri="{FF2B5EF4-FFF2-40B4-BE49-F238E27FC236}">
                    <a16:creationId xmlns:a16="http://schemas.microsoft.com/office/drawing/2014/main" id="{454AF1B2-E250-82E0-F0C3-181945E70E08}"/>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2" name="Oval 141">
                <a:extLst>
                  <a:ext uri="{FF2B5EF4-FFF2-40B4-BE49-F238E27FC236}">
                    <a16:creationId xmlns:a16="http://schemas.microsoft.com/office/drawing/2014/main" id="{2FCDE782-7DEA-0A83-D948-2272C7CD0ADC}"/>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3" name="Oval 142">
                <a:extLst>
                  <a:ext uri="{FF2B5EF4-FFF2-40B4-BE49-F238E27FC236}">
                    <a16:creationId xmlns:a16="http://schemas.microsoft.com/office/drawing/2014/main" id="{24C41566-8204-C435-1B74-CB5008006569}"/>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33" name="Straight Connector 132">
              <a:extLst>
                <a:ext uri="{FF2B5EF4-FFF2-40B4-BE49-F238E27FC236}">
                  <a16:creationId xmlns:a16="http://schemas.microsoft.com/office/drawing/2014/main" id="{3E774BE3-72DC-D2C1-873C-1BD24CFFCD85}"/>
                </a:ext>
              </a:extLst>
            </p:cNvPr>
            <p:cNvCxnSpPr>
              <a:stCxn id="138" idx="3"/>
              <a:endCxn id="139"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3535DF1-667C-3DC6-4311-CFC7F12FAE00}"/>
                </a:ext>
              </a:extLst>
            </p:cNvPr>
            <p:cNvCxnSpPr>
              <a:cxnSpLocks/>
              <a:stCxn id="138" idx="5"/>
              <a:endCxn id="140"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B92B05-0BEE-152F-4E34-29C8231B2177}"/>
                </a:ext>
              </a:extLst>
            </p:cNvPr>
            <p:cNvCxnSpPr>
              <a:cxnSpLocks/>
              <a:stCxn id="139" idx="3"/>
              <a:endCxn id="141"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CEFA1D0-17F4-5EB9-467D-7A9E65CF0D4F}"/>
                </a:ext>
              </a:extLst>
            </p:cNvPr>
            <p:cNvCxnSpPr>
              <a:cxnSpLocks/>
              <a:stCxn id="139" idx="5"/>
              <a:endCxn id="142"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4D41107-1E42-77CE-A056-6CB90A5272FA}"/>
                </a:ext>
              </a:extLst>
            </p:cNvPr>
            <p:cNvCxnSpPr>
              <a:cxnSpLocks/>
              <a:stCxn id="140" idx="3"/>
              <a:endCxn id="143"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44" name="Content Placeholder 2">
            <a:extLst>
              <a:ext uri="{FF2B5EF4-FFF2-40B4-BE49-F238E27FC236}">
                <a16:creationId xmlns:a16="http://schemas.microsoft.com/office/drawing/2014/main" id="{639D40EF-91E1-68FD-3BCE-EE27FBC96B88}"/>
              </a:ext>
            </a:extLst>
          </p:cNvPr>
          <p:cNvSpPr txBox="1">
            <a:spLocks/>
          </p:cNvSpPr>
          <p:nvPr/>
        </p:nvSpPr>
        <p:spPr>
          <a:xfrm>
            <a:off x="100353" y="6150392"/>
            <a:ext cx="11965105" cy="6340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t>After Heap: The Array is :    </a:t>
            </a:r>
            <a:r>
              <a:rPr lang="en-IN" sz="4000" b="1" dirty="0"/>
              <a:t>9, 6, 8, 2, 5, 7</a:t>
            </a:r>
          </a:p>
        </p:txBody>
      </p:sp>
      <p:cxnSp>
        <p:nvCxnSpPr>
          <p:cNvPr id="146" name="Straight Arrow Connector 145">
            <a:extLst>
              <a:ext uri="{FF2B5EF4-FFF2-40B4-BE49-F238E27FC236}">
                <a16:creationId xmlns:a16="http://schemas.microsoft.com/office/drawing/2014/main" id="{43EF13FE-A8A2-764F-94C9-0CD350798A5F}"/>
              </a:ext>
            </a:extLst>
          </p:cNvPr>
          <p:cNvCxnSpPr>
            <a:cxnSpLocks/>
            <a:endCxn id="125" idx="1"/>
          </p:cNvCxnSpPr>
          <p:nvPr/>
        </p:nvCxnSpPr>
        <p:spPr>
          <a:xfrm>
            <a:off x="4619437" y="4534920"/>
            <a:ext cx="222981" cy="31011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197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A18D-939B-FBEF-1F18-00CB142CB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DD716-596E-D1A8-CAEF-33FF617241F3}"/>
              </a:ext>
            </a:extLst>
          </p:cNvPr>
          <p:cNvSpPr>
            <a:spLocks noGrp="1"/>
          </p:cNvSpPr>
          <p:nvPr>
            <p:ph type="title"/>
          </p:nvPr>
        </p:nvSpPr>
        <p:spPr>
          <a:xfrm>
            <a:off x="0" y="1"/>
            <a:ext cx="12192000" cy="1257300"/>
          </a:xfrm>
        </p:spPr>
        <p:txBody>
          <a:bodyPr>
            <a:normAutofit fontScale="90000"/>
          </a:bodyPr>
          <a:lstStyle/>
          <a:p>
            <a:pPr algn="ctr"/>
            <a:r>
              <a:rPr lang="en-US" b="1" dirty="0">
                <a:latin typeface="+mn-lt"/>
              </a:rPr>
              <a:t>Example: Sort the given array using Heap Sort</a:t>
            </a:r>
            <a:br>
              <a:rPr lang="en-US" b="1" dirty="0">
                <a:latin typeface="+mn-lt"/>
              </a:rPr>
            </a:br>
            <a:r>
              <a:rPr lang="en-US" sz="5300" b="1" dirty="0">
                <a:latin typeface="Courier New" panose="02070309020205020404" pitchFamily="49" charset="0"/>
                <a:cs typeface="Courier New" panose="02070309020205020404" pitchFamily="49" charset="0"/>
              </a:rPr>
              <a:t>2, 9, 7, 6, 5, 8</a:t>
            </a:r>
            <a:endParaRPr lang="en-IN" b="1" dirty="0">
              <a:latin typeface="+mn-lt"/>
            </a:endParaRPr>
          </a:p>
        </p:txBody>
      </p:sp>
      <p:sp>
        <p:nvSpPr>
          <p:cNvPr id="3" name="Content Placeholder 2">
            <a:extLst>
              <a:ext uri="{FF2B5EF4-FFF2-40B4-BE49-F238E27FC236}">
                <a16:creationId xmlns:a16="http://schemas.microsoft.com/office/drawing/2014/main" id="{E633770F-01E3-1104-7439-346E1386ECDE}"/>
              </a:ext>
            </a:extLst>
          </p:cNvPr>
          <p:cNvSpPr>
            <a:spLocks noGrp="1"/>
          </p:cNvSpPr>
          <p:nvPr>
            <p:ph idx="1"/>
          </p:nvPr>
        </p:nvSpPr>
        <p:spPr>
          <a:xfrm>
            <a:off x="214656" y="1183405"/>
            <a:ext cx="7952335" cy="584758"/>
          </a:xfrm>
        </p:spPr>
        <p:txBody>
          <a:bodyPr>
            <a:noAutofit/>
          </a:bodyPr>
          <a:lstStyle/>
          <a:p>
            <a:r>
              <a:rPr lang="en-US" sz="3200" b="1" dirty="0"/>
              <a:t>Second Step: Deletion from the root</a:t>
            </a:r>
            <a:endParaRPr lang="en-IN" sz="3200" b="1" dirty="0"/>
          </a:p>
        </p:txBody>
      </p:sp>
      <p:sp>
        <p:nvSpPr>
          <p:cNvPr id="18" name="Arrow: Right 17">
            <a:extLst>
              <a:ext uri="{FF2B5EF4-FFF2-40B4-BE49-F238E27FC236}">
                <a16:creationId xmlns:a16="http://schemas.microsoft.com/office/drawing/2014/main" id="{826E6DF3-7CB4-0C83-4E2C-B9296FDB00AB}"/>
              </a:ext>
            </a:extLst>
          </p:cNvPr>
          <p:cNvSpPr/>
          <p:nvPr/>
        </p:nvSpPr>
        <p:spPr>
          <a:xfrm>
            <a:off x="2449615" y="2466070"/>
            <a:ext cx="482037"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35" name="Arrow: Right 34">
            <a:extLst>
              <a:ext uri="{FF2B5EF4-FFF2-40B4-BE49-F238E27FC236}">
                <a16:creationId xmlns:a16="http://schemas.microsoft.com/office/drawing/2014/main" id="{AEBAF37C-6787-51E7-25CB-36778EBC9067}"/>
              </a:ext>
            </a:extLst>
          </p:cNvPr>
          <p:cNvSpPr/>
          <p:nvPr/>
        </p:nvSpPr>
        <p:spPr>
          <a:xfrm>
            <a:off x="5425979" y="2516409"/>
            <a:ext cx="55791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95" name="Arrow: Right 94">
            <a:extLst>
              <a:ext uri="{FF2B5EF4-FFF2-40B4-BE49-F238E27FC236}">
                <a16:creationId xmlns:a16="http://schemas.microsoft.com/office/drawing/2014/main" id="{3DC398D4-87C3-586E-62EE-3AC8FE3870F8}"/>
              </a:ext>
            </a:extLst>
          </p:cNvPr>
          <p:cNvSpPr/>
          <p:nvPr/>
        </p:nvSpPr>
        <p:spPr>
          <a:xfrm>
            <a:off x="8631881" y="2346353"/>
            <a:ext cx="48193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16" name="Arrow: Right 115">
            <a:extLst>
              <a:ext uri="{FF2B5EF4-FFF2-40B4-BE49-F238E27FC236}">
                <a16:creationId xmlns:a16="http://schemas.microsoft.com/office/drawing/2014/main" id="{169B3F57-80E3-90FB-CE5E-1ADD1171F879}"/>
              </a:ext>
            </a:extLst>
          </p:cNvPr>
          <p:cNvSpPr/>
          <p:nvPr/>
        </p:nvSpPr>
        <p:spPr>
          <a:xfrm>
            <a:off x="2399081" y="4818716"/>
            <a:ext cx="532571"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30" name="Arrow: Right 129">
            <a:extLst>
              <a:ext uri="{FF2B5EF4-FFF2-40B4-BE49-F238E27FC236}">
                <a16:creationId xmlns:a16="http://schemas.microsoft.com/office/drawing/2014/main" id="{E5BF4087-0610-0B81-D218-BB184A3082E0}"/>
              </a:ext>
            </a:extLst>
          </p:cNvPr>
          <p:cNvSpPr/>
          <p:nvPr/>
        </p:nvSpPr>
        <p:spPr>
          <a:xfrm>
            <a:off x="5408474" y="4835175"/>
            <a:ext cx="474315"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grpSp>
        <p:nvGrpSpPr>
          <p:cNvPr id="131" name="Group 130">
            <a:extLst>
              <a:ext uri="{FF2B5EF4-FFF2-40B4-BE49-F238E27FC236}">
                <a16:creationId xmlns:a16="http://schemas.microsoft.com/office/drawing/2014/main" id="{123D6AAB-BB6E-F20D-C15D-195760F6E96A}"/>
              </a:ext>
            </a:extLst>
          </p:cNvPr>
          <p:cNvGrpSpPr/>
          <p:nvPr/>
        </p:nvGrpSpPr>
        <p:grpSpPr>
          <a:xfrm>
            <a:off x="65826" y="1735946"/>
            <a:ext cx="2091221" cy="1903725"/>
            <a:chOff x="727754" y="2689683"/>
            <a:chExt cx="3287017" cy="2760205"/>
          </a:xfrm>
        </p:grpSpPr>
        <p:grpSp>
          <p:nvGrpSpPr>
            <p:cNvPr id="132" name="Group 131">
              <a:extLst>
                <a:ext uri="{FF2B5EF4-FFF2-40B4-BE49-F238E27FC236}">
                  <a16:creationId xmlns:a16="http://schemas.microsoft.com/office/drawing/2014/main" id="{F1A62637-54D9-718A-6D41-8F1E0E4429BF}"/>
                </a:ext>
              </a:extLst>
            </p:cNvPr>
            <p:cNvGrpSpPr/>
            <p:nvPr/>
          </p:nvGrpSpPr>
          <p:grpSpPr>
            <a:xfrm>
              <a:off x="727754" y="2689683"/>
              <a:ext cx="3287017" cy="2760205"/>
              <a:chOff x="727754" y="2689683"/>
              <a:chExt cx="3287017" cy="2760205"/>
            </a:xfrm>
          </p:grpSpPr>
          <p:sp>
            <p:nvSpPr>
              <p:cNvPr id="138" name="Oval 137">
                <a:extLst>
                  <a:ext uri="{FF2B5EF4-FFF2-40B4-BE49-F238E27FC236}">
                    <a16:creationId xmlns:a16="http://schemas.microsoft.com/office/drawing/2014/main" id="{3B51153C-D858-D077-37BC-0A17F87A5837}"/>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39" name="Oval 138">
                <a:extLst>
                  <a:ext uri="{FF2B5EF4-FFF2-40B4-BE49-F238E27FC236}">
                    <a16:creationId xmlns:a16="http://schemas.microsoft.com/office/drawing/2014/main" id="{84C08A88-1F7C-7B14-95EE-581C4E478523}"/>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0" name="Oval 139">
                <a:extLst>
                  <a:ext uri="{FF2B5EF4-FFF2-40B4-BE49-F238E27FC236}">
                    <a16:creationId xmlns:a16="http://schemas.microsoft.com/office/drawing/2014/main" id="{AAE7AD6A-ACEE-AC1B-F7BD-F8C8156D3DC6}"/>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1" name="Oval 140">
                <a:extLst>
                  <a:ext uri="{FF2B5EF4-FFF2-40B4-BE49-F238E27FC236}">
                    <a16:creationId xmlns:a16="http://schemas.microsoft.com/office/drawing/2014/main" id="{F569F523-1731-87AC-478E-9E1563A66E40}"/>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2" name="Oval 141">
                <a:extLst>
                  <a:ext uri="{FF2B5EF4-FFF2-40B4-BE49-F238E27FC236}">
                    <a16:creationId xmlns:a16="http://schemas.microsoft.com/office/drawing/2014/main" id="{4B40C230-80E7-AD52-5811-B63946ADA805}"/>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3" name="Oval 142">
                <a:extLst>
                  <a:ext uri="{FF2B5EF4-FFF2-40B4-BE49-F238E27FC236}">
                    <a16:creationId xmlns:a16="http://schemas.microsoft.com/office/drawing/2014/main" id="{D687D3EC-6DFD-6B31-44A7-22BB572A6F7D}"/>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33" name="Straight Connector 132">
              <a:extLst>
                <a:ext uri="{FF2B5EF4-FFF2-40B4-BE49-F238E27FC236}">
                  <a16:creationId xmlns:a16="http://schemas.microsoft.com/office/drawing/2014/main" id="{F9EB5111-09EF-8F9E-4D70-91279EADAE47}"/>
                </a:ext>
              </a:extLst>
            </p:cNvPr>
            <p:cNvCxnSpPr>
              <a:stCxn id="138" idx="3"/>
              <a:endCxn id="139"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8A2230-36B7-2610-A653-B939001BFDF7}"/>
                </a:ext>
              </a:extLst>
            </p:cNvPr>
            <p:cNvCxnSpPr>
              <a:cxnSpLocks/>
              <a:stCxn id="138" idx="5"/>
              <a:endCxn id="140"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C441EEC-8041-AB47-FF8C-6087A98801EC}"/>
                </a:ext>
              </a:extLst>
            </p:cNvPr>
            <p:cNvCxnSpPr>
              <a:cxnSpLocks/>
              <a:stCxn id="139" idx="3"/>
              <a:endCxn id="141"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82F8A0A-81E8-FADC-BD62-6A1F9F6E9806}"/>
                </a:ext>
              </a:extLst>
            </p:cNvPr>
            <p:cNvCxnSpPr>
              <a:cxnSpLocks/>
              <a:stCxn id="139" idx="5"/>
              <a:endCxn id="142"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D3C373-7781-BB32-1567-192847C533AD}"/>
                </a:ext>
              </a:extLst>
            </p:cNvPr>
            <p:cNvCxnSpPr>
              <a:cxnSpLocks/>
              <a:stCxn id="140" idx="3"/>
              <a:endCxn id="143"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1E30540-B817-4D3C-43E4-DDB2EB270D4F}"/>
              </a:ext>
            </a:extLst>
          </p:cNvPr>
          <p:cNvGrpSpPr/>
          <p:nvPr/>
        </p:nvGrpSpPr>
        <p:grpSpPr>
          <a:xfrm>
            <a:off x="3114557" y="1774699"/>
            <a:ext cx="2091221" cy="1903725"/>
            <a:chOff x="727754" y="2689683"/>
            <a:chExt cx="3287017" cy="2760205"/>
          </a:xfrm>
        </p:grpSpPr>
        <p:grpSp>
          <p:nvGrpSpPr>
            <p:cNvPr id="19" name="Group 18">
              <a:extLst>
                <a:ext uri="{FF2B5EF4-FFF2-40B4-BE49-F238E27FC236}">
                  <a16:creationId xmlns:a16="http://schemas.microsoft.com/office/drawing/2014/main" id="{513B91EB-D500-83D6-F0A4-B80FBDC2E6DA}"/>
                </a:ext>
              </a:extLst>
            </p:cNvPr>
            <p:cNvGrpSpPr/>
            <p:nvPr/>
          </p:nvGrpSpPr>
          <p:grpSpPr>
            <a:xfrm>
              <a:off x="727754" y="2689683"/>
              <a:ext cx="3287017" cy="2760205"/>
              <a:chOff x="727754" y="2689683"/>
              <a:chExt cx="3287017" cy="2760205"/>
            </a:xfrm>
          </p:grpSpPr>
          <p:sp>
            <p:nvSpPr>
              <p:cNvPr id="25" name="Oval 24">
                <a:extLst>
                  <a:ext uri="{FF2B5EF4-FFF2-40B4-BE49-F238E27FC236}">
                    <a16:creationId xmlns:a16="http://schemas.microsoft.com/office/drawing/2014/main" id="{A0C042B9-54FF-80CA-377D-EFF6314EC2F4}"/>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B5A26FA0-4610-6E11-353D-28C185469907}"/>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27" name="Oval 26">
                <a:extLst>
                  <a:ext uri="{FF2B5EF4-FFF2-40B4-BE49-F238E27FC236}">
                    <a16:creationId xmlns:a16="http://schemas.microsoft.com/office/drawing/2014/main" id="{432E46C3-F658-4DD1-75BF-A46DE7ADA83D}"/>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28" name="Oval 27">
                <a:extLst>
                  <a:ext uri="{FF2B5EF4-FFF2-40B4-BE49-F238E27FC236}">
                    <a16:creationId xmlns:a16="http://schemas.microsoft.com/office/drawing/2014/main" id="{5D374A4F-601C-7BE4-B6FF-276D2CFEE4B6}"/>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29" name="Oval 28">
                <a:extLst>
                  <a:ext uri="{FF2B5EF4-FFF2-40B4-BE49-F238E27FC236}">
                    <a16:creationId xmlns:a16="http://schemas.microsoft.com/office/drawing/2014/main" id="{691591DC-1115-899F-72C0-DA57F80ABC57}"/>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30" name="Oval 29">
                <a:extLst>
                  <a:ext uri="{FF2B5EF4-FFF2-40B4-BE49-F238E27FC236}">
                    <a16:creationId xmlns:a16="http://schemas.microsoft.com/office/drawing/2014/main" id="{8A2373C7-608C-47C6-D65A-70C80776DDBF}"/>
                  </a:ext>
                </a:extLst>
              </p:cNvPr>
              <p:cNvSpPr/>
              <p:nvPr/>
            </p:nvSpPr>
            <p:spPr>
              <a:xfrm>
                <a:off x="2757474"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20" name="Straight Connector 19">
              <a:extLst>
                <a:ext uri="{FF2B5EF4-FFF2-40B4-BE49-F238E27FC236}">
                  <a16:creationId xmlns:a16="http://schemas.microsoft.com/office/drawing/2014/main" id="{0243AC15-9023-600B-ADDE-C3083031BA36}"/>
                </a:ext>
              </a:extLst>
            </p:cNvPr>
            <p:cNvCxnSpPr>
              <a:stCxn id="25" idx="3"/>
              <a:endCxn id="26"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08DB5C-D7E4-5C39-E6CA-FCC368D1D62B}"/>
                </a:ext>
              </a:extLst>
            </p:cNvPr>
            <p:cNvCxnSpPr>
              <a:cxnSpLocks/>
              <a:stCxn id="25" idx="5"/>
              <a:endCxn id="27"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BE5CFD-1F51-ED1D-1B49-451B9A15A923}"/>
                </a:ext>
              </a:extLst>
            </p:cNvPr>
            <p:cNvCxnSpPr>
              <a:cxnSpLocks/>
              <a:stCxn id="26" idx="3"/>
              <a:endCxn id="28"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FBBEFB5-1D9B-8320-7478-3A0723B78FC1}"/>
                </a:ext>
              </a:extLst>
            </p:cNvPr>
            <p:cNvCxnSpPr>
              <a:cxnSpLocks/>
              <a:stCxn id="26" idx="5"/>
              <a:endCxn id="29"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FA5D6B0-16FE-EF4D-0B78-1249B6E07B20}"/>
                </a:ext>
              </a:extLst>
            </p:cNvPr>
            <p:cNvCxnSpPr>
              <a:cxnSpLocks/>
              <a:stCxn id="27" idx="3"/>
              <a:endCxn id="30" idx="0"/>
            </p:cNvCxnSpPr>
            <p:nvPr/>
          </p:nvCxnSpPr>
          <p:spPr>
            <a:xfrm flipH="1">
              <a:off x="3114661" y="4284330"/>
              <a:ext cx="290354"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65A36C46-ED7C-12D4-219A-5B1BDDA4C87C}"/>
              </a:ext>
            </a:extLst>
          </p:cNvPr>
          <p:cNvGrpSpPr/>
          <p:nvPr/>
        </p:nvGrpSpPr>
        <p:grpSpPr>
          <a:xfrm>
            <a:off x="6110629" y="1786078"/>
            <a:ext cx="2091221" cy="1903725"/>
            <a:chOff x="727754" y="2689683"/>
            <a:chExt cx="3287017" cy="2760205"/>
          </a:xfrm>
        </p:grpSpPr>
        <p:grpSp>
          <p:nvGrpSpPr>
            <p:cNvPr id="32" name="Group 31">
              <a:extLst>
                <a:ext uri="{FF2B5EF4-FFF2-40B4-BE49-F238E27FC236}">
                  <a16:creationId xmlns:a16="http://schemas.microsoft.com/office/drawing/2014/main" id="{4A27E854-1DDE-5DCC-1B55-8E9A7B492016}"/>
                </a:ext>
              </a:extLst>
            </p:cNvPr>
            <p:cNvGrpSpPr/>
            <p:nvPr/>
          </p:nvGrpSpPr>
          <p:grpSpPr>
            <a:xfrm>
              <a:off x="727754" y="2689683"/>
              <a:ext cx="3287017" cy="2760205"/>
              <a:chOff x="727754" y="2689683"/>
              <a:chExt cx="3287017" cy="2760205"/>
            </a:xfrm>
          </p:grpSpPr>
          <p:sp>
            <p:nvSpPr>
              <p:cNvPr id="40" name="Oval 39">
                <a:extLst>
                  <a:ext uri="{FF2B5EF4-FFF2-40B4-BE49-F238E27FC236}">
                    <a16:creationId xmlns:a16="http://schemas.microsoft.com/office/drawing/2014/main" id="{9AA0D900-7F27-B373-859C-AE793477E8E1}"/>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6B2AAAF2-36A7-D32D-0FDF-81232027C775}"/>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42" name="Oval 41">
                <a:extLst>
                  <a:ext uri="{FF2B5EF4-FFF2-40B4-BE49-F238E27FC236}">
                    <a16:creationId xmlns:a16="http://schemas.microsoft.com/office/drawing/2014/main" id="{3081262C-659B-80D9-A741-5FE7F7606A40}"/>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43" name="Oval 42">
                <a:extLst>
                  <a:ext uri="{FF2B5EF4-FFF2-40B4-BE49-F238E27FC236}">
                    <a16:creationId xmlns:a16="http://schemas.microsoft.com/office/drawing/2014/main" id="{73244957-03D6-21E9-8F8D-6CB0F70B6ED5}"/>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44" name="Oval 43">
                <a:extLst>
                  <a:ext uri="{FF2B5EF4-FFF2-40B4-BE49-F238E27FC236}">
                    <a16:creationId xmlns:a16="http://schemas.microsoft.com/office/drawing/2014/main" id="{841C01FA-523C-1BBB-D038-C984A7F525F6}"/>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33" name="Straight Connector 32">
              <a:extLst>
                <a:ext uri="{FF2B5EF4-FFF2-40B4-BE49-F238E27FC236}">
                  <a16:creationId xmlns:a16="http://schemas.microsoft.com/office/drawing/2014/main" id="{B75E1A66-CDA8-8DB2-18E9-A4BB7D8EB4A9}"/>
                </a:ext>
              </a:extLst>
            </p:cNvPr>
            <p:cNvCxnSpPr>
              <a:stCxn id="40" idx="3"/>
              <a:endCxn id="41"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7430ED9-D20B-6767-B642-8A23C5BE05A8}"/>
                </a:ext>
              </a:extLst>
            </p:cNvPr>
            <p:cNvCxnSpPr>
              <a:cxnSpLocks/>
              <a:stCxn id="40" idx="5"/>
              <a:endCxn id="42"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0B023E-D33A-3DFA-0974-3D54CF1AB2AC}"/>
                </a:ext>
              </a:extLst>
            </p:cNvPr>
            <p:cNvCxnSpPr>
              <a:cxnSpLocks/>
              <a:stCxn id="41" idx="3"/>
              <a:endCxn id="43"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F65863E-2B74-A434-4994-D8C73B61B99B}"/>
                </a:ext>
              </a:extLst>
            </p:cNvPr>
            <p:cNvCxnSpPr>
              <a:cxnSpLocks/>
              <a:stCxn id="41" idx="5"/>
              <a:endCxn id="44"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822C2CF-D2F1-85E0-05F6-C3F5A56F8C73}"/>
              </a:ext>
            </a:extLst>
          </p:cNvPr>
          <p:cNvGrpSpPr/>
          <p:nvPr/>
        </p:nvGrpSpPr>
        <p:grpSpPr>
          <a:xfrm>
            <a:off x="9328671" y="1751863"/>
            <a:ext cx="1980193" cy="1903972"/>
            <a:chOff x="727754" y="2689683"/>
            <a:chExt cx="3287017" cy="2760205"/>
          </a:xfrm>
        </p:grpSpPr>
        <p:grpSp>
          <p:nvGrpSpPr>
            <p:cNvPr id="47" name="Group 46">
              <a:extLst>
                <a:ext uri="{FF2B5EF4-FFF2-40B4-BE49-F238E27FC236}">
                  <a16:creationId xmlns:a16="http://schemas.microsoft.com/office/drawing/2014/main" id="{3FAFA26C-1237-042F-69B6-F264D8F26486}"/>
                </a:ext>
              </a:extLst>
            </p:cNvPr>
            <p:cNvGrpSpPr/>
            <p:nvPr/>
          </p:nvGrpSpPr>
          <p:grpSpPr>
            <a:xfrm>
              <a:off x="727754" y="2689683"/>
              <a:ext cx="3287017" cy="2760205"/>
              <a:chOff x="727754" y="2689683"/>
              <a:chExt cx="3287017" cy="2760205"/>
            </a:xfrm>
          </p:grpSpPr>
          <p:sp>
            <p:nvSpPr>
              <p:cNvPr id="66" name="Oval 65">
                <a:extLst>
                  <a:ext uri="{FF2B5EF4-FFF2-40B4-BE49-F238E27FC236}">
                    <a16:creationId xmlns:a16="http://schemas.microsoft.com/office/drawing/2014/main" id="{360DB666-DD8B-3084-32BE-BDA7DC92B9F8}"/>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67" name="Oval 66">
                <a:extLst>
                  <a:ext uri="{FF2B5EF4-FFF2-40B4-BE49-F238E27FC236}">
                    <a16:creationId xmlns:a16="http://schemas.microsoft.com/office/drawing/2014/main" id="{0FF274B2-FBD8-3E42-D015-9F6A96207655}"/>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81" name="Oval 80">
                <a:extLst>
                  <a:ext uri="{FF2B5EF4-FFF2-40B4-BE49-F238E27FC236}">
                    <a16:creationId xmlns:a16="http://schemas.microsoft.com/office/drawing/2014/main" id="{70D1AD65-DA80-DDC7-198A-7FF02710AB5C}"/>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97" name="Oval 96">
                <a:extLst>
                  <a:ext uri="{FF2B5EF4-FFF2-40B4-BE49-F238E27FC236}">
                    <a16:creationId xmlns:a16="http://schemas.microsoft.com/office/drawing/2014/main" id="{7F62A0E3-46C5-A1B8-F733-2FA0056CC83A}"/>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98" name="Oval 97">
                <a:extLst>
                  <a:ext uri="{FF2B5EF4-FFF2-40B4-BE49-F238E27FC236}">
                    <a16:creationId xmlns:a16="http://schemas.microsoft.com/office/drawing/2014/main" id="{7F5F4AB8-A711-7DCD-5D39-3BC10C342914}"/>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48" name="Straight Connector 47">
              <a:extLst>
                <a:ext uri="{FF2B5EF4-FFF2-40B4-BE49-F238E27FC236}">
                  <a16:creationId xmlns:a16="http://schemas.microsoft.com/office/drawing/2014/main" id="{51967596-D1DE-377D-4DCB-0B872B26ED3A}"/>
                </a:ext>
              </a:extLst>
            </p:cNvPr>
            <p:cNvCxnSpPr>
              <a:stCxn id="66" idx="3"/>
              <a:endCxn id="67"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7B4438F-3A5B-A1A9-436D-45E0963F2E94}"/>
                </a:ext>
              </a:extLst>
            </p:cNvPr>
            <p:cNvCxnSpPr>
              <a:cxnSpLocks/>
              <a:stCxn id="66" idx="5"/>
              <a:endCxn id="81"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BFEC334-8432-6E21-3992-B0345390CB5C}"/>
                </a:ext>
              </a:extLst>
            </p:cNvPr>
            <p:cNvCxnSpPr>
              <a:cxnSpLocks/>
              <a:stCxn id="67" idx="3"/>
              <a:endCxn id="97"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7BE085B-7E3D-5FE3-2479-403D83E5CB4C}"/>
                </a:ext>
              </a:extLst>
            </p:cNvPr>
            <p:cNvCxnSpPr>
              <a:cxnSpLocks/>
              <a:stCxn id="67" idx="5"/>
              <a:endCxn id="98"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55" name="TextBox 154">
            <a:extLst>
              <a:ext uri="{FF2B5EF4-FFF2-40B4-BE49-F238E27FC236}">
                <a16:creationId xmlns:a16="http://schemas.microsoft.com/office/drawing/2014/main" id="{AB8C6E43-1566-F7C4-EA96-5CCF2D044AA2}"/>
              </a:ext>
            </a:extLst>
          </p:cNvPr>
          <p:cNvSpPr txBox="1"/>
          <p:nvPr/>
        </p:nvSpPr>
        <p:spPr>
          <a:xfrm>
            <a:off x="6467566" y="3738780"/>
            <a:ext cx="2271252" cy="584775"/>
          </a:xfrm>
          <a:prstGeom prst="rect">
            <a:avLst/>
          </a:prstGeom>
          <a:noFill/>
          <a:ln>
            <a:solidFill>
              <a:schemeClr val="tx1"/>
            </a:solidFill>
          </a:ln>
        </p:spPr>
        <p:txBody>
          <a:bodyPr wrap="square" rtlCol="0">
            <a:spAutoFit/>
          </a:bodyPr>
          <a:lstStyle/>
          <a:p>
            <a:r>
              <a:rPr lang="en-US" sz="3200" dirty="0"/>
              <a:t>9</a:t>
            </a:r>
            <a:endParaRPr lang="en-IN" sz="3200" dirty="0"/>
          </a:p>
        </p:txBody>
      </p:sp>
      <p:grpSp>
        <p:nvGrpSpPr>
          <p:cNvPr id="157" name="Group 156">
            <a:extLst>
              <a:ext uri="{FF2B5EF4-FFF2-40B4-BE49-F238E27FC236}">
                <a16:creationId xmlns:a16="http://schemas.microsoft.com/office/drawing/2014/main" id="{A8B5BC9B-DEAB-EF29-D641-6389218205F0}"/>
              </a:ext>
            </a:extLst>
          </p:cNvPr>
          <p:cNvGrpSpPr/>
          <p:nvPr/>
        </p:nvGrpSpPr>
        <p:grpSpPr>
          <a:xfrm>
            <a:off x="119338" y="4154161"/>
            <a:ext cx="1980193" cy="1903972"/>
            <a:chOff x="727754" y="2689683"/>
            <a:chExt cx="3287017" cy="2760205"/>
          </a:xfrm>
        </p:grpSpPr>
        <p:grpSp>
          <p:nvGrpSpPr>
            <p:cNvPr id="158" name="Group 157">
              <a:extLst>
                <a:ext uri="{FF2B5EF4-FFF2-40B4-BE49-F238E27FC236}">
                  <a16:creationId xmlns:a16="http://schemas.microsoft.com/office/drawing/2014/main" id="{746D44BE-5007-BDAE-5E5B-797F38DD8470}"/>
                </a:ext>
              </a:extLst>
            </p:cNvPr>
            <p:cNvGrpSpPr/>
            <p:nvPr/>
          </p:nvGrpSpPr>
          <p:grpSpPr>
            <a:xfrm>
              <a:off x="727754" y="2689683"/>
              <a:ext cx="3287017" cy="2760205"/>
              <a:chOff x="727754" y="2689683"/>
              <a:chExt cx="3287017" cy="2760205"/>
            </a:xfrm>
          </p:grpSpPr>
          <p:sp>
            <p:nvSpPr>
              <p:cNvPr id="163" name="Oval 162">
                <a:extLst>
                  <a:ext uri="{FF2B5EF4-FFF2-40B4-BE49-F238E27FC236}">
                    <a16:creationId xmlns:a16="http://schemas.microsoft.com/office/drawing/2014/main" id="{3DD48983-4691-BBDA-7915-0D127C680CDF}"/>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64" name="Oval 163">
                <a:extLst>
                  <a:ext uri="{FF2B5EF4-FFF2-40B4-BE49-F238E27FC236}">
                    <a16:creationId xmlns:a16="http://schemas.microsoft.com/office/drawing/2014/main" id="{2CB451F2-EC2C-B5BE-3303-B0711EB427E2}"/>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65" name="Oval 164">
                <a:extLst>
                  <a:ext uri="{FF2B5EF4-FFF2-40B4-BE49-F238E27FC236}">
                    <a16:creationId xmlns:a16="http://schemas.microsoft.com/office/drawing/2014/main" id="{0A8EEDA1-3DD1-11BB-3022-B04018D39945}"/>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66" name="Oval 165">
                <a:extLst>
                  <a:ext uri="{FF2B5EF4-FFF2-40B4-BE49-F238E27FC236}">
                    <a16:creationId xmlns:a16="http://schemas.microsoft.com/office/drawing/2014/main" id="{66581B67-5273-1602-F4D4-A4329AEF385A}"/>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67" name="Oval 166">
                <a:extLst>
                  <a:ext uri="{FF2B5EF4-FFF2-40B4-BE49-F238E27FC236}">
                    <a16:creationId xmlns:a16="http://schemas.microsoft.com/office/drawing/2014/main" id="{95C4C1B9-B594-9407-136B-C152C51DC4AE}"/>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59" name="Straight Connector 158">
              <a:extLst>
                <a:ext uri="{FF2B5EF4-FFF2-40B4-BE49-F238E27FC236}">
                  <a16:creationId xmlns:a16="http://schemas.microsoft.com/office/drawing/2014/main" id="{E6AB8740-B3A0-9F57-5F5A-EECF36F2E563}"/>
                </a:ext>
              </a:extLst>
            </p:cNvPr>
            <p:cNvCxnSpPr>
              <a:stCxn id="163" idx="3"/>
              <a:endCxn id="164"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3246D5E-AFC0-594F-D7B7-09873388C578}"/>
                </a:ext>
              </a:extLst>
            </p:cNvPr>
            <p:cNvCxnSpPr>
              <a:cxnSpLocks/>
              <a:stCxn id="163" idx="5"/>
              <a:endCxn id="165"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441503A-7E43-FEC6-D101-9D4D0DC11305}"/>
                </a:ext>
              </a:extLst>
            </p:cNvPr>
            <p:cNvCxnSpPr>
              <a:cxnSpLocks/>
              <a:stCxn id="164" idx="3"/>
              <a:endCxn id="166"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EB7BEC3-AEB3-F26D-C081-C8FA50F92C97}"/>
                </a:ext>
              </a:extLst>
            </p:cNvPr>
            <p:cNvCxnSpPr>
              <a:cxnSpLocks/>
              <a:stCxn id="164" idx="5"/>
              <a:endCxn id="167"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E3F68A0B-1AF8-9C9D-FDC4-80DFC0554A17}"/>
              </a:ext>
            </a:extLst>
          </p:cNvPr>
          <p:cNvGrpSpPr/>
          <p:nvPr/>
        </p:nvGrpSpPr>
        <p:grpSpPr>
          <a:xfrm>
            <a:off x="3130677" y="4166955"/>
            <a:ext cx="1980193" cy="1903972"/>
            <a:chOff x="727754" y="2689683"/>
            <a:chExt cx="3287017" cy="2760205"/>
          </a:xfrm>
        </p:grpSpPr>
        <p:grpSp>
          <p:nvGrpSpPr>
            <p:cNvPr id="169" name="Group 168">
              <a:extLst>
                <a:ext uri="{FF2B5EF4-FFF2-40B4-BE49-F238E27FC236}">
                  <a16:creationId xmlns:a16="http://schemas.microsoft.com/office/drawing/2014/main" id="{576E0395-A007-2112-3F9E-DF2BD3FC0E19}"/>
                </a:ext>
              </a:extLst>
            </p:cNvPr>
            <p:cNvGrpSpPr/>
            <p:nvPr/>
          </p:nvGrpSpPr>
          <p:grpSpPr>
            <a:xfrm>
              <a:off x="727754" y="2689683"/>
              <a:ext cx="3287017" cy="2760205"/>
              <a:chOff x="727754" y="2689683"/>
              <a:chExt cx="3287017" cy="2760205"/>
            </a:xfrm>
          </p:grpSpPr>
          <p:sp>
            <p:nvSpPr>
              <p:cNvPr id="174" name="Oval 173">
                <a:extLst>
                  <a:ext uri="{FF2B5EF4-FFF2-40B4-BE49-F238E27FC236}">
                    <a16:creationId xmlns:a16="http://schemas.microsoft.com/office/drawing/2014/main" id="{9D3C51AB-E8C5-BAE5-B2F8-A56EC0414341}"/>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75" name="Oval 174">
                <a:extLst>
                  <a:ext uri="{FF2B5EF4-FFF2-40B4-BE49-F238E27FC236}">
                    <a16:creationId xmlns:a16="http://schemas.microsoft.com/office/drawing/2014/main" id="{4291579B-61EF-45E7-FA5A-8EB1D47007BE}"/>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76" name="Oval 175">
                <a:extLst>
                  <a:ext uri="{FF2B5EF4-FFF2-40B4-BE49-F238E27FC236}">
                    <a16:creationId xmlns:a16="http://schemas.microsoft.com/office/drawing/2014/main" id="{2D45AD32-2550-883E-339E-9C09D059885F}"/>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77" name="Oval 176">
                <a:extLst>
                  <a:ext uri="{FF2B5EF4-FFF2-40B4-BE49-F238E27FC236}">
                    <a16:creationId xmlns:a16="http://schemas.microsoft.com/office/drawing/2014/main" id="{CD0BFF0F-315C-1A09-EE72-FEB309A595FE}"/>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78" name="Oval 177">
                <a:extLst>
                  <a:ext uri="{FF2B5EF4-FFF2-40B4-BE49-F238E27FC236}">
                    <a16:creationId xmlns:a16="http://schemas.microsoft.com/office/drawing/2014/main" id="{B4A00661-9490-EECC-A9C5-3A7485E4605F}"/>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70" name="Straight Connector 169">
              <a:extLst>
                <a:ext uri="{FF2B5EF4-FFF2-40B4-BE49-F238E27FC236}">
                  <a16:creationId xmlns:a16="http://schemas.microsoft.com/office/drawing/2014/main" id="{E9FFAF4C-22A9-0147-CE6A-3B2B7AC33599}"/>
                </a:ext>
              </a:extLst>
            </p:cNvPr>
            <p:cNvCxnSpPr>
              <a:stCxn id="174" idx="3"/>
              <a:endCxn id="17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1B9B094-B0E5-1F3C-BC43-FC06A6CC0990}"/>
                </a:ext>
              </a:extLst>
            </p:cNvPr>
            <p:cNvCxnSpPr>
              <a:cxnSpLocks/>
              <a:stCxn id="174" idx="5"/>
              <a:endCxn id="176"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92B01CF-0DA1-F9FF-FF81-6E7C1A6626BE}"/>
                </a:ext>
              </a:extLst>
            </p:cNvPr>
            <p:cNvCxnSpPr>
              <a:cxnSpLocks/>
              <a:stCxn id="175" idx="3"/>
              <a:endCxn id="177"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2F0DC53-0049-ED55-CC99-479A0E08F0A2}"/>
                </a:ext>
              </a:extLst>
            </p:cNvPr>
            <p:cNvCxnSpPr>
              <a:cxnSpLocks/>
              <a:stCxn id="175" idx="5"/>
              <a:endCxn id="178" idx="0"/>
            </p:cNvCxnSpPr>
            <p:nvPr/>
          </p:nvCxnSpPr>
          <p:spPr>
            <a:xfrm>
              <a:off x="1867064" y="4284330"/>
              <a:ext cx="278366" cy="567071"/>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8B3DC4A2-BA2B-27FF-F0E4-7A43973E0AED}"/>
              </a:ext>
            </a:extLst>
          </p:cNvPr>
          <p:cNvGrpSpPr/>
          <p:nvPr/>
        </p:nvGrpSpPr>
        <p:grpSpPr>
          <a:xfrm>
            <a:off x="6011904" y="4366134"/>
            <a:ext cx="1980193" cy="1903971"/>
            <a:chOff x="727754" y="2689683"/>
            <a:chExt cx="3287017" cy="2760204"/>
          </a:xfrm>
        </p:grpSpPr>
        <p:grpSp>
          <p:nvGrpSpPr>
            <p:cNvPr id="180" name="Group 179">
              <a:extLst>
                <a:ext uri="{FF2B5EF4-FFF2-40B4-BE49-F238E27FC236}">
                  <a16:creationId xmlns:a16="http://schemas.microsoft.com/office/drawing/2014/main" id="{5C05E1F1-9494-BD4A-76F3-92A5E6217C0D}"/>
                </a:ext>
              </a:extLst>
            </p:cNvPr>
            <p:cNvGrpSpPr/>
            <p:nvPr/>
          </p:nvGrpSpPr>
          <p:grpSpPr>
            <a:xfrm>
              <a:off x="727754" y="2689683"/>
              <a:ext cx="3287017" cy="2760204"/>
              <a:chOff x="727754" y="2689683"/>
              <a:chExt cx="3287017" cy="2760204"/>
            </a:xfrm>
          </p:grpSpPr>
          <p:sp>
            <p:nvSpPr>
              <p:cNvPr id="185" name="Oval 184">
                <a:extLst>
                  <a:ext uri="{FF2B5EF4-FFF2-40B4-BE49-F238E27FC236}">
                    <a16:creationId xmlns:a16="http://schemas.microsoft.com/office/drawing/2014/main" id="{B7B058F7-89A8-DC8C-E850-23CD6232CCF5}"/>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86" name="Oval 185">
                <a:extLst>
                  <a:ext uri="{FF2B5EF4-FFF2-40B4-BE49-F238E27FC236}">
                    <a16:creationId xmlns:a16="http://schemas.microsoft.com/office/drawing/2014/main" id="{3304A9A0-1EFA-21B1-238C-B98D4DED9F0C}"/>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87" name="Oval 186">
                <a:extLst>
                  <a:ext uri="{FF2B5EF4-FFF2-40B4-BE49-F238E27FC236}">
                    <a16:creationId xmlns:a16="http://schemas.microsoft.com/office/drawing/2014/main" id="{342F7008-38ED-2353-66B3-7A321060C2A1}"/>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88" name="Oval 187">
                <a:extLst>
                  <a:ext uri="{FF2B5EF4-FFF2-40B4-BE49-F238E27FC236}">
                    <a16:creationId xmlns:a16="http://schemas.microsoft.com/office/drawing/2014/main" id="{022713BA-F545-D174-6DAD-24E63B125C57}"/>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81" name="Straight Connector 180">
              <a:extLst>
                <a:ext uri="{FF2B5EF4-FFF2-40B4-BE49-F238E27FC236}">
                  <a16:creationId xmlns:a16="http://schemas.microsoft.com/office/drawing/2014/main" id="{EE54408D-C236-F8B3-77F4-D382FA0AF1FE}"/>
                </a:ext>
              </a:extLst>
            </p:cNvPr>
            <p:cNvCxnSpPr>
              <a:stCxn id="185" idx="3"/>
              <a:endCxn id="186"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3A0A99B-B317-8B4A-0EE1-A15B412EA4B9}"/>
                </a:ext>
              </a:extLst>
            </p:cNvPr>
            <p:cNvCxnSpPr>
              <a:cxnSpLocks/>
              <a:stCxn id="185" idx="5"/>
              <a:endCxn id="187"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A5A128C-13D3-905C-3CB9-8A1CC94903D2}"/>
                </a:ext>
              </a:extLst>
            </p:cNvPr>
            <p:cNvCxnSpPr>
              <a:cxnSpLocks/>
              <a:stCxn id="186" idx="3"/>
              <a:endCxn id="188"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90" name="TextBox 189">
            <a:extLst>
              <a:ext uri="{FF2B5EF4-FFF2-40B4-BE49-F238E27FC236}">
                <a16:creationId xmlns:a16="http://schemas.microsoft.com/office/drawing/2014/main" id="{95F26D01-8601-4E63-C3B2-C08C19DB7A80}"/>
              </a:ext>
            </a:extLst>
          </p:cNvPr>
          <p:cNvSpPr txBox="1"/>
          <p:nvPr/>
        </p:nvSpPr>
        <p:spPr>
          <a:xfrm>
            <a:off x="6490368" y="6205682"/>
            <a:ext cx="2968475" cy="584775"/>
          </a:xfrm>
          <a:prstGeom prst="rect">
            <a:avLst/>
          </a:prstGeom>
          <a:noFill/>
          <a:ln>
            <a:solidFill>
              <a:schemeClr val="tx1"/>
            </a:solidFill>
          </a:ln>
        </p:spPr>
        <p:txBody>
          <a:bodyPr wrap="square" rtlCol="0">
            <a:spAutoFit/>
          </a:bodyPr>
          <a:lstStyle/>
          <a:p>
            <a:r>
              <a:rPr lang="en-US" sz="3200" dirty="0"/>
              <a:t>9, 8</a:t>
            </a:r>
            <a:endParaRPr lang="en-IN" sz="3200" dirty="0"/>
          </a:p>
        </p:txBody>
      </p:sp>
      <p:sp>
        <p:nvSpPr>
          <p:cNvPr id="191" name="Arrow: Right 190">
            <a:extLst>
              <a:ext uri="{FF2B5EF4-FFF2-40B4-BE49-F238E27FC236}">
                <a16:creationId xmlns:a16="http://schemas.microsoft.com/office/drawing/2014/main" id="{1F89BDEB-2A60-543A-B9EA-97D96E7F9C6B}"/>
              </a:ext>
            </a:extLst>
          </p:cNvPr>
          <p:cNvSpPr/>
          <p:nvPr/>
        </p:nvSpPr>
        <p:spPr>
          <a:xfrm>
            <a:off x="8394723" y="4722902"/>
            <a:ext cx="474315"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grpSp>
        <p:nvGrpSpPr>
          <p:cNvPr id="192" name="Group 191">
            <a:extLst>
              <a:ext uri="{FF2B5EF4-FFF2-40B4-BE49-F238E27FC236}">
                <a16:creationId xmlns:a16="http://schemas.microsoft.com/office/drawing/2014/main" id="{AB74A1F2-AF3B-6A2E-806B-D3944E1BE793}"/>
              </a:ext>
            </a:extLst>
          </p:cNvPr>
          <p:cNvGrpSpPr/>
          <p:nvPr/>
        </p:nvGrpSpPr>
        <p:grpSpPr>
          <a:xfrm>
            <a:off x="9374758" y="4150288"/>
            <a:ext cx="1980193" cy="1903971"/>
            <a:chOff x="727754" y="2689683"/>
            <a:chExt cx="3287017" cy="2760204"/>
          </a:xfrm>
        </p:grpSpPr>
        <p:grpSp>
          <p:nvGrpSpPr>
            <p:cNvPr id="193" name="Group 192">
              <a:extLst>
                <a:ext uri="{FF2B5EF4-FFF2-40B4-BE49-F238E27FC236}">
                  <a16:creationId xmlns:a16="http://schemas.microsoft.com/office/drawing/2014/main" id="{CD5E498B-6320-7B2E-8C38-D6E934D377A1}"/>
                </a:ext>
              </a:extLst>
            </p:cNvPr>
            <p:cNvGrpSpPr/>
            <p:nvPr/>
          </p:nvGrpSpPr>
          <p:grpSpPr>
            <a:xfrm>
              <a:off x="727754" y="2689683"/>
              <a:ext cx="3287017" cy="2760204"/>
              <a:chOff x="727754" y="2689683"/>
              <a:chExt cx="3287017" cy="2760204"/>
            </a:xfrm>
          </p:grpSpPr>
          <p:sp>
            <p:nvSpPr>
              <p:cNvPr id="198" name="Oval 197">
                <a:extLst>
                  <a:ext uri="{FF2B5EF4-FFF2-40B4-BE49-F238E27FC236}">
                    <a16:creationId xmlns:a16="http://schemas.microsoft.com/office/drawing/2014/main" id="{69E63F8A-5AC3-F02B-1A5D-E8CC3037830A}"/>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99" name="Oval 198">
                <a:extLst>
                  <a:ext uri="{FF2B5EF4-FFF2-40B4-BE49-F238E27FC236}">
                    <a16:creationId xmlns:a16="http://schemas.microsoft.com/office/drawing/2014/main" id="{A7B6BE8E-C135-9F28-BCBA-0D846AB0BC54}"/>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200" name="Oval 199">
                <a:extLst>
                  <a:ext uri="{FF2B5EF4-FFF2-40B4-BE49-F238E27FC236}">
                    <a16:creationId xmlns:a16="http://schemas.microsoft.com/office/drawing/2014/main" id="{176CB494-1DCE-C2A2-5F47-7F201037DE42}"/>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201" name="Oval 200">
                <a:extLst>
                  <a:ext uri="{FF2B5EF4-FFF2-40B4-BE49-F238E27FC236}">
                    <a16:creationId xmlns:a16="http://schemas.microsoft.com/office/drawing/2014/main" id="{2A53E02B-6B6E-B541-2A07-A48A3797BB66}"/>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94" name="Straight Connector 193">
              <a:extLst>
                <a:ext uri="{FF2B5EF4-FFF2-40B4-BE49-F238E27FC236}">
                  <a16:creationId xmlns:a16="http://schemas.microsoft.com/office/drawing/2014/main" id="{D60EA454-9F8D-3222-4C17-928EAADC0FE0}"/>
                </a:ext>
              </a:extLst>
            </p:cNvPr>
            <p:cNvCxnSpPr>
              <a:stCxn id="198" idx="3"/>
              <a:endCxn id="199"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CE8507C-C083-EA4C-20A9-056A24A04B08}"/>
                </a:ext>
              </a:extLst>
            </p:cNvPr>
            <p:cNvCxnSpPr>
              <a:cxnSpLocks/>
              <a:stCxn id="198" idx="5"/>
              <a:endCxn id="200"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45A1191-E9D1-48BE-E453-B80074BAD209}"/>
                </a:ext>
              </a:extLst>
            </p:cNvPr>
            <p:cNvCxnSpPr>
              <a:cxnSpLocks/>
              <a:stCxn id="199" idx="3"/>
              <a:endCxn id="201"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03" name="TextBox 202">
            <a:extLst>
              <a:ext uri="{FF2B5EF4-FFF2-40B4-BE49-F238E27FC236}">
                <a16:creationId xmlns:a16="http://schemas.microsoft.com/office/drawing/2014/main" id="{8D9E434F-7993-02BA-739F-CDBEECACC810}"/>
              </a:ext>
            </a:extLst>
          </p:cNvPr>
          <p:cNvSpPr txBox="1"/>
          <p:nvPr/>
        </p:nvSpPr>
        <p:spPr>
          <a:xfrm>
            <a:off x="1584391" y="1662829"/>
            <a:ext cx="2395830" cy="752642"/>
          </a:xfrm>
          <a:prstGeom prst="rect">
            <a:avLst/>
          </a:prstGeom>
          <a:noFill/>
        </p:spPr>
        <p:txBody>
          <a:bodyPr wrap="square" rtlCol="0">
            <a:spAutoFit/>
          </a:bodyPr>
          <a:lstStyle/>
          <a:p>
            <a:pPr algn="ctr">
              <a:lnSpc>
                <a:spcPct val="75000"/>
              </a:lnSpc>
            </a:pPr>
            <a:r>
              <a:rPr lang="en-US" sz="2800" b="1" dirty="0"/>
              <a:t>Swap root 9 with last leaf 7</a:t>
            </a:r>
            <a:endParaRPr lang="en-IN" sz="2800" b="1" dirty="0"/>
          </a:p>
        </p:txBody>
      </p:sp>
      <p:sp>
        <p:nvSpPr>
          <p:cNvPr id="204" name="TextBox 203">
            <a:extLst>
              <a:ext uri="{FF2B5EF4-FFF2-40B4-BE49-F238E27FC236}">
                <a16:creationId xmlns:a16="http://schemas.microsoft.com/office/drawing/2014/main" id="{BFF41CFA-7A63-4CB6-C957-E5EB024E07C5}"/>
              </a:ext>
            </a:extLst>
          </p:cNvPr>
          <p:cNvSpPr txBox="1"/>
          <p:nvPr/>
        </p:nvSpPr>
        <p:spPr>
          <a:xfrm>
            <a:off x="4942381" y="1962716"/>
            <a:ext cx="1780880" cy="429477"/>
          </a:xfrm>
          <a:prstGeom prst="rect">
            <a:avLst/>
          </a:prstGeom>
          <a:noFill/>
        </p:spPr>
        <p:txBody>
          <a:bodyPr wrap="square" rtlCol="0">
            <a:spAutoFit/>
          </a:bodyPr>
          <a:lstStyle/>
          <a:p>
            <a:pPr algn="ctr">
              <a:lnSpc>
                <a:spcPct val="75000"/>
              </a:lnSpc>
            </a:pPr>
            <a:r>
              <a:rPr lang="en-US" sz="2800" b="1" dirty="0"/>
              <a:t>Delete 9</a:t>
            </a:r>
            <a:endParaRPr lang="en-IN" sz="2800" b="1" dirty="0"/>
          </a:p>
        </p:txBody>
      </p:sp>
      <p:sp>
        <p:nvSpPr>
          <p:cNvPr id="205" name="TextBox 204">
            <a:extLst>
              <a:ext uri="{FF2B5EF4-FFF2-40B4-BE49-F238E27FC236}">
                <a16:creationId xmlns:a16="http://schemas.microsoft.com/office/drawing/2014/main" id="{91EBEB6A-05BB-9AA1-F5DD-598F9AD1AD4F}"/>
              </a:ext>
            </a:extLst>
          </p:cNvPr>
          <p:cNvSpPr txBox="1"/>
          <p:nvPr/>
        </p:nvSpPr>
        <p:spPr>
          <a:xfrm>
            <a:off x="8166991" y="1762012"/>
            <a:ext cx="1369735" cy="429477"/>
          </a:xfrm>
          <a:prstGeom prst="rect">
            <a:avLst/>
          </a:prstGeom>
          <a:noFill/>
        </p:spPr>
        <p:txBody>
          <a:bodyPr wrap="square" rtlCol="0">
            <a:spAutoFit/>
          </a:bodyPr>
          <a:lstStyle/>
          <a:p>
            <a:pPr algn="ctr">
              <a:lnSpc>
                <a:spcPct val="75000"/>
              </a:lnSpc>
            </a:pPr>
            <a:r>
              <a:rPr lang="en-US" sz="2800" b="1" dirty="0"/>
              <a:t>Heapify</a:t>
            </a:r>
            <a:endParaRPr lang="en-IN" sz="2800" b="1" dirty="0"/>
          </a:p>
        </p:txBody>
      </p:sp>
      <p:sp>
        <p:nvSpPr>
          <p:cNvPr id="206" name="TextBox 205">
            <a:extLst>
              <a:ext uri="{FF2B5EF4-FFF2-40B4-BE49-F238E27FC236}">
                <a16:creationId xmlns:a16="http://schemas.microsoft.com/office/drawing/2014/main" id="{93F1350E-9F7B-AA88-FE50-634D5738FBDC}"/>
              </a:ext>
            </a:extLst>
          </p:cNvPr>
          <p:cNvSpPr txBox="1"/>
          <p:nvPr/>
        </p:nvSpPr>
        <p:spPr>
          <a:xfrm>
            <a:off x="8131967" y="4304591"/>
            <a:ext cx="1369735" cy="429477"/>
          </a:xfrm>
          <a:prstGeom prst="rect">
            <a:avLst/>
          </a:prstGeom>
          <a:noFill/>
        </p:spPr>
        <p:txBody>
          <a:bodyPr wrap="square" rtlCol="0">
            <a:spAutoFit/>
          </a:bodyPr>
          <a:lstStyle/>
          <a:p>
            <a:pPr algn="ctr">
              <a:lnSpc>
                <a:spcPct val="75000"/>
              </a:lnSpc>
            </a:pPr>
            <a:r>
              <a:rPr lang="en-US" sz="2800" b="1" dirty="0"/>
              <a:t>Heapify</a:t>
            </a:r>
            <a:endParaRPr lang="en-IN" sz="2800" b="1" dirty="0"/>
          </a:p>
        </p:txBody>
      </p:sp>
      <p:sp>
        <p:nvSpPr>
          <p:cNvPr id="207" name="TextBox 206">
            <a:extLst>
              <a:ext uri="{FF2B5EF4-FFF2-40B4-BE49-F238E27FC236}">
                <a16:creationId xmlns:a16="http://schemas.microsoft.com/office/drawing/2014/main" id="{3ED24A2D-8AB7-728C-A6CC-2C853F1FD54D}"/>
              </a:ext>
            </a:extLst>
          </p:cNvPr>
          <p:cNvSpPr txBox="1"/>
          <p:nvPr/>
        </p:nvSpPr>
        <p:spPr>
          <a:xfrm>
            <a:off x="4894559" y="4262632"/>
            <a:ext cx="1780880" cy="429477"/>
          </a:xfrm>
          <a:prstGeom prst="rect">
            <a:avLst/>
          </a:prstGeom>
          <a:noFill/>
        </p:spPr>
        <p:txBody>
          <a:bodyPr wrap="square" rtlCol="0">
            <a:spAutoFit/>
          </a:bodyPr>
          <a:lstStyle/>
          <a:p>
            <a:pPr algn="ctr">
              <a:lnSpc>
                <a:spcPct val="75000"/>
              </a:lnSpc>
            </a:pPr>
            <a:r>
              <a:rPr lang="en-US" sz="2800" b="1" dirty="0"/>
              <a:t>Delete 8</a:t>
            </a:r>
            <a:endParaRPr lang="en-IN" sz="2800" b="1" dirty="0"/>
          </a:p>
        </p:txBody>
      </p:sp>
      <p:sp>
        <p:nvSpPr>
          <p:cNvPr id="208" name="TextBox 207">
            <a:extLst>
              <a:ext uri="{FF2B5EF4-FFF2-40B4-BE49-F238E27FC236}">
                <a16:creationId xmlns:a16="http://schemas.microsoft.com/office/drawing/2014/main" id="{8E1510F5-A058-AA76-4BFA-8C07837DE4AC}"/>
              </a:ext>
            </a:extLst>
          </p:cNvPr>
          <p:cNvSpPr txBox="1"/>
          <p:nvPr/>
        </p:nvSpPr>
        <p:spPr>
          <a:xfrm>
            <a:off x="1604877" y="3981426"/>
            <a:ext cx="2395830" cy="752642"/>
          </a:xfrm>
          <a:prstGeom prst="rect">
            <a:avLst/>
          </a:prstGeom>
          <a:noFill/>
        </p:spPr>
        <p:txBody>
          <a:bodyPr wrap="square" rtlCol="0">
            <a:spAutoFit/>
          </a:bodyPr>
          <a:lstStyle/>
          <a:p>
            <a:pPr algn="ctr">
              <a:lnSpc>
                <a:spcPct val="75000"/>
              </a:lnSpc>
            </a:pPr>
            <a:r>
              <a:rPr lang="en-US" sz="2800" b="1" dirty="0"/>
              <a:t>Swap root 8 with last leaf 5</a:t>
            </a:r>
            <a:endParaRPr lang="en-IN" sz="2800" b="1" dirty="0"/>
          </a:p>
        </p:txBody>
      </p:sp>
    </p:spTree>
    <p:extLst>
      <p:ext uri="{BB962C8B-B14F-4D97-AF65-F5344CB8AC3E}">
        <p14:creationId xmlns:p14="http://schemas.microsoft.com/office/powerpoint/2010/main" val="23677299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A123-9182-5C0B-FFAC-17D5176CE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4E4FCC-C152-1F97-4B86-215866C17745}"/>
              </a:ext>
            </a:extLst>
          </p:cNvPr>
          <p:cNvSpPr>
            <a:spLocks noGrp="1"/>
          </p:cNvSpPr>
          <p:nvPr>
            <p:ph type="title"/>
          </p:nvPr>
        </p:nvSpPr>
        <p:spPr>
          <a:xfrm>
            <a:off x="0" y="1"/>
            <a:ext cx="12192000" cy="1257300"/>
          </a:xfrm>
        </p:spPr>
        <p:txBody>
          <a:bodyPr>
            <a:normAutofit fontScale="90000"/>
          </a:bodyPr>
          <a:lstStyle/>
          <a:p>
            <a:pPr algn="ctr"/>
            <a:r>
              <a:rPr lang="en-US" b="1" dirty="0">
                <a:latin typeface="+mn-lt"/>
              </a:rPr>
              <a:t>Example: Sort the given array using Heap Sort</a:t>
            </a:r>
            <a:br>
              <a:rPr lang="en-US" b="1" dirty="0">
                <a:latin typeface="+mn-lt"/>
              </a:rPr>
            </a:br>
            <a:r>
              <a:rPr lang="en-US" sz="5300" b="1" dirty="0">
                <a:latin typeface="Courier New" panose="02070309020205020404" pitchFamily="49" charset="0"/>
                <a:cs typeface="Courier New" panose="02070309020205020404" pitchFamily="49" charset="0"/>
              </a:rPr>
              <a:t>2, 9, 7, 6, 5, 8</a:t>
            </a:r>
            <a:endParaRPr lang="en-IN" b="1" dirty="0">
              <a:latin typeface="+mn-lt"/>
            </a:endParaRPr>
          </a:p>
        </p:txBody>
      </p:sp>
      <p:sp>
        <p:nvSpPr>
          <p:cNvPr id="3" name="Content Placeholder 2">
            <a:extLst>
              <a:ext uri="{FF2B5EF4-FFF2-40B4-BE49-F238E27FC236}">
                <a16:creationId xmlns:a16="http://schemas.microsoft.com/office/drawing/2014/main" id="{6CBD0169-89B5-F7BC-C893-EB3062052472}"/>
              </a:ext>
            </a:extLst>
          </p:cNvPr>
          <p:cNvSpPr>
            <a:spLocks noGrp="1"/>
          </p:cNvSpPr>
          <p:nvPr>
            <p:ph idx="1"/>
          </p:nvPr>
        </p:nvSpPr>
        <p:spPr>
          <a:xfrm>
            <a:off x="214656" y="1183405"/>
            <a:ext cx="7952335" cy="584758"/>
          </a:xfrm>
        </p:spPr>
        <p:txBody>
          <a:bodyPr>
            <a:noAutofit/>
          </a:bodyPr>
          <a:lstStyle/>
          <a:p>
            <a:r>
              <a:rPr lang="en-US" sz="3200" b="1" dirty="0"/>
              <a:t>Second Step: Deletion from the root</a:t>
            </a:r>
            <a:endParaRPr lang="en-IN" sz="3200" b="1" dirty="0"/>
          </a:p>
        </p:txBody>
      </p:sp>
      <p:sp>
        <p:nvSpPr>
          <p:cNvPr id="18" name="Arrow: Right 17">
            <a:extLst>
              <a:ext uri="{FF2B5EF4-FFF2-40B4-BE49-F238E27FC236}">
                <a16:creationId xmlns:a16="http://schemas.microsoft.com/office/drawing/2014/main" id="{1A51928C-175F-2827-E003-AD245361A35D}"/>
              </a:ext>
            </a:extLst>
          </p:cNvPr>
          <p:cNvSpPr/>
          <p:nvPr/>
        </p:nvSpPr>
        <p:spPr>
          <a:xfrm>
            <a:off x="2449615" y="2466070"/>
            <a:ext cx="482037"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35" name="Arrow: Right 34">
            <a:extLst>
              <a:ext uri="{FF2B5EF4-FFF2-40B4-BE49-F238E27FC236}">
                <a16:creationId xmlns:a16="http://schemas.microsoft.com/office/drawing/2014/main" id="{E18492BF-76B7-575E-7DFF-0719F99D3323}"/>
              </a:ext>
            </a:extLst>
          </p:cNvPr>
          <p:cNvSpPr/>
          <p:nvPr/>
        </p:nvSpPr>
        <p:spPr>
          <a:xfrm>
            <a:off x="5425979" y="2516409"/>
            <a:ext cx="55791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95" name="Arrow: Right 94">
            <a:extLst>
              <a:ext uri="{FF2B5EF4-FFF2-40B4-BE49-F238E27FC236}">
                <a16:creationId xmlns:a16="http://schemas.microsoft.com/office/drawing/2014/main" id="{C0313BDF-221D-D074-C6A2-9AA4468EFE89}"/>
              </a:ext>
            </a:extLst>
          </p:cNvPr>
          <p:cNvSpPr/>
          <p:nvPr/>
        </p:nvSpPr>
        <p:spPr>
          <a:xfrm>
            <a:off x="8631881" y="2346353"/>
            <a:ext cx="48193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16" name="Arrow: Right 115">
            <a:extLst>
              <a:ext uri="{FF2B5EF4-FFF2-40B4-BE49-F238E27FC236}">
                <a16:creationId xmlns:a16="http://schemas.microsoft.com/office/drawing/2014/main" id="{C75B5DF3-2DCF-AD66-762F-4D329EE9E4BD}"/>
              </a:ext>
            </a:extLst>
          </p:cNvPr>
          <p:cNvSpPr/>
          <p:nvPr/>
        </p:nvSpPr>
        <p:spPr>
          <a:xfrm>
            <a:off x="2399081" y="4818716"/>
            <a:ext cx="532571"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30" name="Arrow: Right 129">
            <a:extLst>
              <a:ext uri="{FF2B5EF4-FFF2-40B4-BE49-F238E27FC236}">
                <a16:creationId xmlns:a16="http://schemas.microsoft.com/office/drawing/2014/main" id="{6404B836-4F66-5093-AE29-03655145B7EA}"/>
              </a:ext>
            </a:extLst>
          </p:cNvPr>
          <p:cNvSpPr/>
          <p:nvPr/>
        </p:nvSpPr>
        <p:spPr>
          <a:xfrm>
            <a:off x="5408474" y="4835175"/>
            <a:ext cx="474315"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55" name="TextBox 154">
            <a:extLst>
              <a:ext uri="{FF2B5EF4-FFF2-40B4-BE49-F238E27FC236}">
                <a16:creationId xmlns:a16="http://schemas.microsoft.com/office/drawing/2014/main" id="{29060A37-8ADC-25FB-1997-0F6B9098908C}"/>
              </a:ext>
            </a:extLst>
          </p:cNvPr>
          <p:cNvSpPr txBox="1"/>
          <p:nvPr/>
        </p:nvSpPr>
        <p:spPr>
          <a:xfrm>
            <a:off x="6467566" y="3553036"/>
            <a:ext cx="2271252" cy="584775"/>
          </a:xfrm>
          <a:prstGeom prst="rect">
            <a:avLst/>
          </a:prstGeom>
          <a:noFill/>
          <a:ln>
            <a:solidFill>
              <a:schemeClr val="tx1"/>
            </a:solidFill>
          </a:ln>
        </p:spPr>
        <p:txBody>
          <a:bodyPr wrap="square" rtlCol="0">
            <a:spAutoFit/>
          </a:bodyPr>
          <a:lstStyle/>
          <a:p>
            <a:r>
              <a:rPr lang="en-US" sz="3200" dirty="0"/>
              <a:t>9, 8, 7 </a:t>
            </a:r>
            <a:endParaRPr lang="en-IN" sz="3200" dirty="0"/>
          </a:p>
        </p:txBody>
      </p:sp>
      <p:sp>
        <p:nvSpPr>
          <p:cNvPr id="190" name="TextBox 189">
            <a:extLst>
              <a:ext uri="{FF2B5EF4-FFF2-40B4-BE49-F238E27FC236}">
                <a16:creationId xmlns:a16="http://schemas.microsoft.com/office/drawing/2014/main" id="{84BA72F2-7A52-5F94-7AF6-B299F9822EE5}"/>
              </a:ext>
            </a:extLst>
          </p:cNvPr>
          <p:cNvSpPr txBox="1"/>
          <p:nvPr/>
        </p:nvSpPr>
        <p:spPr>
          <a:xfrm>
            <a:off x="6490368" y="6205682"/>
            <a:ext cx="2968475" cy="584775"/>
          </a:xfrm>
          <a:prstGeom prst="rect">
            <a:avLst/>
          </a:prstGeom>
          <a:noFill/>
          <a:ln>
            <a:solidFill>
              <a:schemeClr val="tx1"/>
            </a:solidFill>
          </a:ln>
        </p:spPr>
        <p:txBody>
          <a:bodyPr wrap="square" rtlCol="0">
            <a:spAutoFit/>
          </a:bodyPr>
          <a:lstStyle/>
          <a:p>
            <a:r>
              <a:rPr lang="en-US" sz="3200" dirty="0"/>
              <a:t>9, 8, 7, 6</a:t>
            </a:r>
            <a:endParaRPr lang="en-IN" sz="3200" dirty="0"/>
          </a:p>
        </p:txBody>
      </p:sp>
      <p:sp>
        <p:nvSpPr>
          <p:cNvPr id="191" name="Arrow: Right 190">
            <a:extLst>
              <a:ext uri="{FF2B5EF4-FFF2-40B4-BE49-F238E27FC236}">
                <a16:creationId xmlns:a16="http://schemas.microsoft.com/office/drawing/2014/main" id="{E9A28312-C3C7-2EFC-D598-5F28D8CE8D72}"/>
              </a:ext>
            </a:extLst>
          </p:cNvPr>
          <p:cNvSpPr/>
          <p:nvPr/>
        </p:nvSpPr>
        <p:spPr>
          <a:xfrm>
            <a:off x="8394723" y="4722902"/>
            <a:ext cx="474315"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grpSp>
        <p:nvGrpSpPr>
          <p:cNvPr id="4" name="Group 3">
            <a:extLst>
              <a:ext uri="{FF2B5EF4-FFF2-40B4-BE49-F238E27FC236}">
                <a16:creationId xmlns:a16="http://schemas.microsoft.com/office/drawing/2014/main" id="{A8852C63-E887-134A-5353-031162CD4EF0}"/>
              </a:ext>
            </a:extLst>
          </p:cNvPr>
          <p:cNvGrpSpPr/>
          <p:nvPr/>
        </p:nvGrpSpPr>
        <p:grpSpPr>
          <a:xfrm>
            <a:off x="135527" y="1941452"/>
            <a:ext cx="1980193" cy="1903971"/>
            <a:chOff x="727754" y="2689683"/>
            <a:chExt cx="3287017" cy="2760204"/>
          </a:xfrm>
        </p:grpSpPr>
        <p:grpSp>
          <p:nvGrpSpPr>
            <p:cNvPr id="5" name="Group 4">
              <a:extLst>
                <a:ext uri="{FF2B5EF4-FFF2-40B4-BE49-F238E27FC236}">
                  <a16:creationId xmlns:a16="http://schemas.microsoft.com/office/drawing/2014/main" id="{DF6FEDA8-D3A7-6B14-0E92-62DBAB82DF88}"/>
                </a:ext>
              </a:extLst>
            </p:cNvPr>
            <p:cNvGrpSpPr/>
            <p:nvPr/>
          </p:nvGrpSpPr>
          <p:grpSpPr>
            <a:xfrm>
              <a:off x="727754" y="2689683"/>
              <a:ext cx="3287017" cy="2760204"/>
              <a:chOff x="727754" y="2689683"/>
              <a:chExt cx="3287017" cy="2760204"/>
            </a:xfrm>
          </p:grpSpPr>
          <p:sp>
            <p:nvSpPr>
              <p:cNvPr id="9" name="Oval 8">
                <a:extLst>
                  <a:ext uri="{FF2B5EF4-FFF2-40B4-BE49-F238E27FC236}">
                    <a16:creationId xmlns:a16="http://schemas.microsoft.com/office/drawing/2014/main" id="{D3182C1F-4BAA-A960-66B3-1C01E03768BB}"/>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0" name="Oval 9">
                <a:extLst>
                  <a:ext uri="{FF2B5EF4-FFF2-40B4-BE49-F238E27FC236}">
                    <a16:creationId xmlns:a16="http://schemas.microsoft.com/office/drawing/2014/main" id="{ECB6BC35-C551-D17C-4A6D-80EDE76B26D6}"/>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1" name="Oval 10">
                <a:extLst>
                  <a:ext uri="{FF2B5EF4-FFF2-40B4-BE49-F238E27FC236}">
                    <a16:creationId xmlns:a16="http://schemas.microsoft.com/office/drawing/2014/main" id="{DA25ECFD-49C3-9CF5-23CB-1A2910DE76F9}"/>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2" name="Oval 11">
                <a:extLst>
                  <a:ext uri="{FF2B5EF4-FFF2-40B4-BE49-F238E27FC236}">
                    <a16:creationId xmlns:a16="http://schemas.microsoft.com/office/drawing/2014/main" id="{257B4BE1-2DB5-5471-8036-055367774578}"/>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6" name="Straight Connector 5">
              <a:extLst>
                <a:ext uri="{FF2B5EF4-FFF2-40B4-BE49-F238E27FC236}">
                  <a16:creationId xmlns:a16="http://schemas.microsoft.com/office/drawing/2014/main" id="{239ED0C0-B585-C3F2-5F50-645D2C3A8AB4}"/>
                </a:ext>
              </a:extLst>
            </p:cNvPr>
            <p:cNvCxnSpPr>
              <a:stCxn id="9" idx="3"/>
              <a:endCxn id="10"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681D8D-C21B-E41D-6A72-181FC63AB302}"/>
                </a:ext>
              </a:extLst>
            </p:cNvPr>
            <p:cNvCxnSpPr>
              <a:cxnSpLocks/>
              <a:stCxn id="9" idx="5"/>
              <a:endCxn id="11"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8912FE-D3C1-7FA3-4A62-2C14CA323BE6}"/>
                </a:ext>
              </a:extLst>
            </p:cNvPr>
            <p:cNvCxnSpPr>
              <a:cxnSpLocks/>
              <a:stCxn id="10" idx="3"/>
              <a:endCxn id="12"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C68FB9E-7DE1-3562-A5B4-5DE884E961A5}"/>
              </a:ext>
            </a:extLst>
          </p:cNvPr>
          <p:cNvGrpSpPr/>
          <p:nvPr/>
        </p:nvGrpSpPr>
        <p:grpSpPr>
          <a:xfrm>
            <a:off x="3111891" y="1827520"/>
            <a:ext cx="1980193" cy="1903971"/>
            <a:chOff x="727754" y="2689683"/>
            <a:chExt cx="3287017" cy="2760204"/>
          </a:xfrm>
        </p:grpSpPr>
        <p:grpSp>
          <p:nvGrpSpPr>
            <p:cNvPr id="14" name="Group 13">
              <a:extLst>
                <a:ext uri="{FF2B5EF4-FFF2-40B4-BE49-F238E27FC236}">
                  <a16:creationId xmlns:a16="http://schemas.microsoft.com/office/drawing/2014/main" id="{35912AAB-8E86-5608-3574-D36E18A38CDC}"/>
                </a:ext>
              </a:extLst>
            </p:cNvPr>
            <p:cNvGrpSpPr/>
            <p:nvPr/>
          </p:nvGrpSpPr>
          <p:grpSpPr>
            <a:xfrm>
              <a:off x="727754" y="2689683"/>
              <a:ext cx="3287017" cy="2760204"/>
              <a:chOff x="727754" y="2689683"/>
              <a:chExt cx="3287017" cy="2760204"/>
            </a:xfrm>
          </p:grpSpPr>
          <p:sp>
            <p:nvSpPr>
              <p:cNvPr id="39" name="Oval 38">
                <a:extLst>
                  <a:ext uri="{FF2B5EF4-FFF2-40B4-BE49-F238E27FC236}">
                    <a16:creationId xmlns:a16="http://schemas.microsoft.com/office/drawing/2014/main" id="{E192C1F4-4A51-25F5-B8EF-BD06B0317177}"/>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45" name="Oval 44">
                <a:extLst>
                  <a:ext uri="{FF2B5EF4-FFF2-40B4-BE49-F238E27FC236}">
                    <a16:creationId xmlns:a16="http://schemas.microsoft.com/office/drawing/2014/main" id="{69E83B6D-EF66-FCE3-69CA-28FCA2B53050}"/>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49" name="Oval 48">
                <a:extLst>
                  <a:ext uri="{FF2B5EF4-FFF2-40B4-BE49-F238E27FC236}">
                    <a16:creationId xmlns:a16="http://schemas.microsoft.com/office/drawing/2014/main" id="{D91D4A4E-931D-8037-3083-F121986A614E}"/>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53" name="Oval 52">
                <a:extLst>
                  <a:ext uri="{FF2B5EF4-FFF2-40B4-BE49-F238E27FC236}">
                    <a16:creationId xmlns:a16="http://schemas.microsoft.com/office/drawing/2014/main" id="{4603EA39-08A9-7321-3C0B-2F2F916C6F40}"/>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15" name="Straight Connector 14">
              <a:extLst>
                <a:ext uri="{FF2B5EF4-FFF2-40B4-BE49-F238E27FC236}">
                  <a16:creationId xmlns:a16="http://schemas.microsoft.com/office/drawing/2014/main" id="{5769C212-4A8C-B062-F6B2-F4558DB8F13B}"/>
                </a:ext>
              </a:extLst>
            </p:cNvPr>
            <p:cNvCxnSpPr>
              <a:stCxn id="39" idx="3"/>
              <a:endCxn id="4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A0305E-22ED-8286-B8A9-ADEC82A35B83}"/>
                </a:ext>
              </a:extLst>
            </p:cNvPr>
            <p:cNvCxnSpPr>
              <a:cxnSpLocks/>
              <a:stCxn id="39" idx="5"/>
              <a:endCxn id="49"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14140E-B436-DF2A-72A2-A6444D5EF209}"/>
                </a:ext>
              </a:extLst>
            </p:cNvPr>
            <p:cNvCxnSpPr>
              <a:cxnSpLocks/>
              <a:stCxn id="45" idx="3"/>
              <a:endCxn id="53" idx="0"/>
            </p:cNvCxnSpPr>
            <p:nvPr/>
          </p:nvCxnSpPr>
          <p:spPr>
            <a:xfrm flipH="1">
              <a:off x="1084941" y="4284330"/>
              <a:ext cx="276985" cy="56707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127E116E-B093-D6E8-4746-7F3494CA1488}"/>
              </a:ext>
            </a:extLst>
          </p:cNvPr>
          <p:cNvGrpSpPr/>
          <p:nvPr/>
        </p:nvGrpSpPr>
        <p:grpSpPr>
          <a:xfrm>
            <a:off x="6468030" y="1617242"/>
            <a:ext cx="1661175" cy="1160435"/>
            <a:chOff x="1257308" y="2689683"/>
            <a:chExt cx="2757463" cy="1682293"/>
          </a:xfrm>
        </p:grpSpPr>
        <p:grpSp>
          <p:nvGrpSpPr>
            <p:cNvPr id="55" name="Group 54">
              <a:extLst>
                <a:ext uri="{FF2B5EF4-FFF2-40B4-BE49-F238E27FC236}">
                  <a16:creationId xmlns:a16="http://schemas.microsoft.com/office/drawing/2014/main" id="{381F265A-6628-1D55-9E4F-498A78146684}"/>
                </a:ext>
              </a:extLst>
            </p:cNvPr>
            <p:cNvGrpSpPr/>
            <p:nvPr/>
          </p:nvGrpSpPr>
          <p:grpSpPr>
            <a:xfrm>
              <a:off x="1257308" y="2689683"/>
              <a:ext cx="2757463" cy="1682293"/>
              <a:chOff x="1257308" y="2689683"/>
              <a:chExt cx="2757463" cy="1682293"/>
            </a:xfrm>
          </p:grpSpPr>
          <p:sp>
            <p:nvSpPr>
              <p:cNvPr id="59" name="Oval 58">
                <a:extLst>
                  <a:ext uri="{FF2B5EF4-FFF2-40B4-BE49-F238E27FC236}">
                    <a16:creationId xmlns:a16="http://schemas.microsoft.com/office/drawing/2014/main" id="{1139A443-7749-7DA1-66B7-1585D70B27F9}"/>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60" name="Oval 59">
                <a:extLst>
                  <a:ext uri="{FF2B5EF4-FFF2-40B4-BE49-F238E27FC236}">
                    <a16:creationId xmlns:a16="http://schemas.microsoft.com/office/drawing/2014/main" id="{37237C98-036E-B96A-846F-B8D59212B0A0}"/>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61" name="Oval 60">
                <a:extLst>
                  <a:ext uri="{FF2B5EF4-FFF2-40B4-BE49-F238E27FC236}">
                    <a16:creationId xmlns:a16="http://schemas.microsoft.com/office/drawing/2014/main" id="{336811C9-703B-C6AF-B138-4D27885FF424}"/>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56" name="Straight Connector 55">
              <a:extLst>
                <a:ext uri="{FF2B5EF4-FFF2-40B4-BE49-F238E27FC236}">
                  <a16:creationId xmlns:a16="http://schemas.microsoft.com/office/drawing/2014/main" id="{5318474E-CE51-924E-42B8-DA9F69D56198}"/>
                </a:ext>
              </a:extLst>
            </p:cNvPr>
            <p:cNvCxnSpPr>
              <a:stCxn id="59" idx="3"/>
              <a:endCxn id="60"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3D41082-6749-F4C5-CA8E-8B244E0C8514}"/>
                </a:ext>
              </a:extLst>
            </p:cNvPr>
            <p:cNvCxnSpPr>
              <a:cxnSpLocks/>
              <a:stCxn id="59" idx="5"/>
              <a:endCxn id="61"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A078A996-C7F0-17CB-7E11-58CE3D58BF3B}"/>
              </a:ext>
            </a:extLst>
          </p:cNvPr>
          <p:cNvGrpSpPr/>
          <p:nvPr/>
        </p:nvGrpSpPr>
        <p:grpSpPr>
          <a:xfrm>
            <a:off x="9738875" y="1713609"/>
            <a:ext cx="1661175" cy="1160435"/>
            <a:chOff x="1257308" y="2689683"/>
            <a:chExt cx="2757463" cy="1682293"/>
          </a:xfrm>
        </p:grpSpPr>
        <p:grpSp>
          <p:nvGrpSpPr>
            <p:cNvPr id="64" name="Group 63">
              <a:extLst>
                <a:ext uri="{FF2B5EF4-FFF2-40B4-BE49-F238E27FC236}">
                  <a16:creationId xmlns:a16="http://schemas.microsoft.com/office/drawing/2014/main" id="{5AC99726-9851-166A-775A-981F937B7C22}"/>
                </a:ext>
              </a:extLst>
            </p:cNvPr>
            <p:cNvGrpSpPr/>
            <p:nvPr/>
          </p:nvGrpSpPr>
          <p:grpSpPr>
            <a:xfrm>
              <a:off x="1257308" y="2689683"/>
              <a:ext cx="2757463" cy="1682293"/>
              <a:chOff x="1257308" y="2689683"/>
              <a:chExt cx="2757463" cy="1682293"/>
            </a:xfrm>
          </p:grpSpPr>
          <p:sp>
            <p:nvSpPr>
              <p:cNvPr id="69" name="Oval 68">
                <a:extLst>
                  <a:ext uri="{FF2B5EF4-FFF2-40B4-BE49-F238E27FC236}">
                    <a16:creationId xmlns:a16="http://schemas.microsoft.com/office/drawing/2014/main" id="{68FC3050-B508-CC75-9323-67DD62574BDC}"/>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0" name="Oval 69">
                <a:extLst>
                  <a:ext uri="{FF2B5EF4-FFF2-40B4-BE49-F238E27FC236}">
                    <a16:creationId xmlns:a16="http://schemas.microsoft.com/office/drawing/2014/main" id="{E1170C0B-CBA6-5160-70CB-8B3AA00A527F}"/>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1" name="Oval 70">
                <a:extLst>
                  <a:ext uri="{FF2B5EF4-FFF2-40B4-BE49-F238E27FC236}">
                    <a16:creationId xmlns:a16="http://schemas.microsoft.com/office/drawing/2014/main" id="{65FB6D0C-8AC1-B003-40AF-6E38BD40F0AC}"/>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65" name="Straight Connector 64">
              <a:extLst>
                <a:ext uri="{FF2B5EF4-FFF2-40B4-BE49-F238E27FC236}">
                  <a16:creationId xmlns:a16="http://schemas.microsoft.com/office/drawing/2014/main" id="{6F89D314-0FE5-599B-A3DD-C5326CD0D261}"/>
                </a:ext>
              </a:extLst>
            </p:cNvPr>
            <p:cNvCxnSpPr>
              <a:stCxn id="69" idx="3"/>
              <a:endCxn id="70"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4687730-2DE1-BFE9-465E-E13A498A7824}"/>
                </a:ext>
              </a:extLst>
            </p:cNvPr>
            <p:cNvCxnSpPr>
              <a:cxnSpLocks/>
              <a:stCxn id="69" idx="5"/>
              <a:endCxn id="71"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526C15E7-F4FE-D247-2B9A-16E948CD7635}"/>
              </a:ext>
            </a:extLst>
          </p:cNvPr>
          <p:cNvGrpSpPr/>
          <p:nvPr/>
        </p:nvGrpSpPr>
        <p:grpSpPr>
          <a:xfrm>
            <a:off x="312527" y="4503717"/>
            <a:ext cx="1661175" cy="1160435"/>
            <a:chOff x="1257308" y="2689683"/>
            <a:chExt cx="2757463" cy="1682293"/>
          </a:xfrm>
        </p:grpSpPr>
        <p:grpSp>
          <p:nvGrpSpPr>
            <p:cNvPr id="73" name="Group 72">
              <a:extLst>
                <a:ext uri="{FF2B5EF4-FFF2-40B4-BE49-F238E27FC236}">
                  <a16:creationId xmlns:a16="http://schemas.microsoft.com/office/drawing/2014/main" id="{7F0F8660-8613-C812-2F79-F92798EB9615}"/>
                </a:ext>
              </a:extLst>
            </p:cNvPr>
            <p:cNvGrpSpPr/>
            <p:nvPr/>
          </p:nvGrpSpPr>
          <p:grpSpPr>
            <a:xfrm>
              <a:off x="1257308" y="2689683"/>
              <a:ext cx="2757463" cy="1682293"/>
              <a:chOff x="1257308" y="2689683"/>
              <a:chExt cx="2757463" cy="1682293"/>
            </a:xfrm>
          </p:grpSpPr>
          <p:sp>
            <p:nvSpPr>
              <p:cNvPr id="76" name="Oval 75">
                <a:extLst>
                  <a:ext uri="{FF2B5EF4-FFF2-40B4-BE49-F238E27FC236}">
                    <a16:creationId xmlns:a16="http://schemas.microsoft.com/office/drawing/2014/main" id="{96BA9365-33BE-5DFF-271E-8D52438159D7}"/>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7" name="Oval 76">
                <a:extLst>
                  <a:ext uri="{FF2B5EF4-FFF2-40B4-BE49-F238E27FC236}">
                    <a16:creationId xmlns:a16="http://schemas.microsoft.com/office/drawing/2014/main" id="{AA23E175-5FBB-D9F5-227F-4D0BDA8C271E}"/>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8" name="Oval 77">
                <a:extLst>
                  <a:ext uri="{FF2B5EF4-FFF2-40B4-BE49-F238E27FC236}">
                    <a16:creationId xmlns:a16="http://schemas.microsoft.com/office/drawing/2014/main" id="{04C38724-18A7-B20B-2E45-DCF2CE2A2B76}"/>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74" name="Straight Connector 73">
              <a:extLst>
                <a:ext uri="{FF2B5EF4-FFF2-40B4-BE49-F238E27FC236}">
                  <a16:creationId xmlns:a16="http://schemas.microsoft.com/office/drawing/2014/main" id="{FD616657-75FA-CAA4-286C-5B19BBF17952}"/>
                </a:ext>
              </a:extLst>
            </p:cNvPr>
            <p:cNvCxnSpPr>
              <a:stCxn id="76" idx="3"/>
              <a:endCxn id="77"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33F952-3108-5718-6B96-AE320AAB2A6C}"/>
                </a:ext>
              </a:extLst>
            </p:cNvPr>
            <p:cNvCxnSpPr>
              <a:cxnSpLocks/>
              <a:stCxn id="76" idx="5"/>
              <a:endCxn id="78"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C431F2C6-7EDC-24DC-B409-5316C98B69EF}"/>
              </a:ext>
            </a:extLst>
          </p:cNvPr>
          <p:cNvGrpSpPr/>
          <p:nvPr/>
        </p:nvGrpSpPr>
        <p:grpSpPr>
          <a:xfrm>
            <a:off x="3254463" y="4509620"/>
            <a:ext cx="1661175" cy="1160435"/>
            <a:chOff x="1257308" y="2689683"/>
            <a:chExt cx="2757463" cy="1682293"/>
          </a:xfrm>
        </p:grpSpPr>
        <p:grpSp>
          <p:nvGrpSpPr>
            <p:cNvPr id="80" name="Group 79">
              <a:extLst>
                <a:ext uri="{FF2B5EF4-FFF2-40B4-BE49-F238E27FC236}">
                  <a16:creationId xmlns:a16="http://schemas.microsoft.com/office/drawing/2014/main" id="{DA01DDE9-9D9B-ED2A-692E-6FF3ECC7FD9B}"/>
                </a:ext>
              </a:extLst>
            </p:cNvPr>
            <p:cNvGrpSpPr/>
            <p:nvPr/>
          </p:nvGrpSpPr>
          <p:grpSpPr>
            <a:xfrm>
              <a:off x="1257308" y="2689683"/>
              <a:ext cx="2757463" cy="1682293"/>
              <a:chOff x="1257308" y="2689683"/>
              <a:chExt cx="2757463" cy="1682293"/>
            </a:xfrm>
          </p:grpSpPr>
          <p:sp>
            <p:nvSpPr>
              <p:cNvPr id="84" name="Oval 83">
                <a:extLst>
                  <a:ext uri="{FF2B5EF4-FFF2-40B4-BE49-F238E27FC236}">
                    <a16:creationId xmlns:a16="http://schemas.microsoft.com/office/drawing/2014/main" id="{173D0BD9-4B64-0986-0036-14CEE772C1B0}"/>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85" name="Oval 84">
                <a:extLst>
                  <a:ext uri="{FF2B5EF4-FFF2-40B4-BE49-F238E27FC236}">
                    <a16:creationId xmlns:a16="http://schemas.microsoft.com/office/drawing/2014/main" id="{2AB69151-1DA7-81C8-30BD-6303DE02E9DF}"/>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86" name="Oval 85">
                <a:extLst>
                  <a:ext uri="{FF2B5EF4-FFF2-40B4-BE49-F238E27FC236}">
                    <a16:creationId xmlns:a16="http://schemas.microsoft.com/office/drawing/2014/main" id="{C4E58638-BFE0-DE35-C716-445CF174E7CB}"/>
                  </a:ext>
                </a:extLst>
              </p:cNvPr>
              <p:cNvSpPr/>
              <p:nvPr/>
            </p:nvSpPr>
            <p:spPr>
              <a:xfrm>
                <a:off x="330039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82" name="Straight Connector 81">
              <a:extLst>
                <a:ext uri="{FF2B5EF4-FFF2-40B4-BE49-F238E27FC236}">
                  <a16:creationId xmlns:a16="http://schemas.microsoft.com/office/drawing/2014/main" id="{413DEE47-69A6-FA0F-F6AF-A946906572CA}"/>
                </a:ext>
              </a:extLst>
            </p:cNvPr>
            <p:cNvCxnSpPr>
              <a:stCxn id="84" idx="3"/>
              <a:endCxn id="85"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0250A1B-FEBC-607E-1146-A7DB078E3183}"/>
                </a:ext>
              </a:extLst>
            </p:cNvPr>
            <p:cNvCxnSpPr>
              <a:cxnSpLocks/>
              <a:stCxn id="84" idx="5"/>
              <a:endCxn id="86" idx="0"/>
            </p:cNvCxnSpPr>
            <p:nvPr/>
          </p:nvCxnSpPr>
          <p:spPr>
            <a:xfrm>
              <a:off x="2952904" y="3200524"/>
              <a:ext cx="704680"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8FDD832F-36D3-7DB9-2FA3-36B3BF8AD2A8}"/>
              </a:ext>
            </a:extLst>
          </p:cNvPr>
          <p:cNvGrpSpPr/>
          <p:nvPr/>
        </p:nvGrpSpPr>
        <p:grpSpPr>
          <a:xfrm>
            <a:off x="6313430" y="4432716"/>
            <a:ext cx="1084501" cy="1160435"/>
            <a:chOff x="1257308" y="2689683"/>
            <a:chExt cx="1800214" cy="1682293"/>
          </a:xfrm>
        </p:grpSpPr>
        <p:grpSp>
          <p:nvGrpSpPr>
            <p:cNvPr id="88" name="Group 87">
              <a:extLst>
                <a:ext uri="{FF2B5EF4-FFF2-40B4-BE49-F238E27FC236}">
                  <a16:creationId xmlns:a16="http://schemas.microsoft.com/office/drawing/2014/main" id="{C365DD79-0D21-D194-52BD-08B338E4A6F0}"/>
                </a:ext>
              </a:extLst>
            </p:cNvPr>
            <p:cNvGrpSpPr/>
            <p:nvPr/>
          </p:nvGrpSpPr>
          <p:grpSpPr>
            <a:xfrm>
              <a:off x="1257308" y="2689683"/>
              <a:ext cx="1800214" cy="1682293"/>
              <a:chOff x="1257308" y="2689683"/>
              <a:chExt cx="1800214" cy="1682293"/>
            </a:xfrm>
          </p:grpSpPr>
          <p:sp>
            <p:nvSpPr>
              <p:cNvPr id="91" name="Oval 90">
                <a:extLst>
                  <a:ext uri="{FF2B5EF4-FFF2-40B4-BE49-F238E27FC236}">
                    <a16:creationId xmlns:a16="http://schemas.microsoft.com/office/drawing/2014/main" id="{082B8A33-36BB-A718-FADA-B8378DCB390D}"/>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92" name="Oval 91">
                <a:extLst>
                  <a:ext uri="{FF2B5EF4-FFF2-40B4-BE49-F238E27FC236}">
                    <a16:creationId xmlns:a16="http://schemas.microsoft.com/office/drawing/2014/main" id="{DE3B2DCD-9880-240B-37EF-83389301538B}"/>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89" name="Straight Connector 88">
              <a:extLst>
                <a:ext uri="{FF2B5EF4-FFF2-40B4-BE49-F238E27FC236}">
                  <a16:creationId xmlns:a16="http://schemas.microsoft.com/office/drawing/2014/main" id="{2EEE8D2F-A794-8132-116D-C1B3AA39A70A}"/>
                </a:ext>
              </a:extLst>
            </p:cNvPr>
            <p:cNvCxnSpPr>
              <a:stCxn id="91" idx="3"/>
              <a:endCxn id="92"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0D4089AF-3F07-09DA-DEEA-A5BE68F2E1CE}"/>
              </a:ext>
            </a:extLst>
          </p:cNvPr>
          <p:cNvGrpSpPr/>
          <p:nvPr/>
        </p:nvGrpSpPr>
        <p:grpSpPr>
          <a:xfrm>
            <a:off x="10315549" y="4564173"/>
            <a:ext cx="1084501" cy="1160435"/>
            <a:chOff x="1257308" y="2689683"/>
            <a:chExt cx="1800214" cy="1682293"/>
          </a:xfrm>
        </p:grpSpPr>
        <p:grpSp>
          <p:nvGrpSpPr>
            <p:cNvPr id="96" name="Group 95">
              <a:extLst>
                <a:ext uri="{FF2B5EF4-FFF2-40B4-BE49-F238E27FC236}">
                  <a16:creationId xmlns:a16="http://schemas.microsoft.com/office/drawing/2014/main" id="{D7E5E0DE-CB3B-83B4-A545-653A39CCAD0E}"/>
                </a:ext>
              </a:extLst>
            </p:cNvPr>
            <p:cNvGrpSpPr/>
            <p:nvPr/>
          </p:nvGrpSpPr>
          <p:grpSpPr>
            <a:xfrm>
              <a:off x="1257308" y="2689683"/>
              <a:ext cx="1800214" cy="1682293"/>
              <a:chOff x="1257308" y="2689683"/>
              <a:chExt cx="1800214" cy="1682293"/>
            </a:xfrm>
          </p:grpSpPr>
          <p:sp>
            <p:nvSpPr>
              <p:cNvPr id="100" name="Oval 99">
                <a:extLst>
                  <a:ext uri="{FF2B5EF4-FFF2-40B4-BE49-F238E27FC236}">
                    <a16:creationId xmlns:a16="http://schemas.microsoft.com/office/drawing/2014/main" id="{415E0FB5-D76E-4A6E-FE38-8D230B172665}"/>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01" name="Oval 100">
                <a:extLst>
                  <a:ext uri="{FF2B5EF4-FFF2-40B4-BE49-F238E27FC236}">
                    <a16:creationId xmlns:a16="http://schemas.microsoft.com/office/drawing/2014/main" id="{84DFC932-C73C-E653-6B2B-A96E2C5BB8B6}"/>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99" name="Straight Connector 98">
              <a:extLst>
                <a:ext uri="{FF2B5EF4-FFF2-40B4-BE49-F238E27FC236}">
                  <a16:creationId xmlns:a16="http://schemas.microsoft.com/office/drawing/2014/main" id="{2019C211-E9C2-F229-FDD2-A93C7D372659}"/>
                </a:ext>
              </a:extLst>
            </p:cNvPr>
            <p:cNvCxnSpPr>
              <a:stCxn id="100" idx="3"/>
              <a:endCxn id="101"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87CF74E7-51C8-7AD8-CEAD-ED2FD2738EAC}"/>
              </a:ext>
            </a:extLst>
          </p:cNvPr>
          <p:cNvSpPr txBox="1"/>
          <p:nvPr/>
        </p:nvSpPr>
        <p:spPr>
          <a:xfrm>
            <a:off x="1584391" y="1662829"/>
            <a:ext cx="2395830" cy="752642"/>
          </a:xfrm>
          <a:prstGeom prst="rect">
            <a:avLst/>
          </a:prstGeom>
          <a:noFill/>
        </p:spPr>
        <p:txBody>
          <a:bodyPr wrap="square" rtlCol="0">
            <a:spAutoFit/>
          </a:bodyPr>
          <a:lstStyle/>
          <a:p>
            <a:pPr algn="ctr">
              <a:lnSpc>
                <a:spcPct val="75000"/>
              </a:lnSpc>
            </a:pPr>
            <a:r>
              <a:rPr lang="en-US" sz="2800" b="1" dirty="0"/>
              <a:t>Swap root 7 with last leaf 2</a:t>
            </a:r>
            <a:endParaRPr lang="en-IN" sz="2800" b="1" dirty="0"/>
          </a:p>
        </p:txBody>
      </p:sp>
      <p:sp>
        <p:nvSpPr>
          <p:cNvPr id="103" name="TextBox 102">
            <a:extLst>
              <a:ext uri="{FF2B5EF4-FFF2-40B4-BE49-F238E27FC236}">
                <a16:creationId xmlns:a16="http://schemas.microsoft.com/office/drawing/2014/main" id="{A2E984C3-8507-947A-8829-7ED49E31818D}"/>
              </a:ext>
            </a:extLst>
          </p:cNvPr>
          <p:cNvSpPr txBox="1"/>
          <p:nvPr/>
        </p:nvSpPr>
        <p:spPr>
          <a:xfrm>
            <a:off x="4942381" y="1962716"/>
            <a:ext cx="1780880" cy="429477"/>
          </a:xfrm>
          <a:prstGeom prst="rect">
            <a:avLst/>
          </a:prstGeom>
          <a:noFill/>
        </p:spPr>
        <p:txBody>
          <a:bodyPr wrap="square" rtlCol="0">
            <a:spAutoFit/>
          </a:bodyPr>
          <a:lstStyle/>
          <a:p>
            <a:pPr algn="ctr">
              <a:lnSpc>
                <a:spcPct val="75000"/>
              </a:lnSpc>
            </a:pPr>
            <a:r>
              <a:rPr lang="en-US" sz="2800" b="1" dirty="0"/>
              <a:t>Delete 7</a:t>
            </a:r>
            <a:endParaRPr lang="en-IN" sz="2800" b="1" dirty="0"/>
          </a:p>
        </p:txBody>
      </p:sp>
      <p:sp>
        <p:nvSpPr>
          <p:cNvPr id="104" name="TextBox 103">
            <a:extLst>
              <a:ext uri="{FF2B5EF4-FFF2-40B4-BE49-F238E27FC236}">
                <a16:creationId xmlns:a16="http://schemas.microsoft.com/office/drawing/2014/main" id="{12D5123A-008E-7640-314F-2F4696E40EFF}"/>
              </a:ext>
            </a:extLst>
          </p:cNvPr>
          <p:cNvSpPr txBox="1"/>
          <p:nvPr/>
        </p:nvSpPr>
        <p:spPr>
          <a:xfrm>
            <a:off x="8166991" y="1762012"/>
            <a:ext cx="1369735" cy="429477"/>
          </a:xfrm>
          <a:prstGeom prst="rect">
            <a:avLst/>
          </a:prstGeom>
          <a:noFill/>
        </p:spPr>
        <p:txBody>
          <a:bodyPr wrap="square" rtlCol="0">
            <a:spAutoFit/>
          </a:bodyPr>
          <a:lstStyle/>
          <a:p>
            <a:pPr algn="ctr">
              <a:lnSpc>
                <a:spcPct val="75000"/>
              </a:lnSpc>
            </a:pPr>
            <a:r>
              <a:rPr lang="en-US" sz="2800" b="1" dirty="0"/>
              <a:t>Heapify</a:t>
            </a:r>
            <a:endParaRPr lang="en-IN" sz="2800" b="1" dirty="0"/>
          </a:p>
        </p:txBody>
      </p:sp>
      <p:sp>
        <p:nvSpPr>
          <p:cNvPr id="105" name="TextBox 104">
            <a:extLst>
              <a:ext uri="{FF2B5EF4-FFF2-40B4-BE49-F238E27FC236}">
                <a16:creationId xmlns:a16="http://schemas.microsoft.com/office/drawing/2014/main" id="{145D3C60-12C0-769F-E510-9657E034EAB9}"/>
              </a:ext>
            </a:extLst>
          </p:cNvPr>
          <p:cNvSpPr txBox="1"/>
          <p:nvPr/>
        </p:nvSpPr>
        <p:spPr>
          <a:xfrm>
            <a:off x="8131967" y="4304591"/>
            <a:ext cx="1369735" cy="429477"/>
          </a:xfrm>
          <a:prstGeom prst="rect">
            <a:avLst/>
          </a:prstGeom>
          <a:noFill/>
        </p:spPr>
        <p:txBody>
          <a:bodyPr wrap="square" rtlCol="0">
            <a:spAutoFit/>
          </a:bodyPr>
          <a:lstStyle/>
          <a:p>
            <a:pPr algn="ctr">
              <a:lnSpc>
                <a:spcPct val="75000"/>
              </a:lnSpc>
            </a:pPr>
            <a:r>
              <a:rPr lang="en-US" sz="2800" b="1" dirty="0"/>
              <a:t>Heapify</a:t>
            </a:r>
            <a:endParaRPr lang="en-IN" sz="2800" b="1" dirty="0"/>
          </a:p>
        </p:txBody>
      </p:sp>
      <p:sp>
        <p:nvSpPr>
          <p:cNvPr id="106" name="TextBox 105">
            <a:extLst>
              <a:ext uri="{FF2B5EF4-FFF2-40B4-BE49-F238E27FC236}">
                <a16:creationId xmlns:a16="http://schemas.microsoft.com/office/drawing/2014/main" id="{598EDE45-B074-E7CC-9048-A469359DCD27}"/>
              </a:ext>
            </a:extLst>
          </p:cNvPr>
          <p:cNvSpPr txBox="1"/>
          <p:nvPr/>
        </p:nvSpPr>
        <p:spPr>
          <a:xfrm>
            <a:off x="4894559" y="4262632"/>
            <a:ext cx="1780880" cy="429477"/>
          </a:xfrm>
          <a:prstGeom prst="rect">
            <a:avLst/>
          </a:prstGeom>
          <a:noFill/>
        </p:spPr>
        <p:txBody>
          <a:bodyPr wrap="square" rtlCol="0">
            <a:spAutoFit/>
          </a:bodyPr>
          <a:lstStyle/>
          <a:p>
            <a:pPr algn="ctr">
              <a:lnSpc>
                <a:spcPct val="75000"/>
              </a:lnSpc>
            </a:pPr>
            <a:r>
              <a:rPr lang="en-US" sz="2800" b="1" dirty="0"/>
              <a:t>Delete 6</a:t>
            </a:r>
            <a:endParaRPr lang="en-IN" sz="2800" b="1" dirty="0"/>
          </a:p>
        </p:txBody>
      </p:sp>
      <p:sp>
        <p:nvSpPr>
          <p:cNvPr id="107" name="TextBox 106">
            <a:extLst>
              <a:ext uri="{FF2B5EF4-FFF2-40B4-BE49-F238E27FC236}">
                <a16:creationId xmlns:a16="http://schemas.microsoft.com/office/drawing/2014/main" id="{DF9E137E-1351-3C6B-E02F-AFA48E85DA86}"/>
              </a:ext>
            </a:extLst>
          </p:cNvPr>
          <p:cNvSpPr txBox="1"/>
          <p:nvPr/>
        </p:nvSpPr>
        <p:spPr>
          <a:xfrm>
            <a:off x="1604877" y="3981426"/>
            <a:ext cx="2395830" cy="752642"/>
          </a:xfrm>
          <a:prstGeom prst="rect">
            <a:avLst/>
          </a:prstGeom>
          <a:noFill/>
        </p:spPr>
        <p:txBody>
          <a:bodyPr wrap="square" rtlCol="0">
            <a:spAutoFit/>
          </a:bodyPr>
          <a:lstStyle/>
          <a:p>
            <a:pPr algn="ctr">
              <a:lnSpc>
                <a:spcPct val="75000"/>
              </a:lnSpc>
            </a:pPr>
            <a:r>
              <a:rPr lang="en-US" sz="2800" b="1" dirty="0"/>
              <a:t>Swap root 6 with last leaf 5</a:t>
            </a:r>
            <a:endParaRPr lang="en-IN" sz="2800" b="1" dirty="0"/>
          </a:p>
        </p:txBody>
      </p:sp>
    </p:spTree>
    <p:extLst>
      <p:ext uri="{BB962C8B-B14F-4D97-AF65-F5344CB8AC3E}">
        <p14:creationId xmlns:p14="http://schemas.microsoft.com/office/powerpoint/2010/main" val="26621951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300FA-033C-89CD-E65F-8407BCB20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DB16F-58EB-0C6F-2402-0FF09D43881C}"/>
              </a:ext>
            </a:extLst>
          </p:cNvPr>
          <p:cNvSpPr>
            <a:spLocks noGrp="1"/>
          </p:cNvSpPr>
          <p:nvPr>
            <p:ph type="title"/>
          </p:nvPr>
        </p:nvSpPr>
        <p:spPr>
          <a:xfrm>
            <a:off x="0" y="1"/>
            <a:ext cx="12192000" cy="1257300"/>
          </a:xfrm>
        </p:spPr>
        <p:txBody>
          <a:bodyPr>
            <a:normAutofit fontScale="90000"/>
          </a:bodyPr>
          <a:lstStyle/>
          <a:p>
            <a:pPr algn="ctr"/>
            <a:r>
              <a:rPr lang="en-US" b="1" dirty="0">
                <a:latin typeface="+mn-lt"/>
              </a:rPr>
              <a:t>Example: Sort the given array using Heap Sort</a:t>
            </a:r>
            <a:br>
              <a:rPr lang="en-US" b="1" dirty="0">
                <a:latin typeface="+mn-lt"/>
              </a:rPr>
            </a:br>
            <a:r>
              <a:rPr lang="en-US" sz="5300" b="1" dirty="0">
                <a:latin typeface="Courier New" panose="02070309020205020404" pitchFamily="49" charset="0"/>
                <a:cs typeface="Courier New" panose="02070309020205020404" pitchFamily="49" charset="0"/>
              </a:rPr>
              <a:t>2, 9, 7, 6, 5, 8</a:t>
            </a:r>
            <a:endParaRPr lang="en-IN" b="1" dirty="0">
              <a:latin typeface="+mn-lt"/>
            </a:endParaRPr>
          </a:p>
        </p:txBody>
      </p:sp>
      <p:sp>
        <p:nvSpPr>
          <p:cNvPr id="3" name="Content Placeholder 2">
            <a:extLst>
              <a:ext uri="{FF2B5EF4-FFF2-40B4-BE49-F238E27FC236}">
                <a16:creationId xmlns:a16="http://schemas.microsoft.com/office/drawing/2014/main" id="{F52C1486-F4AC-80D3-14E0-79B0CA8753A0}"/>
              </a:ext>
            </a:extLst>
          </p:cNvPr>
          <p:cNvSpPr>
            <a:spLocks noGrp="1"/>
          </p:cNvSpPr>
          <p:nvPr>
            <p:ph idx="1"/>
          </p:nvPr>
        </p:nvSpPr>
        <p:spPr>
          <a:xfrm>
            <a:off x="214656" y="1183405"/>
            <a:ext cx="7952335" cy="584758"/>
          </a:xfrm>
        </p:spPr>
        <p:txBody>
          <a:bodyPr>
            <a:noAutofit/>
          </a:bodyPr>
          <a:lstStyle/>
          <a:p>
            <a:r>
              <a:rPr lang="en-US" sz="3200" b="1" dirty="0"/>
              <a:t>Second Step: Deletion from the root</a:t>
            </a:r>
            <a:endParaRPr lang="en-IN" sz="3200" b="1" dirty="0"/>
          </a:p>
        </p:txBody>
      </p:sp>
      <p:sp>
        <p:nvSpPr>
          <p:cNvPr id="18" name="Arrow: Right 17">
            <a:extLst>
              <a:ext uri="{FF2B5EF4-FFF2-40B4-BE49-F238E27FC236}">
                <a16:creationId xmlns:a16="http://schemas.microsoft.com/office/drawing/2014/main" id="{25770F6D-CC3C-6C4D-4B3C-3878BDB3494B}"/>
              </a:ext>
            </a:extLst>
          </p:cNvPr>
          <p:cNvSpPr/>
          <p:nvPr/>
        </p:nvSpPr>
        <p:spPr>
          <a:xfrm>
            <a:off x="2449615" y="2466070"/>
            <a:ext cx="482037"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35" name="Arrow: Right 34">
            <a:extLst>
              <a:ext uri="{FF2B5EF4-FFF2-40B4-BE49-F238E27FC236}">
                <a16:creationId xmlns:a16="http://schemas.microsoft.com/office/drawing/2014/main" id="{2BAC430F-628D-72EC-DAD3-4D04F55597BD}"/>
              </a:ext>
            </a:extLst>
          </p:cNvPr>
          <p:cNvSpPr/>
          <p:nvPr/>
        </p:nvSpPr>
        <p:spPr>
          <a:xfrm>
            <a:off x="5425979" y="2516409"/>
            <a:ext cx="55791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95" name="Arrow: Right 94">
            <a:extLst>
              <a:ext uri="{FF2B5EF4-FFF2-40B4-BE49-F238E27FC236}">
                <a16:creationId xmlns:a16="http://schemas.microsoft.com/office/drawing/2014/main" id="{9F552539-A3BE-6E2F-2BAF-F1E52D4A4985}"/>
              </a:ext>
            </a:extLst>
          </p:cNvPr>
          <p:cNvSpPr/>
          <p:nvPr/>
        </p:nvSpPr>
        <p:spPr>
          <a:xfrm>
            <a:off x="8631881" y="2346353"/>
            <a:ext cx="481939"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16" name="Arrow: Right 115">
            <a:extLst>
              <a:ext uri="{FF2B5EF4-FFF2-40B4-BE49-F238E27FC236}">
                <a16:creationId xmlns:a16="http://schemas.microsoft.com/office/drawing/2014/main" id="{8D5ECEA0-A46C-0242-946B-AE6A8FE33E31}"/>
              </a:ext>
            </a:extLst>
          </p:cNvPr>
          <p:cNvSpPr/>
          <p:nvPr/>
        </p:nvSpPr>
        <p:spPr>
          <a:xfrm>
            <a:off x="2399081" y="4818716"/>
            <a:ext cx="532571"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30" name="Arrow: Right 129">
            <a:extLst>
              <a:ext uri="{FF2B5EF4-FFF2-40B4-BE49-F238E27FC236}">
                <a16:creationId xmlns:a16="http://schemas.microsoft.com/office/drawing/2014/main" id="{BABD6996-76CE-AC6D-781C-A92644D378F7}"/>
              </a:ext>
            </a:extLst>
          </p:cNvPr>
          <p:cNvSpPr/>
          <p:nvPr/>
        </p:nvSpPr>
        <p:spPr>
          <a:xfrm>
            <a:off x="5408474" y="4835175"/>
            <a:ext cx="474315" cy="445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IN"/>
          </a:p>
        </p:txBody>
      </p:sp>
      <p:sp>
        <p:nvSpPr>
          <p:cNvPr id="155" name="TextBox 154">
            <a:extLst>
              <a:ext uri="{FF2B5EF4-FFF2-40B4-BE49-F238E27FC236}">
                <a16:creationId xmlns:a16="http://schemas.microsoft.com/office/drawing/2014/main" id="{44495F5F-130A-46D3-39FD-74365F8DF791}"/>
              </a:ext>
            </a:extLst>
          </p:cNvPr>
          <p:cNvSpPr txBox="1"/>
          <p:nvPr/>
        </p:nvSpPr>
        <p:spPr>
          <a:xfrm>
            <a:off x="6467566" y="3553036"/>
            <a:ext cx="2271252" cy="584775"/>
          </a:xfrm>
          <a:prstGeom prst="rect">
            <a:avLst/>
          </a:prstGeom>
          <a:noFill/>
          <a:ln>
            <a:solidFill>
              <a:schemeClr val="tx1"/>
            </a:solidFill>
          </a:ln>
        </p:spPr>
        <p:txBody>
          <a:bodyPr wrap="square" rtlCol="0">
            <a:spAutoFit/>
          </a:bodyPr>
          <a:lstStyle/>
          <a:p>
            <a:r>
              <a:rPr lang="en-US" sz="3200" dirty="0"/>
              <a:t>9, 8, 7, 6, 5 </a:t>
            </a:r>
            <a:endParaRPr lang="en-IN" sz="3200" dirty="0"/>
          </a:p>
        </p:txBody>
      </p:sp>
      <p:grpSp>
        <p:nvGrpSpPr>
          <p:cNvPr id="17" name="Group 16">
            <a:extLst>
              <a:ext uri="{FF2B5EF4-FFF2-40B4-BE49-F238E27FC236}">
                <a16:creationId xmlns:a16="http://schemas.microsoft.com/office/drawing/2014/main" id="{0C03B534-3BAE-5DA9-E213-C22469B9A2E9}"/>
              </a:ext>
            </a:extLst>
          </p:cNvPr>
          <p:cNvGrpSpPr/>
          <p:nvPr/>
        </p:nvGrpSpPr>
        <p:grpSpPr>
          <a:xfrm>
            <a:off x="583373" y="2162685"/>
            <a:ext cx="1084501" cy="1160435"/>
            <a:chOff x="1257308" y="2689683"/>
            <a:chExt cx="1800214" cy="1682293"/>
          </a:xfrm>
        </p:grpSpPr>
        <p:grpSp>
          <p:nvGrpSpPr>
            <p:cNvPr id="19" name="Group 18">
              <a:extLst>
                <a:ext uri="{FF2B5EF4-FFF2-40B4-BE49-F238E27FC236}">
                  <a16:creationId xmlns:a16="http://schemas.microsoft.com/office/drawing/2014/main" id="{F22B58B8-2EFD-CE2F-95D3-198FF6481ECD}"/>
                </a:ext>
              </a:extLst>
            </p:cNvPr>
            <p:cNvGrpSpPr/>
            <p:nvPr/>
          </p:nvGrpSpPr>
          <p:grpSpPr>
            <a:xfrm>
              <a:off x="1257308" y="2689683"/>
              <a:ext cx="1800214" cy="1682293"/>
              <a:chOff x="1257308" y="2689683"/>
              <a:chExt cx="1800214" cy="1682293"/>
            </a:xfrm>
          </p:grpSpPr>
          <p:sp>
            <p:nvSpPr>
              <p:cNvPr id="21" name="Oval 20">
                <a:extLst>
                  <a:ext uri="{FF2B5EF4-FFF2-40B4-BE49-F238E27FC236}">
                    <a16:creationId xmlns:a16="http://schemas.microsoft.com/office/drawing/2014/main" id="{7AAD1FA0-9A4D-362A-9363-35D2C8EE9CFD}"/>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22" name="Oval 21">
                <a:extLst>
                  <a:ext uri="{FF2B5EF4-FFF2-40B4-BE49-F238E27FC236}">
                    <a16:creationId xmlns:a16="http://schemas.microsoft.com/office/drawing/2014/main" id="{2BB94AA5-139C-C51E-75D7-BC03297A827E}"/>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20" name="Straight Connector 19">
              <a:extLst>
                <a:ext uri="{FF2B5EF4-FFF2-40B4-BE49-F238E27FC236}">
                  <a16:creationId xmlns:a16="http://schemas.microsoft.com/office/drawing/2014/main" id="{28045EF1-2D4E-4AB1-FC98-72B4A9F873AD}"/>
                </a:ext>
              </a:extLst>
            </p:cNvPr>
            <p:cNvCxnSpPr>
              <a:stCxn id="21" idx="3"/>
              <a:endCxn id="22"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FDAC531-AEE5-C1D9-8AEF-EAB9AEC81F97}"/>
              </a:ext>
            </a:extLst>
          </p:cNvPr>
          <p:cNvGrpSpPr/>
          <p:nvPr/>
        </p:nvGrpSpPr>
        <p:grpSpPr>
          <a:xfrm>
            <a:off x="3355148" y="2253246"/>
            <a:ext cx="1084501" cy="1160435"/>
            <a:chOff x="1257308" y="2689683"/>
            <a:chExt cx="1800214" cy="1682293"/>
          </a:xfrm>
        </p:grpSpPr>
        <p:grpSp>
          <p:nvGrpSpPr>
            <p:cNvPr id="24" name="Group 23">
              <a:extLst>
                <a:ext uri="{FF2B5EF4-FFF2-40B4-BE49-F238E27FC236}">
                  <a16:creationId xmlns:a16="http://schemas.microsoft.com/office/drawing/2014/main" id="{0341B77C-A3AC-9F8B-286C-03C97BAC6F5F}"/>
                </a:ext>
              </a:extLst>
            </p:cNvPr>
            <p:cNvGrpSpPr/>
            <p:nvPr/>
          </p:nvGrpSpPr>
          <p:grpSpPr>
            <a:xfrm>
              <a:off x="1257308" y="2689683"/>
              <a:ext cx="1800214" cy="1682293"/>
              <a:chOff x="1257308" y="2689683"/>
              <a:chExt cx="1800214" cy="1682293"/>
            </a:xfrm>
          </p:grpSpPr>
          <p:sp>
            <p:nvSpPr>
              <p:cNvPr id="26" name="Oval 25">
                <a:extLst>
                  <a:ext uri="{FF2B5EF4-FFF2-40B4-BE49-F238E27FC236}">
                    <a16:creationId xmlns:a16="http://schemas.microsoft.com/office/drawing/2014/main" id="{B062B99D-02E5-E7EE-F116-96F53359D1E7}"/>
                  </a:ext>
                </a:extLst>
              </p:cNvPr>
              <p:cNvSpPr/>
              <p:nvPr/>
            </p:nvSpPr>
            <p:spPr>
              <a:xfrm>
                <a:off x="2343148"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27" name="Oval 26">
                <a:extLst>
                  <a:ext uri="{FF2B5EF4-FFF2-40B4-BE49-F238E27FC236}">
                    <a16:creationId xmlns:a16="http://schemas.microsoft.com/office/drawing/2014/main" id="{2DAD4954-57FB-AC31-D3C6-1A16403FD4B3}"/>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grpSp>
        <p:cxnSp>
          <p:nvCxnSpPr>
            <p:cNvPr id="25" name="Straight Connector 24">
              <a:extLst>
                <a:ext uri="{FF2B5EF4-FFF2-40B4-BE49-F238E27FC236}">
                  <a16:creationId xmlns:a16="http://schemas.microsoft.com/office/drawing/2014/main" id="{A820B229-3249-357F-D3AC-14249D8EA734}"/>
                </a:ext>
              </a:extLst>
            </p:cNvPr>
            <p:cNvCxnSpPr>
              <a:stCxn id="26" idx="3"/>
              <a:endCxn id="27" idx="0"/>
            </p:cNvCxnSpPr>
            <p:nvPr/>
          </p:nvCxnSpPr>
          <p:spPr>
            <a:xfrm flipH="1">
              <a:off x="1614495" y="3200524"/>
              <a:ext cx="833271" cy="572965"/>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87B151F1-A006-61CF-6EB7-ED3456298C56}"/>
              </a:ext>
            </a:extLst>
          </p:cNvPr>
          <p:cNvSpPr/>
          <p:nvPr/>
        </p:nvSpPr>
        <p:spPr>
          <a:xfrm>
            <a:off x="7112659" y="2108726"/>
            <a:ext cx="430360" cy="41283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33" name="Oval 32">
            <a:extLst>
              <a:ext uri="{FF2B5EF4-FFF2-40B4-BE49-F238E27FC236}">
                <a16:creationId xmlns:a16="http://schemas.microsoft.com/office/drawing/2014/main" id="{E6F30E3E-263B-549A-8E4C-E749E4634EFB}"/>
              </a:ext>
            </a:extLst>
          </p:cNvPr>
          <p:cNvSpPr/>
          <p:nvPr/>
        </p:nvSpPr>
        <p:spPr>
          <a:xfrm>
            <a:off x="10000849" y="2193248"/>
            <a:ext cx="430360" cy="41283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36" name="Oval 35">
            <a:extLst>
              <a:ext uri="{FF2B5EF4-FFF2-40B4-BE49-F238E27FC236}">
                <a16:creationId xmlns:a16="http://schemas.microsoft.com/office/drawing/2014/main" id="{806F523E-0224-0447-AF78-418EC7C3725A}"/>
              </a:ext>
            </a:extLst>
          </p:cNvPr>
          <p:cNvSpPr/>
          <p:nvPr/>
        </p:nvSpPr>
        <p:spPr>
          <a:xfrm>
            <a:off x="1013733" y="4818716"/>
            <a:ext cx="430360" cy="41283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37" name="Oval 36">
            <a:extLst>
              <a:ext uri="{FF2B5EF4-FFF2-40B4-BE49-F238E27FC236}">
                <a16:creationId xmlns:a16="http://schemas.microsoft.com/office/drawing/2014/main" id="{40CAAB12-89F2-89AA-1589-F0F816281C37}"/>
              </a:ext>
            </a:extLst>
          </p:cNvPr>
          <p:cNvSpPr/>
          <p:nvPr/>
        </p:nvSpPr>
        <p:spPr>
          <a:xfrm>
            <a:off x="4190823" y="4796141"/>
            <a:ext cx="430360" cy="41283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40" name="TextBox 39">
            <a:extLst>
              <a:ext uri="{FF2B5EF4-FFF2-40B4-BE49-F238E27FC236}">
                <a16:creationId xmlns:a16="http://schemas.microsoft.com/office/drawing/2014/main" id="{156FB6BD-DE94-DB13-2DE2-B1E51BA23855}"/>
              </a:ext>
            </a:extLst>
          </p:cNvPr>
          <p:cNvSpPr txBox="1"/>
          <p:nvPr/>
        </p:nvSpPr>
        <p:spPr>
          <a:xfrm>
            <a:off x="1444093" y="5752318"/>
            <a:ext cx="10557407" cy="707886"/>
          </a:xfrm>
          <a:prstGeom prst="rect">
            <a:avLst/>
          </a:prstGeom>
          <a:noFill/>
          <a:ln>
            <a:solidFill>
              <a:schemeClr val="tx1"/>
            </a:solidFill>
          </a:ln>
        </p:spPr>
        <p:txBody>
          <a:bodyPr wrap="square" rtlCol="0">
            <a:spAutoFit/>
          </a:bodyPr>
          <a:lstStyle/>
          <a:p>
            <a:r>
              <a:rPr lang="en-US" sz="3200" dirty="0"/>
              <a:t>After Sorting, the Array is: </a:t>
            </a:r>
            <a:r>
              <a:rPr lang="en-US" sz="4000" b="1" dirty="0">
                <a:latin typeface="Courier New" panose="02070309020205020404" pitchFamily="49" charset="0"/>
                <a:cs typeface="Courier New" panose="02070309020205020404" pitchFamily="49" charset="0"/>
              </a:rPr>
              <a:t>9, 8, 7, 6, 5, 2</a:t>
            </a:r>
            <a:endParaRPr lang="en-IN" sz="3200" b="1" dirty="0">
              <a:latin typeface="Courier New" panose="02070309020205020404" pitchFamily="49" charset="0"/>
              <a:cs typeface="Courier New" panose="02070309020205020404" pitchFamily="49" charset="0"/>
            </a:endParaRPr>
          </a:p>
        </p:txBody>
      </p:sp>
      <p:sp>
        <p:nvSpPr>
          <p:cNvPr id="41" name="TextBox 40">
            <a:extLst>
              <a:ext uri="{FF2B5EF4-FFF2-40B4-BE49-F238E27FC236}">
                <a16:creationId xmlns:a16="http://schemas.microsoft.com/office/drawing/2014/main" id="{6CB876C0-FEDF-7C15-2876-BD29C5F183D9}"/>
              </a:ext>
            </a:extLst>
          </p:cNvPr>
          <p:cNvSpPr txBox="1"/>
          <p:nvPr/>
        </p:nvSpPr>
        <p:spPr>
          <a:xfrm>
            <a:off x="6360629" y="4907158"/>
            <a:ext cx="2526196" cy="584775"/>
          </a:xfrm>
          <a:prstGeom prst="rect">
            <a:avLst/>
          </a:prstGeom>
          <a:noFill/>
          <a:ln>
            <a:solidFill>
              <a:schemeClr val="tx1"/>
            </a:solidFill>
          </a:ln>
        </p:spPr>
        <p:txBody>
          <a:bodyPr wrap="square" rtlCol="0">
            <a:spAutoFit/>
          </a:bodyPr>
          <a:lstStyle/>
          <a:p>
            <a:r>
              <a:rPr lang="en-US" sz="3200" dirty="0"/>
              <a:t>9, 8, 7, 6, 5, 2 </a:t>
            </a:r>
            <a:endParaRPr lang="en-IN" sz="3200" dirty="0"/>
          </a:p>
        </p:txBody>
      </p:sp>
      <p:sp>
        <p:nvSpPr>
          <p:cNvPr id="42" name="TextBox 41">
            <a:extLst>
              <a:ext uri="{FF2B5EF4-FFF2-40B4-BE49-F238E27FC236}">
                <a16:creationId xmlns:a16="http://schemas.microsoft.com/office/drawing/2014/main" id="{A41AC528-6EAE-8248-44E0-EAA6DFEA5459}"/>
              </a:ext>
            </a:extLst>
          </p:cNvPr>
          <p:cNvSpPr txBox="1"/>
          <p:nvPr/>
        </p:nvSpPr>
        <p:spPr>
          <a:xfrm>
            <a:off x="1584391" y="1662829"/>
            <a:ext cx="2395830" cy="752642"/>
          </a:xfrm>
          <a:prstGeom prst="rect">
            <a:avLst/>
          </a:prstGeom>
          <a:noFill/>
        </p:spPr>
        <p:txBody>
          <a:bodyPr wrap="square" rtlCol="0">
            <a:spAutoFit/>
          </a:bodyPr>
          <a:lstStyle/>
          <a:p>
            <a:pPr algn="ctr">
              <a:lnSpc>
                <a:spcPct val="75000"/>
              </a:lnSpc>
            </a:pPr>
            <a:r>
              <a:rPr lang="en-US" sz="2800" b="1" dirty="0"/>
              <a:t>Swap root 5 with last leaf 2</a:t>
            </a:r>
            <a:endParaRPr lang="en-IN" sz="2800" b="1" dirty="0"/>
          </a:p>
        </p:txBody>
      </p:sp>
      <p:sp>
        <p:nvSpPr>
          <p:cNvPr id="43" name="TextBox 42">
            <a:extLst>
              <a:ext uri="{FF2B5EF4-FFF2-40B4-BE49-F238E27FC236}">
                <a16:creationId xmlns:a16="http://schemas.microsoft.com/office/drawing/2014/main" id="{6E7F5357-C1CF-4033-AC1A-6A6EDBCFA826}"/>
              </a:ext>
            </a:extLst>
          </p:cNvPr>
          <p:cNvSpPr txBox="1"/>
          <p:nvPr/>
        </p:nvSpPr>
        <p:spPr>
          <a:xfrm>
            <a:off x="4942381" y="1962716"/>
            <a:ext cx="1780880" cy="429477"/>
          </a:xfrm>
          <a:prstGeom prst="rect">
            <a:avLst/>
          </a:prstGeom>
          <a:noFill/>
        </p:spPr>
        <p:txBody>
          <a:bodyPr wrap="square" rtlCol="0">
            <a:spAutoFit/>
          </a:bodyPr>
          <a:lstStyle/>
          <a:p>
            <a:pPr algn="ctr">
              <a:lnSpc>
                <a:spcPct val="75000"/>
              </a:lnSpc>
            </a:pPr>
            <a:r>
              <a:rPr lang="en-US" sz="2800" b="1" dirty="0"/>
              <a:t>Delete 5</a:t>
            </a:r>
            <a:endParaRPr lang="en-IN" sz="2800" b="1" dirty="0"/>
          </a:p>
        </p:txBody>
      </p:sp>
      <p:sp>
        <p:nvSpPr>
          <p:cNvPr id="44" name="TextBox 43">
            <a:extLst>
              <a:ext uri="{FF2B5EF4-FFF2-40B4-BE49-F238E27FC236}">
                <a16:creationId xmlns:a16="http://schemas.microsoft.com/office/drawing/2014/main" id="{E20A7D17-B89E-CAF9-B722-A0D6F958A75C}"/>
              </a:ext>
            </a:extLst>
          </p:cNvPr>
          <p:cNvSpPr txBox="1"/>
          <p:nvPr/>
        </p:nvSpPr>
        <p:spPr>
          <a:xfrm>
            <a:off x="8166991" y="1762012"/>
            <a:ext cx="1369735" cy="429477"/>
          </a:xfrm>
          <a:prstGeom prst="rect">
            <a:avLst/>
          </a:prstGeom>
          <a:noFill/>
        </p:spPr>
        <p:txBody>
          <a:bodyPr wrap="square" rtlCol="0">
            <a:spAutoFit/>
          </a:bodyPr>
          <a:lstStyle/>
          <a:p>
            <a:pPr algn="ctr">
              <a:lnSpc>
                <a:spcPct val="75000"/>
              </a:lnSpc>
            </a:pPr>
            <a:r>
              <a:rPr lang="en-US" sz="2800" b="1" dirty="0"/>
              <a:t>Heapify</a:t>
            </a:r>
            <a:endParaRPr lang="en-IN" sz="2800" b="1" dirty="0"/>
          </a:p>
        </p:txBody>
      </p:sp>
      <p:sp>
        <p:nvSpPr>
          <p:cNvPr id="47" name="TextBox 46">
            <a:extLst>
              <a:ext uri="{FF2B5EF4-FFF2-40B4-BE49-F238E27FC236}">
                <a16:creationId xmlns:a16="http://schemas.microsoft.com/office/drawing/2014/main" id="{6B07A2B0-7CA2-DBAF-06E9-CCEF1E8C77FB}"/>
              </a:ext>
            </a:extLst>
          </p:cNvPr>
          <p:cNvSpPr txBox="1"/>
          <p:nvPr/>
        </p:nvSpPr>
        <p:spPr>
          <a:xfrm>
            <a:off x="4894559" y="4262632"/>
            <a:ext cx="1780880" cy="429477"/>
          </a:xfrm>
          <a:prstGeom prst="rect">
            <a:avLst/>
          </a:prstGeom>
          <a:noFill/>
        </p:spPr>
        <p:txBody>
          <a:bodyPr wrap="square" rtlCol="0">
            <a:spAutoFit/>
          </a:bodyPr>
          <a:lstStyle/>
          <a:p>
            <a:pPr algn="ctr">
              <a:lnSpc>
                <a:spcPct val="75000"/>
              </a:lnSpc>
            </a:pPr>
            <a:r>
              <a:rPr lang="en-US" sz="2800" b="1" dirty="0"/>
              <a:t>Delete 2</a:t>
            </a:r>
            <a:endParaRPr lang="en-IN" sz="2800" b="1" dirty="0"/>
          </a:p>
        </p:txBody>
      </p:sp>
      <p:sp>
        <p:nvSpPr>
          <p:cNvPr id="48" name="TextBox 47">
            <a:extLst>
              <a:ext uri="{FF2B5EF4-FFF2-40B4-BE49-F238E27FC236}">
                <a16:creationId xmlns:a16="http://schemas.microsoft.com/office/drawing/2014/main" id="{32796602-B35F-6E4C-77E1-570277C9D672}"/>
              </a:ext>
            </a:extLst>
          </p:cNvPr>
          <p:cNvSpPr txBox="1"/>
          <p:nvPr/>
        </p:nvSpPr>
        <p:spPr>
          <a:xfrm>
            <a:off x="1604877" y="3981426"/>
            <a:ext cx="2395830" cy="752642"/>
          </a:xfrm>
          <a:prstGeom prst="rect">
            <a:avLst/>
          </a:prstGeom>
          <a:noFill/>
        </p:spPr>
        <p:txBody>
          <a:bodyPr wrap="square" rtlCol="0">
            <a:spAutoFit/>
          </a:bodyPr>
          <a:lstStyle/>
          <a:p>
            <a:pPr algn="ctr">
              <a:lnSpc>
                <a:spcPct val="75000"/>
              </a:lnSpc>
            </a:pPr>
            <a:r>
              <a:rPr lang="en-US" sz="2800" b="1" dirty="0"/>
              <a:t>Only one element is 2</a:t>
            </a:r>
            <a:endParaRPr lang="en-IN" sz="2800" b="1" dirty="0"/>
          </a:p>
        </p:txBody>
      </p:sp>
    </p:spTree>
    <p:extLst>
      <p:ext uri="{BB962C8B-B14F-4D97-AF65-F5344CB8AC3E}">
        <p14:creationId xmlns:p14="http://schemas.microsoft.com/office/powerpoint/2010/main" val="6317956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289B-CA17-C062-F1D6-9D075C11C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7D827-16BC-BF5E-C27A-2584830D6D8D}"/>
              </a:ext>
            </a:extLst>
          </p:cNvPr>
          <p:cNvSpPr>
            <a:spLocks noGrp="1"/>
          </p:cNvSpPr>
          <p:nvPr>
            <p:ph type="title"/>
          </p:nvPr>
        </p:nvSpPr>
        <p:spPr>
          <a:xfrm>
            <a:off x="838199" y="128588"/>
            <a:ext cx="10515600" cy="942975"/>
          </a:xfrm>
        </p:spPr>
        <p:txBody>
          <a:bodyPr>
            <a:normAutofit/>
          </a:bodyPr>
          <a:lstStyle/>
          <a:p>
            <a:pPr algn="ctr"/>
            <a:r>
              <a:rPr lang="en-US" sz="6000" b="1" dirty="0">
                <a:latin typeface="+mn-lt"/>
              </a:rPr>
              <a:t>Module 3 Syllabus</a:t>
            </a:r>
            <a:endParaRPr lang="en-IN" sz="6000" b="1" dirty="0">
              <a:latin typeface="+mn-lt"/>
            </a:endParaRPr>
          </a:p>
        </p:txBody>
      </p:sp>
      <p:sp>
        <p:nvSpPr>
          <p:cNvPr id="3" name="Content Placeholder 2">
            <a:extLst>
              <a:ext uri="{FF2B5EF4-FFF2-40B4-BE49-F238E27FC236}">
                <a16:creationId xmlns:a16="http://schemas.microsoft.com/office/drawing/2014/main" id="{8CEABEB0-0C3C-A20F-102D-F9284362D35F}"/>
              </a:ext>
            </a:extLst>
          </p:cNvPr>
          <p:cNvSpPr>
            <a:spLocks noGrp="1"/>
          </p:cNvSpPr>
          <p:nvPr>
            <p:ph idx="1"/>
          </p:nvPr>
        </p:nvSpPr>
        <p:spPr>
          <a:xfrm>
            <a:off x="338137" y="1071562"/>
            <a:ext cx="11515725" cy="5657849"/>
          </a:xfrm>
        </p:spPr>
        <p:txBody>
          <a:bodyPr>
            <a:noAutofit/>
          </a:bodyPr>
          <a:lstStyle/>
          <a:p>
            <a:pPr algn="just"/>
            <a:r>
              <a:rPr lang="en-US" sz="3200" b="1" dirty="0"/>
              <a:t>TRANSFORM-AND-CONQUER:</a:t>
            </a:r>
            <a:r>
              <a:rPr lang="en-US" sz="3200" dirty="0"/>
              <a:t> </a:t>
            </a:r>
            <a:r>
              <a:rPr lang="en-US" sz="3200" b="1" strike="sngStrike" dirty="0"/>
              <a:t>Balanced Search Trees</a:t>
            </a:r>
            <a:r>
              <a:rPr lang="en-US" sz="3200" dirty="0"/>
              <a:t>, </a:t>
            </a:r>
            <a:r>
              <a:rPr lang="en-US" sz="3200" b="1" strike="sngStrike" dirty="0"/>
              <a:t>Heaps and Heapsort.</a:t>
            </a:r>
            <a:r>
              <a:rPr lang="en-US" sz="3200" dirty="0"/>
              <a:t> </a:t>
            </a:r>
          </a:p>
          <a:p>
            <a:pPr algn="just"/>
            <a:r>
              <a:rPr lang="en-US" sz="3200" b="1" dirty="0"/>
              <a:t>SPACE-TIME TRADEOFFS: </a:t>
            </a:r>
            <a:r>
              <a:rPr lang="en-US" sz="3200" dirty="0"/>
              <a:t>Sorting by Counting: Comparison counting sort, Input Enhancement in String Matching: </a:t>
            </a:r>
            <a:r>
              <a:rPr lang="en-US" sz="3200" dirty="0" err="1"/>
              <a:t>Horspool’s</a:t>
            </a:r>
            <a:r>
              <a:rPr lang="en-US" sz="3200" dirty="0"/>
              <a:t> Algorithm. </a:t>
            </a:r>
          </a:p>
          <a:p>
            <a:pPr marL="0" indent="0" algn="just">
              <a:buNone/>
            </a:pPr>
            <a:endParaRPr lang="en-US" sz="3200" dirty="0"/>
          </a:p>
          <a:p>
            <a:pPr marL="0" indent="0" algn="just">
              <a:buNone/>
            </a:pPr>
            <a:r>
              <a:rPr lang="en-US" sz="3200" dirty="0"/>
              <a:t>  Chapter 6 (Sections 6.3, 6.4), </a:t>
            </a:r>
          </a:p>
          <a:p>
            <a:pPr marL="0" indent="0" algn="just">
              <a:buNone/>
            </a:pPr>
            <a:r>
              <a:rPr lang="en-US" sz="3200" dirty="0"/>
              <a:t>  Chapter 7 (Sections 7.1, 7.2)</a:t>
            </a:r>
          </a:p>
          <a:p>
            <a:pPr algn="just"/>
            <a:endParaRPr lang="en-IN" sz="3200" dirty="0"/>
          </a:p>
        </p:txBody>
      </p:sp>
    </p:spTree>
    <p:extLst>
      <p:ext uri="{BB962C8B-B14F-4D97-AF65-F5344CB8AC3E}">
        <p14:creationId xmlns:p14="http://schemas.microsoft.com/office/powerpoint/2010/main" val="14468790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CC3A-18C1-33E7-7273-CD50D6DE93AD}"/>
              </a:ext>
            </a:extLst>
          </p:cNvPr>
          <p:cNvSpPr>
            <a:spLocks noGrp="1"/>
          </p:cNvSpPr>
          <p:nvPr>
            <p:ph type="title"/>
          </p:nvPr>
        </p:nvSpPr>
        <p:spPr>
          <a:xfrm>
            <a:off x="838200" y="365126"/>
            <a:ext cx="10515600" cy="863600"/>
          </a:xfrm>
        </p:spPr>
        <p:txBody>
          <a:bodyPr>
            <a:normAutofit fontScale="90000"/>
          </a:bodyPr>
          <a:lstStyle/>
          <a:p>
            <a:pPr algn="ctr"/>
            <a:r>
              <a:rPr lang="en-US" sz="4800" b="1" dirty="0">
                <a:latin typeface="+mn-lt"/>
              </a:rPr>
              <a:t>Sorting By Counting (Input Enhancement)</a:t>
            </a:r>
            <a:endParaRPr lang="en-IN" sz="4800" b="1" dirty="0">
              <a:latin typeface="+mn-lt"/>
            </a:endParaRPr>
          </a:p>
        </p:txBody>
      </p:sp>
      <p:sp>
        <p:nvSpPr>
          <p:cNvPr id="3" name="Content Placeholder 2">
            <a:extLst>
              <a:ext uri="{FF2B5EF4-FFF2-40B4-BE49-F238E27FC236}">
                <a16:creationId xmlns:a16="http://schemas.microsoft.com/office/drawing/2014/main" id="{271A80DF-78E6-B012-2566-71C257FB1D26}"/>
              </a:ext>
            </a:extLst>
          </p:cNvPr>
          <p:cNvSpPr>
            <a:spLocks noGrp="1"/>
          </p:cNvSpPr>
          <p:nvPr>
            <p:ph idx="1"/>
          </p:nvPr>
        </p:nvSpPr>
        <p:spPr>
          <a:xfrm>
            <a:off x="414338" y="1471612"/>
            <a:ext cx="11363324" cy="4886325"/>
          </a:xfrm>
        </p:spPr>
        <p:txBody>
          <a:bodyPr>
            <a:normAutofit/>
          </a:bodyPr>
          <a:lstStyle/>
          <a:p>
            <a:pPr algn="just">
              <a:lnSpc>
                <a:spcPct val="100000"/>
              </a:lnSpc>
            </a:pPr>
            <a:r>
              <a:rPr lang="en-US" sz="3600" dirty="0"/>
              <a:t>For each element of the list to be sorted, count the total number of elements smaller than this element and record the results in the table. </a:t>
            </a:r>
          </a:p>
          <a:p>
            <a:pPr algn="just">
              <a:lnSpc>
                <a:spcPct val="100000"/>
              </a:lnSpc>
            </a:pPr>
            <a:r>
              <a:rPr lang="en-US" sz="3600" dirty="0"/>
              <a:t>These numbers will indicate the positions of the elements in the sorted list. </a:t>
            </a:r>
            <a:r>
              <a:rPr lang="en-IN" sz="3600" dirty="0"/>
              <a:t> So, Copy the list elements to their appropriate positions in a new sorted list.</a:t>
            </a:r>
          </a:p>
          <a:p>
            <a:pPr algn="just">
              <a:lnSpc>
                <a:spcPct val="100000"/>
              </a:lnSpc>
            </a:pPr>
            <a:r>
              <a:rPr lang="en-IN" sz="3600" dirty="0"/>
              <a:t>This algorithm is called as Sorting by Comparison Counting.</a:t>
            </a:r>
            <a:endParaRPr lang="en-US" sz="3600" dirty="0"/>
          </a:p>
        </p:txBody>
      </p:sp>
    </p:spTree>
    <p:extLst>
      <p:ext uri="{BB962C8B-B14F-4D97-AF65-F5344CB8AC3E}">
        <p14:creationId xmlns:p14="http://schemas.microsoft.com/office/powerpoint/2010/main" val="270967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6FD80-DA49-A357-D912-2C337E68D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11D41-2FB8-FC47-B6C7-3B0E9FBAEB74}"/>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7C1CAB6A-62CF-A8F9-9C29-DC8AE4964988}"/>
              </a:ext>
            </a:extLst>
          </p:cNvPr>
          <p:cNvGrpSpPr/>
          <p:nvPr/>
        </p:nvGrpSpPr>
        <p:grpSpPr>
          <a:xfrm>
            <a:off x="3557587" y="1682745"/>
            <a:ext cx="6496051" cy="3921126"/>
            <a:chOff x="3557587" y="1825625"/>
            <a:chExt cx="6496051" cy="3921126"/>
          </a:xfrm>
        </p:grpSpPr>
        <p:grpSp>
          <p:nvGrpSpPr>
            <p:cNvPr id="15" name="Group 14">
              <a:extLst>
                <a:ext uri="{FF2B5EF4-FFF2-40B4-BE49-F238E27FC236}">
                  <a16:creationId xmlns:a16="http://schemas.microsoft.com/office/drawing/2014/main" id="{0370549A-F96E-612B-FF29-4AB7EEBB2DB9}"/>
                </a:ext>
              </a:extLst>
            </p:cNvPr>
            <p:cNvGrpSpPr/>
            <p:nvPr/>
          </p:nvGrpSpPr>
          <p:grpSpPr>
            <a:xfrm>
              <a:off x="3557587" y="1825625"/>
              <a:ext cx="6496051" cy="3921126"/>
              <a:chOff x="3557587" y="1825625"/>
              <a:chExt cx="6496051" cy="3921126"/>
            </a:xfrm>
          </p:grpSpPr>
          <p:sp>
            <p:nvSpPr>
              <p:cNvPr id="4" name="Oval 3">
                <a:extLst>
                  <a:ext uri="{FF2B5EF4-FFF2-40B4-BE49-F238E27FC236}">
                    <a16:creationId xmlns:a16="http://schemas.microsoft.com/office/drawing/2014/main" id="{2739753D-CCF0-0A10-865E-10643E4C9E20}"/>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CE1F4C17-DF8D-7EE6-7332-3157E178E368}"/>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7DAE2788-C262-6BF0-801F-108573E88A14}"/>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7" name="Oval 6">
                <a:extLst>
                  <a:ext uri="{FF2B5EF4-FFF2-40B4-BE49-F238E27FC236}">
                    <a16:creationId xmlns:a16="http://schemas.microsoft.com/office/drawing/2014/main" id="{5E0E91E6-B227-6856-4CA8-89A21D33F0A5}"/>
                  </a:ext>
                </a:extLst>
              </p:cNvPr>
              <p:cNvSpPr/>
              <p:nvPr/>
            </p:nvSpPr>
            <p:spPr>
              <a:xfrm>
                <a:off x="8003382" y="393223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378872CE-845B-1297-BE61-F154F7553F4D}"/>
                  </a:ext>
                </a:extLst>
              </p:cNvPr>
              <p:cNvSpPr/>
              <p:nvPr/>
            </p:nvSpPr>
            <p:spPr>
              <a:xfrm>
                <a:off x="6967540"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9" name="Oval 8">
                <a:extLst>
                  <a:ext uri="{FF2B5EF4-FFF2-40B4-BE49-F238E27FC236}">
                    <a16:creationId xmlns:a16="http://schemas.microsoft.com/office/drawing/2014/main" id="{D4BF921B-6F59-0CCD-A5F5-74E3F9A7A458}"/>
                  </a:ext>
                </a:extLst>
              </p:cNvPr>
              <p:cNvSpPr/>
              <p:nvPr/>
            </p:nvSpPr>
            <p:spPr>
              <a:xfrm>
                <a:off x="4452937" y="3932237"/>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0" name="Oval 9">
                <a:extLst>
                  <a:ext uri="{FF2B5EF4-FFF2-40B4-BE49-F238E27FC236}">
                    <a16:creationId xmlns:a16="http://schemas.microsoft.com/office/drawing/2014/main" id="{BED5E5BD-547E-9270-9B81-86ED651FEE28}"/>
                  </a:ext>
                </a:extLst>
              </p:cNvPr>
              <p:cNvSpPr/>
              <p:nvPr/>
            </p:nvSpPr>
            <p:spPr>
              <a:xfrm>
                <a:off x="9158288"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76</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42172320-33ED-D2C1-98A6-218A3CF600A1}"/>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A2D7201-9280-0F79-9108-0A4F7E41E506}"/>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7E46DD-E3F1-FC9F-7EFA-395FCB7B51E2}"/>
                </a:ext>
              </a:extLst>
            </p:cNvPr>
            <p:cNvCxnSpPr>
              <a:cxnSpLocks/>
              <a:stCxn id="5" idx="5"/>
              <a:endCxn id="7" idx="0"/>
            </p:cNvCxnSpPr>
            <p:nvPr/>
          </p:nvCxnSpPr>
          <p:spPr>
            <a:xfrm>
              <a:off x="7872261" y="3324382"/>
              <a:ext cx="578796" cy="6078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D0E4AA5-69A0-8ABE-60CD-D85771F2A5A3}"/>
                </a:ext>
              </a:extLst>
            </p:cNvPr>
            <p:cNvCxnSpPr>
              <a:cxnSpLocks/>
              <a:stCxn id="6" idx="5"/>
              <a:endCxn id="9" idx="0"/>
            </p:cNvCxnSpPr>
            <p:nvPr/>
          </p:nvCxnSpPr>
          <p:spPr>
            <a:xfrm>
              <a:off x="4321816" y="3324382"/>
              <a:ext cx="578796" cy="60785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96989D0-03DA-0D2F-2C2E-86A675C5D027}"/>
                </a:ext>
              </a:extLst>
            </p:cNvPr>
            <p:cNvCxnSpPr>
              <a:cxnSpLocks/>
              <a:stCxn id="7" idx="3"/>
              <a:endCxn id="8" idx="0"/>
            </p:cNvCxnSpPr>
            <p:nvPr/>
          </p:nvCxnSpPr>
          <p:spPr>
            <a:xfrm flipH="1">
              <a:off x="7415215" y="4541993"/>
              <a:ext cx="719288"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A44C656-EEF9-0ABA-7495-09B6F47E7AC0}"/>
                </a:ext>
              </a:extLst>
            </p:cNvPr>
            <p:cNvCxnSpPr>
              <a:cxnSpLocks/>
              <a:stCxn id="7" idx="5"/>
              <a:endCxn id="10" idx="0"/>
            </p:cNvCxnSpPr>
            <p:nvPr/>
          </p:nvCxnSpPr>
          <p:spPr>
            <a:xfrm>
              <a:off x="8767611" y="4541993"/>
              <a:ext cx="838352"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21540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E381-FD32-59B9-57FE-F110840C26E1}"/>
              </a:ext>
            </a:extLst>
          </p:cNvPr>
          <p:cNvSpPr>
            <a:spLocks noGrp="1"/>
          </p:cNvSpPr>
          <p:nvPr>
            <p:ph type="title"/>
          </p:nvPr>
        </p:nvSpPr>
        <p:spPr>
          <a:xfrm>
            <a:off x="0" y="92075"/>
            <a:ext cx="12192000" cy="917576"/>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E3767D1F-9672-8F42-7426-F4F1737A8BF2}"/>
              </a:ext>
            </a:extLst>
          </p:cNvPr>
          <p:cNvSpPr>
            <a:spLocks noGrp="1"/>
          </p:cNvSpPr>
          <p:nvPr>
            <p:ph idx="1"/>
          </p:nvPr>
        </p:nvSpPr>
        <p:spPr>
          <a:xfrm>
            <a:off x="257175" y="1041398"/>
            <a:ext cx="11677650" cy="5387977"/>
          </a:xfrm>
        </p:spPr>
        <p:txBody>
          <a:bodyPr>
            <a:noAutofit/>
          </a:bodyPr>
          <a:lstStyle/>
          <a:p>
            <a:pPr algn="just"/>
            <a:r>
              <a:rPr lang="en-US" sz="4400" dirty="0"/>
              <a:t>Consider the input array: 62, 31, 84, 96, 19, 47</a:t>
            </a:r>
          </a:p>
          <a:p>
            <a:pPr algn="just"/>
            <a:r>
              <a:rPr lang="en-US" sz="4400" dirty="0"/>
              <a:t>For each elements, Count the number of elements number of elements smaller than or equal to the current element. Store the result in the count array.</a:t>
            </a:r>
          </a:p>
          <a:p>
            <a:pPr algn="just"/>
            <a:r>
              <a:rPr lang="en-IN" sz="4400" dirty="0"/>
              <a:t>Copy the values of the original array elements to the new array in the positions specified by the count array.</a:t>
            </a:r>
          </a:p>
        </p:txBody>
      </p:sp>
    </p:spTree>
    <p:extLst>
      <p:ext uri="{BB962C8B-B14F-4D97-AF65-F5344CB8AC3E}">
        <p14:creationId xmlns:p14="http://schemas.microsoft.com/office/powerpoint/2010/main" val="26125535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DE8D9-A654-AA3E-57EC-EF62CDDBB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24F6C-9B6F-5AAB-E0CA-E66AA2775881}"/>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5202AC79-474E-162F-6874-9BCA42262D1A}"/>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BD4E0860-79F2-B8FE-52AB-E62D6C61F74D}"/>
              </a:ext>
            </a:extLst>
          </p:cNvPr>
          <p:cNvGraphicFramePr>
            <a:graphicFrameLocks noGrp="1"/>
          </p:cNvGraphicFramePr>
          <p:nvPr>
            <p:extLst>
              <p:ext uri="{D42A27DB-BD31-4B8C-83A1-F6EECF244321}">
                <p14:modId xmlns:p14="http://schemas.microsoft.com/office/powerpoint/2010/main" val="1878903729"/>
              </p:ext>
            </p:extLst>
          </p:nvPr>
        </p:nvGraphicFramePr>
        <p:xfrm>
          <a:off x="371475" y="1436689"/>
          <a:ext cx="11563350" cy="598932"/>
        </p:xfrm>
        <a:graphic>
          <a:graphicData uri="http://schemas.openxmlformats.org/drawingml/2006/table">
            <a:tbl>
              <a:tblPr firstRow="1" bandRow="1">
                <a:tableStyleId>{5C22544A-7EE6-4342-B048-85BDC9FD1C3A}</a:tableStyleId>
              </a:tblPr>
              <a:tblGrid>
                <a:gridCol w="4625340">
                  <a:extLst>
                    <a:ext uri="{9D8B030D-6E8A-4147-A177-3AD203B41FA5}">
                      <a16:colId xmlns:a16="http://schemas.microsoft.com/office/drawing/2014/main" val="283369513"/>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478631">
                <a:tc>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bl>
          </a:graphicData>
        </a:graphic>
      </p:graphicFrame>
    </p:spTree>
    <p:extLst>
      <p:ext uri="{BB962C8B-B14F-4D97-AF65-F5344CB8AC3E}">
        <p14:creationId xmlns:p14="http://schemas.microsoft.com/office/powerpoint/2010/main" val="41142128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30BF-FD4A-D2C8-F3BD-AD2721232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82778-962D-98E8-1D1A-164BB9DBC889}"/>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27B64377-8748-CD3D-D23C-D511083ED8F3}"/>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C3768996-987D-8C86-BB1E-41FB2772E6E6}"/>
              </a:ext>
            </a:extLst>
          </p:cNvPr>
          <p:cNvGraphicFramePr>
            <a:graphicFrameLocks noGrp="1"/>
          </p:cNvGraphicFramePr>
          <p:nvPr>
            <p:extLst>
              <p:ext uri="{D42A27DB-BD31-4B8C-83A1-F6EECF244321}">
                <p14:modId xmlns:p14="http://schemas.microsoft.com/office/powerpoint/2010/main" val="1835756333"/>
              </p:ext>
            </p:extLst>
          </p:nvPr>
        </p:nvGraphicFramePr>
        <p:xfrm>
          <a:off x="371475" y="1436689"/>
          <a:ext cx="11563350" cy="1357884"/>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478631">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8631">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bl>
          </a:graphicData>
        </a:graphic>
      </p:graphicFrame>
      <p:sp>
        <p:nvSpPr>
          <p:cNvPr id="5" name="TextBox 4">
            <a:extLst>
              <a:ext uri="{FF2B5EF4-FFF2-40B4-BE49-F238E27FC236}">
                <a16:creationId xmlns:a16="http://schemas.microsoft.com/office/drawing/2014/main" id="{D4BC1B71-A49F-127D-4AFC-129546A406C8}"/>
              </a:ext>
            </a:extLst>
          </p:cNvPr>
          <p:cNvSpPr txBox="1"/>
          <p:nvPr/>
        </p:nvSpPr>
        <p:spPr>
          <a:xfrm>
            <a:off x="471488" y="3482319"/>
            <a:ext cx="11315700" cy="1138773"/>
          </a:xfrm>
          <a:prstGeom prst="rect">
            <a:avLst/>
          </a:prstGeom>
          <a:noFill/>
        </p:spPr>
        <p:txBody>
          <a:bodyPr wrap="square" rtlCol="0">
            <a:spAutoFit/>
          </a:bodyPr>
          <a:lstStyle/>
          <a:p>
            <a:r>
              <a:rPr lang="en-US" sz="3400" b="1" dirty="0"/>
              <a:t>Initialize all the element of the count array to 0</a:t>
            </a:r>
          </a:p>
          <a:p>
            <a:pPr algn="just"/>
            <a:endParaRPr lang="en-US" sz="3400" dirty="0"/>
          </a:p>
        </p:txBody>
      </p:sp>
    </p:spTree>
    <p:extLst>
      <p:ext uri="{BB962C8B-B14F-4D97-AF65-F5344CB8AC3E}">
        <p14:creationId xmlns:p14="http://schemas.microsoft.com/office/powerpoint/2010/main" val="324694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C123-A192-FF08-BBF6-37F958E4F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2B79F-D430-73C3-D450-949EB7D36B4B}"/>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227B2A77-DAEA-58EC-CEF9-75184514104E}"/>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526E13AE-89F3-3C80-1589-8C0B0D20DAFD}"/>
              </a:ext>
            </a:extLst>
          </p:cNvPr>
          <p:cNvGraphicFramePr>
            <a:graphicFrameLocks noGrp="1"/>
          </p:cNvGraphicFramePr>
          <p:nvPr>
            <p:extLst>
              <p:ext uri="{D42A27DB-BD31-4B8C-83A1-F6EECF244321}">
                <p14:modId xmlns:p14="http://schemas.microsoft.com/office/powerpoint/2010/main" val="477409395"/>
              </p:ext>
            </p:extLst>
          </p:nvPr>
        </p:nvGraphicFramePr>
        <p:xfrm>
          <a:off x="371475" y="1436689"/>
          <a:ext cx="11563350" cy="1357884"/>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478631">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8631">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bl>
          </a:graphicData>
        </a:graphic>
      </p:graphicFrame>
      <p:sp>
        <p:nvSpPr>
          <p:cNvPr id="5" name="TextBox 4">
            <a:extLst>
              <a:ext uri="{FF2B5EF4-FFF2-40B4-BE49-F238E27FC236}">
                <a16:creationId xmlns:a16="http://schemas.microsoft.com/office/drawing/2014/main" id="{AA2E9744-C7EB-3640-B04C-C249BF35C7EB}"/>
              </a:ext>
            </a:extLst>
          </p:cNvPr>
          <p:cNvSpPr txBox="1"/>
          <p:nvPr/>
        </p:nvSpPr>
        <p:spPr>
          <a:xfrm>
            <a:off x="471488" y="3482319"/>
            <a:ext cx="11315700" cy="2708434"/>
          </a:xfrm>
          <a:prstGeom prst="rect">
            <a:avLst/>
          </a:prstGeom>
          <a:noFill/>
        </p:spPr>
        <p:txBody>
          <a:bodyPr wrap="square" rtlCol="0">
            <a:spAutoFit/>
          </a:bodyPr>
          <a:lstStyle/>
          <a:p>
            <a:r>
              <a:rPr lang="en-US" sz="3400" b="1" dirty="0"/>
              <a:t>Initialize all the element of the count array to 0</a:t>
            </a:r>
          </a:p>
          <a:p>
            <a:pPr algn="just"/>
            <a:r>
              <a:rPr lang="en-US" sz="3400" dirty="0"/>
              <a:t>Let </a:t>
            </a:r>
            <a:r>
              <a:rPr lang="en-US" sz="3400" dirty="0" err="1"/>
              <a:t>i</a:t>
            </a:r>
            <a:r>
              <a:rPr lang="en-US" sz="3400" dirty="0"/>
              <a:t>  = 0.</a:t>
            </a:r>
          </a:p>
          <a:p>
            <a:pPr algn="just"/>
            <a:r>
              <a:rPr lang="en-US" sz="3400" dirty="0"/>
              <a:t>For each j from </a:t>
            </a:r>
            <a:r>
              <a:rPr lang="en-US" sz="3400" dirty="0" err="1"/>
              <a:t>i</a:t>
            </a:r>
            <a:r>
              <a:rPr lang="en-US" sz="3400" dirty="0"/>
              <a:t> + 1 to n–1, Calculate Count values.</a:t>
            </a:r>
          </a:p>
          <a:p>
            <a:pPr algn="just"/>
            <a:r>
              <a:rPr lang="en-US" sz="3400" b="1" dirty="0">
                <a:latin typeface="Courier New" panose="02070309020205020404" pitchFamily="49" charset="0"/>
                <a:cs typeface="Courier New" panose="02070309020205020404" pitchFamily="49" charset="0"/>
              </a:rPr>
              <a:t>If A[</a:t>
            </a:r>
            <a:r>
              <a:rPr lang="en-US" sz="3400" b="1" dirty="0" err="1">
                <a:latin typeface="Courier New" panose="02070309020205020404" pitchFamily="49" charset="0"/>
                <a:cs typeface="Courier New" panose="02070309020205020404" pitchFamily="49" charset="0"/>
              </a:rPr>
              <a:t>i</a:t>
            </a:r>
            <a:r>
              <a:rPr lang="en-US" sz="3400" b="1" dirty="0">
                <a:latin typeface="Courier New" panose="02070309020205020404" pitchFamily="49" charset="0"/>
                <a:cs typeface="Courier New" panose="02070309020205020404" pitchFamily="49" charset="0"/>
              </a:rPr>
              <a:t>] &lt; A[j], </a:t>
            </a:r>
            <a:r>
              <a:rPr lang="en-US" sz="3400" dirty="0"/>
              <a:t>increment </a:t>
            </a:r>
            <a:r>
              <a:rPr lang="en-US" sz="3400" b="1" dirty="0">
                <a:latin typeface="Courier New" panose="02070309020205020404" pitchFamily="49" charset="0"/>
                <a:cs typeface="Courier New" panose="02070309020205020404" pitchFamily="49" charset="0"/>
              </a:rPr>
              <a:t>count[j]</a:t>
            </a:r>
          </a:p>
          <a:p>
            <a:pPr algn="just"/>
            <a:r>
              <a:rPr lang="en-US" sz="3400" b="1" dirty="0">
                <a:latin typeface="Courier New" panose="02070309020205020404" pitchFamily="49" charset="0"/>
                <a:cs typeface="Courier New" panose="02070309020205020404" pitchFamily="49" charset="0"/>
              </a:rPr>
              <a:t>else</a:t>
            </a:r>
            <a:r>
              <a:rPr lang="en-US" sz="3400" dirty="0"/>
              <a:t>, increment </a:t>
            </a:r>
            <a:r>
              <a:rPr lang="en-US" sz="3400" b="1" dirty="0">
                <a:latin typeface="Courier New" panose="02070309020205020404" pitchFamily="49" charset="0"/>
                <a:cs typeface="Courier New" panose="02070309020205020404" pitchFamily="49" charset="0"/>
              </a:rPr>
              <a:t>count[</a:t>
            </a:r>
            <a:r>
              <a:rPr lang="en-US" sz="3400" b="1" dirty="0" err="1">
                <a:latin typeface="Courier New" panose="02070309020205020404" pitchFamily="49" charset="0"/>
                <a:cs typeface="Courier New" panose="02070309020205020404" pitchFamily="49" charset="0"/>
              </a:rPr>
              <a:t>i</a:t>
            </a:r>
            <a:r>
              <a:rPr lang="en-US" sz="3400" b="1" dirty="0">
                <a:latin typeface="Courier New" panose="02070309020205020404" pitchFamily="49" charset="0"/>
                <a:cs typeface="Courier New" panose="02070309020205020404" pitchFamily="49" charset="0"/>
              </a:rPr>
              <a:t>]</a:t>
            </a:r>
            <a:r>
              <a:rPr lang="en-US" sz="3400" dirty="0"/>
              <a:t>. With this, after </a:t>
            </a:r>
            <a:r>
              <a:rPr lang="en-US" sz="3400" b="1" dirty="0" err="1">
                <a:latin typeface="Courier New" panose="02070309020205020404" pitchFamily="49" charset="0"/>
                <a:cs typeface="Courier New" panose="02070309020205020404" pitchFamily="49" charset="0"/>
              </a:rPr>
              <a:t>i</a:t>
            </a:r>
            <a:r>
              <a:rPr lang="en-US" sz="3400" b="1" dirty="0">
                <a:latin typeface="Courier New" panose="02070309020205020404" pitchFamily="49" charset="0"/>
                <a:cs typeface="Courier New" panose="02070309020205020404" pitchFamily="49" charset="0"/>
              </a:rPr>
              <a:t>=0</a:t>
            </a:r>
            <a:r>
              <a:rPr lang="en-US" sz="3400" dirty="0"/>
              <a:t>, we get…</a:t>
            </a:r>
          </a:p>
        </p:txBody>
      </p:sp>
    </p:spTree>
    <p:extLst>
      <p:ext uri="{BB962C8B-B14F-4D97-AF65-F5344CB8AC3E}">
        <p14:creationId xmlns:p14="http://schemas.microsoft.com/office/powerpoint/2010/main" val="14780073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D13BA-5BF7-41B5-1E91-411FE2EF7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BD1CF-640D-F4C6-44E0-1D55C74B908F}"/>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846DCBE8-BF34-25F3-FCE7-A883F23E1A76}"/>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0A9C0BC6-F2AA-CD52-4625-395F3859B417}"/>
              </a:ext>
            </a:extLst>
          </p:cNvPr>
          <p:cNvGraphicFramePr>
            <a:graphicFrameLocks noGrp="1"/>
          </p:cNvGraphicFramePr>
          <p:nvPr>
            <p:extLst>
              <p:ext uri="{D42A27DB-BD31-4B8C-83A1-F6EECF244321}">
                <p14:modId xmlns:p14="http://schemas.microsoft.com/office/powerpoint/2010/main" val="656127777"/>
              </p:ext>
            </p:extLst>
          </p:nvPr>
        </p:nvGraphicFramePr>
        <p:xfrm>
          <a:off x="371475" y="1436689"/>
          <a:ext cx="11563350" cy="1888236"/>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478631">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8631">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8631">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bl>
          </a:graphicData>
        </a:graphic>
      </p:graphicFrame>
    </p:spTree>
    <p:extLst>
      <p:ext uri="{BB962C8B-B14F-4D97-AF65-F5344CB8AC3E}">
        <p14:creationId xmlns:p14="http://schemas.microsoft.com/office/powerpoint/2010/main" val="42037391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D51F3-DCDB-CFB4-2AD9-8C38E6585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754B3-73C6-72FE-4FFB-59C0ED9F91EF}"/>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F600D79E-0892-D2C4-7821-CED76D96AEB3}"/>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96F220CE-E589-2185-CCCC-54A7038DF604}"/>
              </a:ext>
            </a:extLst>
          </p:cNvPr>
          <p:cNvGraphicFramePr>
            <a:graphicFrameLocks noGrp="1"/>
          </p:cNvGraphicFramePr>
          <p:nvPr>
            <p:extLst>
              <p:ext uri="{D42A27DB-BD31-4B8C-83A1-F6EECF244321}">
                <p14:modId xmlns:p14="http://schemas.microsoft.com/office/powerpoint/2010/main" val="2598678672"/>
              </p:ext>
            </p:extLst>
          </p:nvPr>
        </p:nvGraphicFramePr>
        <p:xfrm>
          <a:off x="371475" y="1436689"/>
          <a:ext cx="11563350" cy="1888236"/>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478631">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8631">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8631">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bl>
          </a:graphicData>
        </a:graphic>
      </p:graphicFrame>
      <p:sp>
        <p:nvSpPr>
          <p:cNvPr id="5" name="TextBox 4">
            <a:extLst>
              <a:ext uri="{FF2B5EF4-FFF2-40B4-BE49-F238E27FC236}">
                <a16:creationId xmlns:a16="http://schemas.microsoft.com/office/drawing/2014/main" id="{310AED43-2780-730B-DB58-8994BC87D9EC}"/>
              </a:ext>
            </a:extLst>
          </p:cNvPr>
          <p:cNvSpPr txBox="1"/>
          <p:nvPr/>
        </p:nvSpPr>
        <p:spPr>
          <a:xfrm>
            <a:off x="800102" y="3653769"/>
            <a:ext cx="10987086" cy="2308324"/>
          </a:xfrm>
          <a:prstGeom prst="rect">
            <a:avLst/>
          </a:prstGeom>
          <a:noFill/>
        </p:spPr>
        <p:txBody>
          <a:bodyPr wrap="square" rtlCol="0">
            <a:spAutoFit/>
          </a:bodyPr>
          <a:lstStyle/>
          <a:p>
            <a:pPr algn="just"/>
            <a:r>
              <a:rPr lang="en-US" sz="3600" dirty="0"/>
              <a:t>Now,  </a:t>
            </a:r>
            <a:r>
              <a:rPr lang="en-US" sz="3600" dirty="0" err="1"/>
              <a:t>i</a:t>
            </a:r>
            <a:r>
              <a:rPr lang="en-US" sz="3600" dirty="0"/>
              <a:t>  = 1.</a:t>
            </a:r>
          </a:p>
          <a:p>
            <a:pPr algn="just"/>
            <a:r>
              <a:rPr lang="en-US" sz="3600" dirty="0"/>
              <a:t>For each j from </a:t>
            </a:r>
            <a:r>
              <a:rPr lang="en-US" sz="3600" dirty="0" err="1"/>
              <a:t>i</a:t>
            </a:r>
            <a:r>
              <a:rPr lang="en-US" sz="3600" dirty="0"/>
              <a:t> + 1 to n–1, Calculate Count values.</a:t>
            </a:r>
          </a:p>
          <a:p>
            <a:pPr algn="just"/>
            <a:r>
              <a:rPr lang="en-US" sz="3600" dirty="0"/>
              <a:t>If A[</a:t>
            </a:r>
            <a:r>
              <a:rPr lang="en-US" sz="3600" dirty="0" err="1"/>
              <a:t>i</a:t>
            </a:r>
            <a:r>
              <a:rPr lang="en-US" sz="3600" dirty="0"/>
              <a:t>] &gt; A[j], increment count[j]</a:t>
            </a:r>
          </a:p>
          <a:p>
            <a:pPr algn="just"/>
            <a:r>
              <a:rPr lang="en-US" sz="3600" dirty="0"/>
              <a:t>else, increment count[</a:t>
            </a:r>
            <a:r>
              <a:rPr lang="en-US" sz="3600" dirty="0" err="1"/>
              <a:t>i</a:t>
            </a:r>
            <a:r>
              <a:rPr lang="en-US" sz="3600" dirty="0"/>
              <a:t>]. With this, after </a:t>
            </a:r>
            <a:r>
              <a:rPr lang="en-US" sz="3600" dirty="0" err="1"/>
              <a:t>i</a:t>
            </a:r>
            <a:r>
              <a:rPr lang="en-US" sz="3600" dirty="0"/>
              <a:t> = 1, we get…</a:t>
            </a:r>
          </a:p>
        </p:txBody>
      </p:sp>
    </p:spTree>
    <p:extLst>
      <p:ext uri="{BB962C8B-B14F-4D97-AF65-F5344CB8AC3E}">
        <p14:creationId xmlns:p14="http://schemas.microsoft.com/office/powerpoint/2010/main" val="7486673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360C-0632-E77E-49BA-A0558C86D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B0925-A6F9-B8A0-4948-6C787DAC3291}"/>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7DCF8955-5E23-9EF7-89CF-970ED9843297}"/>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70F29528-BC6F-9E9C-486E-640515D36A75}"/>
              </a:ext>
            </a:extLst>
          </p:cNvPr>
          <p:cNvGraphicFramePr>
            <a:graphicFrameLocks noGrp="1"/>
          </p:cNvGraphicFramePr>
          <p:nvPr>
            <p:extLst>
              <p:ext uri="{D42A27DB-BD31-4B8C-83A1-F6EECF244321}">
                <p14:modId xmlns:p14="http://schemas.microsoft.com/office/powerpoint/2010/main" val="916530474"/>
              </p:ext>
            </p:extLst>
          </p:nvPr>
        </p:nvGraphicFramePr>
        <p:xfrm>
          <a:off x="371475" y="1436689"/>
          <a:ext cx="11563350" cy="2418588"/>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478631">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8631">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8631">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8631">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bl>
          </a:graphicData>
        </a:graphic>
      </p:graphicFrame>
    </p:spTree>
    <p:extLst>
      <p:ext uri="{BB962C8B-B14F-4D97-AF65-F5344CB8AC3E}">
        <p14:creationId xmlns:p14="http://schemas.microsoft.com/office/powerpoint/2010/main" val="18445867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2757B-2E04-BC9F-06CA-D0FD0C82B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4F34D-3D5C-2EAC-540E-52148D0A4E31}"/>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2725E51B-2557-F393-7870-F147B53FA703}"/>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C76ADD44-46E2-3952-3894-2574437F1DF3}"/>
              </a:ext>
            </a:extLst>
          </p:cNvPr>
          <p:cNvGraphicFramePr>
            <a:graphicFrameLocks noGrp="1"/>
          </p:cNvGraphicFramePr>
          <p:nvPr>
            <p:extLst>
              <p:ext uri="{D42A27DB-BD31-4B8C-83A1-F6EECF244321}">
                <p14:modId xmlns:p14="http://schemas.microsoft.com/office/powerpoint/2010/main" val="3203787233"/>
              </p:ext>
            </p:extLst>
          </p:nvPr>
        </p:nvGraphicFramePr>
        <p:xfrm>
          <a:off x="371475" y="1436689"/>
          <a:ext cx="11563350" cy="4009644"/>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478631">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8631">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8631">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8631">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8631">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8631">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8631">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bl>
          </a:graphicData>
        </a:graphic>
      </p:graphicFrame>
    </p:spTree>
    <p:extLst>
      <p:ext uri="{BB962C8B-B14F-4D97-AF65-F5344CB8AC3E}">
        <p14:creationId xmlns:p14="http://schemas.microsoft.com/office/powerpoint/2010/main" val="19106174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65765-27B4-693A-EB4F-DF1C319E9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E3983-1C61-8FD0-E873-AAAB58E6F82B}"/>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3480FB79-9E63-0E2D-D118-A3AB01ED6DC3}"/>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C3B79D09-7315-E272-0D5E-E222B6773453}"/>
              </a:ext>
            </a:extLst>
          </p:cNvPr>
          <p:cNvGraphicFramePr>
            <a:graphicFrameLocks noGrp="1"/>
          </p:cNvGraphicFramePr>
          <p:nvPr/>
        </p:nvGraphicFramePr>
        <p:xfrm>
          <a:off x="371475" y="1436689"/>
          <a:ext cx="11563350" cy="5272121"/>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Tree>
    <p:extLst>
      <p:ext uri="{BB962C8B-B14F-4D97-AF65-F5344CB8AC3E}">
        <p14:creationId xmlns:p14="http://schemas.microsoft.com/office/powerpoint/2010/main" val="17448951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F7BB-3FF5-BC54-2C32-55817CC04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D6EE5-7B54-344F-2577-0E6F9D7F44D0}"/>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20B58E5A-8225-3AEA-154C-BA2C55FBCBF3}"/>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353659F8-4585-E89B-6A28-053D249F017F}"/>
              </a:ext>
            </a:extLst>
          </p:cNvPr>
          <p:cNvGraphicFramePr>
            <a:graphicFrameLocks noGrp="1"/>
          </p:cNvGraphicFramePr>
          <p:nvPr>
            <p:extLst>
              <p:ext uri="{D42A27DB-BD31-4B8C-83A1-F6EECF244321}">
                <p14:modId xmlns:p14="http://schemas.microsoft.com/office/powerpoint/2010/main" val="232977595"/>
              </p:ext>
            </p:extLst>
          </p:nvPr>
        </p:nvGraphicFramePr>
        <p:xfrm>
          <a:off x="371475" y="1436689"/>
          <a:ext cx="11563350" cy="5272121"/>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
        <p:nvSpPr>
          <p:cNvPr id="5" name="TextBox 4">
            <a:extLst>
              <a:ext uri="{FF2B5EF4-FFF2-40B4-BE49-F238E27FC236}">
                <a16:creationId xmlns:a16="http://schemas.microsoft.com/office/drawing/2014/main" id="{CF5710B0-F527-B3D2-C38C-E44D10F422B3}"/>
              </a:ext>
            </a:extLst>
          </p:cNvPr>
          <p:cNvSpPr txBox="1"/>
          <p:nvPr/>
        </p:nvSpPr>
        <p:spPr>
          <a:xfrm>
            <a:off x="5943600" y="5414956"/>
            <a:ext cx="4686301"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S[3] = A[0] = 62</a:t>
            </a:r>
            <a:endParaRPr lang="en-IN"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9937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63006-E118-B220-53A8-E23BB1D28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086BF-69FC-B049-EEA0-C30A64CD5DA5}"/>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37980C32-9044-A806-07C2-8B81661D4DC6}"/>
              </a:ext>
            </a:extLst>
          </p:cNvPr>
          <p:cNvGrpSpPr/>
          <p:nvPr/>
        </p:nvGrpSpPr>
        <p:grpSpPr>
          <a:xfrm>
            <a:off x="3557587" y="1682745"/>
            <a:ext cx="6496051" cy="3921126"/>
            <a:chOff x="3557587" y="1825625"/>
            <a:chExt cx="6496051" cy="3921126"/>
          </a:xfrm>
        </p:grpSpPr>
        <p:grpSp>
          <p:nvGrpSpPr>
            <p:cNvPr id="15" name="Group 14">
              <a:extLst>
                <a:ext uri="{FF2B5EF4-FFF2-40B4-BE49-F238E27FC236}">
                  <a16:creationId xmlns:a16="http://schemas.microsoft.com/office/drawing/2014/main" id="{165EBF87-902E-D9F4-CA34-9D9063FC7D5D}"/>
                </a:ext>
              </a:extLst>
            </p:cNvPr>
            <p:cNvGrpSpPr/>
            <p:nvPr/>
          </p:nvGrpSpPr>
          <p:grpSpPr>
            <a:xfrm>
              <a:off x="3557587" y="1825625"/>
              <a:ext cx="6496051" cy="3921126"/>
              <a:chOff x="3557587" y="1825625"/>
              <a:chExt cx="6496051" cy="3921126"/>
            </a:xfrm>
          </p:grpSpPr>
          <p:sp>
            <p:nvSpPr>
              <p:cNvPr id="4" name="Oval 3">
                <a:extLst>
                  <a:ext uri="{FF2B5EF4-FFF2-40B4-BE49-F238E27FC236}">
                    <a16:creationId xmlns:a16="http://schemas.microsoft.com/office/drawing/2014/main" id="{F437FAE8-16A3-C473-B7C4-4FE6143BEC55}"/>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37440B91-B4CE-E779-F215-5368E907A6F1}"/>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46F8EC27-93D1-1542-8372-B8E8561CDB63}"/>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7" name="Oval 6">
                <a:extLst>
                  <a:ext uri="{FF2B5EF4-FFF2-40B4-BE49-F238E27FC236}">
                    <a16:creationId xmlns:a16="http://schemas.microsoft.com/office/drawing/2014/main" id="{33A772FC-CE1F-BE2E-55BD-75713B88BEE8}"/>
                  </a:ext>
                </a:extLst>
              </p:cNvPr>
              <p:cNvSpPr/>
              <p:nvPr/>
            </p:nvSpPr>
            <p:spPr>
              <a:xfrm>
                <a:off x="8003382" y="393223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11EB0CED-1B18-0AED-D2AA-9B79D08CC9C7}"/>
                  </a:ext>
                </a:extLst>
              </p:cNvPr>
              <p:cNvSpPr/>
              <p:nvPr/>
            </p:nvSpPr>
            <p:spPr>
              <a:xfrm>
                <a:off x="6967540"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9" name="Oval 8">
                <a:extLst>
                  <a:ext uri="{FF2B5EF4-FFF2-40B4-BE49-F238E27FC236}">
                    <a16:creationId xmlns:a16="http://schemas.microsoft.com/office/drawing/2014/main" id="{A94CD90D-C91E-6B97-FDD0-F4D55A1A4B84}"/>
                  </a:ext>
                </a:extLst>
              </p:cNvPr>
              <p:cNvSpPr/>
              <p:nvPr/>
            </p:nvSpPr>
            <p:spPr>
              <a:xfrm>
                <a:off x="4452937" y="3932237"/>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0" name="Oval 9">
                <a:extLst>
                  <a:ext uri="{FF2B5EF4-FFF2-40B4-BE49-F238E27FC236}">
                    <a16:creationId xmlns:a16="http://schemas.microsoft.com/office/drawing/2014/main" id="{EDD26E5B-2ECD-7A3B-C2ED-F7D14D5B82A3}"/>
                  </a:ext>
                </a:extLst>
              </p:cNvPr>
              <p:cNvSpPr/>
              <p:nvPr/>
            </p:nvSpPr>
            <p:spPr>
              <a:xfrm>
                <a:off x="9158288"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76</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1" name="Oval 10">
                <a:extLst>
                  <a:ext uri="{FF2B5EF4-FFF2-40B4-BE49-F238E27FC236}">
                    <a16:creationId xmlns:a16="http://schemas.microsoft.com/office/drawing/2014/main" id="{F4FB66CF-8B91-4255-852E-91C54CFB4DD0}"/>
                  </a:ext>
                </a:extLst>
              </p:cNvPr>
              <p:cNvSpPr/>
              <p:nvPr/>
            </p:nvSpPr>
            <p:spPr>
              <a:xfrm>
                <a:off x="6212682" y="3960812"/>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48</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14D10213-2FEA-05EA-608E-D19915430F73}"/>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AE63F1-67CD-7946-23E4-C6348BA040D1}"/>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26A6B9-83BE-959C-A52E-B55875C5687B}"/>
                </a:ext>
              </a:extLst>
            </p:cNvPr>
            <p:cNvCxnSpPr>
              <a:cxnSpLocks/>
              <a:stCxn id="5" idx="5"/>
              <a:endCxn id="7" idx="0"/>
            </p:cNvCxnSpPr>
            <p:nvPr/>
          </p:nvCxnSpPr>
          <p:spPr>
            <a:xfrm>
              <a:off x="7872261" y="3324382"/>
              <a:ext cx="578796" cy="6078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E7D32F-FE8E-109B-48DE-CDAD80547A15}"/>
                </a:ext>
              </a:extLst>
            </p:cNvPr>
            <p:cNvCxnSpPr>
              <a:cxnSpLocks/>
              <a:stCxn id="5" idx="3"/>
              <a:endCxn id="11" idx="0"/>
            </p:cNvCxnSpPr>
            <p:nvPr/>
          </p:nvCxnSpPr>
          <p:spPr>
            <a:xfrm flipH="1">
              <a:off x="6660357" y="3324382"/>
              <a:ext cx="578796" cy="63643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5B2C054-0BCA-55C5-4453-8AA7411CDB9E}"/>
                </a:ext>
              </a:extLst>
            </p:cNvPr>
            <p:cNvCxnSpPr>
              <a:cxnSpLocks/>
              <a:stCxn id="6" idx="5"/>
              <a:endCxn id="9" idx="0"/>
            </p:cNvCxnSpPr>
            <p:nvPr/>
          </p:nvCxnSpPr>
          <p:spPr>
            <a:xfrm>
              <a:off x="4321816" y="3324382"/>
              <a:ext cx="578796" cy="60785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AACF4D-7BED-C2BE-B8CE-97699BEF82C1}"/>
                </a:ext>
              </a:extLst>
            </p:cNvPr>
            <p:cNvCxnSpPr>
              <a:cxnSpLocks/>
              <a:stCxn id="7" idx="3"/>
              <a:endCxn id="8" idx="0"/>
            </p:cNvCxnSpPr>
            <p:nvPr/>
          </p:nvCxnSpPr>
          <p:spPr>
            <a:xfrm flipH="1">
              <a:off x="7415215" y="4541993"/>
              <a:ext cx="719288"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BB1BB10-67FA-0F28-716F-D8DF24261F90}"/>
                </a:ext>
              </a:extLst>
            </p:cNvPr>
            <p:cNvCxnSpPr>
              <a:cxnSpLocks/>
              <a:stCxn id="7" idx="5"/>
              <a:endCxn id="10" idx="0"/>
            </p:cNvCxnSpPr>
            <p:nvPr/>
          </p:nvCxnSpPr>
          <p:spPr>
            <a:xfrm>
              <a:off x="8767611" y="4541993"/>
              <a:ext cx="838352"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56267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577B7-57CF-5FD7-DE98-9E6626436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AF15E-182C-73BE-AF3D-C87686DC4223}"/>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EFC9286D-456C-A04B-92F9-944561DDC680}"/>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CD1E0A2D-C4D4-D888-CB21-5B600277406E}"/>
              </a:ext>
            </a:extLst>
          </p:cNvPr>
          <p:cNvGraphicFramePr>
            <a:graphicFrameLocks noGrp="1"/>
          </p:cNvGraphicFramePr>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Tree>
    <p:extLst>
      <p:ext uri="{BB962C8B-B14F-4D97-AF65-F5344CB8AC3E}">
        <p14:creationId xmlns:p14="http://schemas.microsoft.com/office/powerpoint/2010/main" val="4299143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FA23-90E7-8489-4A67-EC7BE4DFE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B6744-147A-02BB-C62F-317BC943B400}"/>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E0CD6603-3A76-B002-E37D-5F23C5BE15AE}"/>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09D10DAE-85C0-C947-0BA5-28933F4E0CBD}"/>
              </a:ext>
            </a:extLst>
          </p:cNvPr>
          <p:cNvGraphicFramePr>
            <a:graphicFrameLocks noGrp="1"/>
          </p:cNvGraphicFramePr>
          <p:nvPr>
            <p:extLst>
              <p:ext uri="{D42A27DB-BD31-4B8C-83A1-F6EECF244321}">
                <p14:modId xmlns:p14="http://schemas.microsoft.com/office/powerpoint/2010/main" val="3628083889"/>
              </p:ext>
            </p:extLst>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
        <p:nvSpPr>
          <p:cNvPr id="5" name="TextBox 4">
            <a:extLst>
              <a:ext uri="{FF2B5EF4-FFF2-40B4-BE49-F238E27FC236}">
                <a16:creationId xmlns:a16="http://schemas.microsoft.com/office/drawing/2014/main" id="{CD82ACCC-0676-A71A-A6EC-00BF638F353A}"/>
              </a:ext>
            </a:extLst>
          </p:cNvPr>
          <p:cNvSpPr txBox="1"/>
          <p:nvPr/>
        </p:nvSpPr>
        <p:spPr>
          <a:xfrm>
            <a:off x="5943600" y="5414956"/>
            <a:ext cx="4686301"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S[1] = A[1] = 31</a:t>
            </a:r>
            <a:endParaRPr lang="en-IN"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77390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ACC70-6293-AB2C-CC0D-4C38A3712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3C4E2-8581-55C6-08CE-011C72CB11EB}"/>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D994B265-3549-AF8B-8366-D04EF0B6A284}"/>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41FE9D40-BDD9-A14E-852E-DFB0F3CB6DB7}"/>
              </a:ext>
            </a:extLst>
          </p:cNvPr>
          <p:cNvGraphicFramePr>
            <a:graphicFrameLocks noGrp="1"/>
          </p:cNvGraphicFramePr>
          <p:nvPr>
            <p:extLst>
              <p:ext uri="{D42A27DB-BD31-4B8C-83A1-F6EECF244321}">
                <p14:modId xmlns:p14="http://schemas.microsoft.com/office/powerpoint/2010/main" val="3988509787"/>
              </p:ext>
            </p:extLst>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Tree>
    <p:extLst>
      <p:ext uri="{BB962C8B-B14F-4D97-AF65-F5344CB8AC3E}">
        <p14:creationId xmlns:p14="http://schemas.microsoft.com/office/powerpoint/2010/main" val="29450072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EB8E6-4221-B228-41F5-37DF110A9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BAAB7-2760-D821-2320-CA021E10E5FF}"/>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D6E48925-1D8D-3356-563A-BB9751A75E6B}"/>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B868FE87-A7FA-9414-2FE8-BB703E5EA8DD}"/>
              </a:ext>
            </a:extLst>
          </p:cNvPr>
          <p:cNvGraphicFramePr>
            <a:graphicFrameLocks noGrp="1"/>
          </p:cNvGraphicFramePr>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
        <p:nvSpPr>
          <p:cNvPr id="5" name="TextBox 4">
            <a:extLst>
              <a:ext uri="{FF2B5EF4-FFF2-40B4-BE49-F238E27FC236}">
                <a16:creationId xmlns:a16="http://schemas.microsoft.com/office/drawing/2014/main" id="{0239C049-384D-0DCD-AD4F-979C1C77CC05}"/>
              </a:ext>
            </a:extLst>
          </p:cNvPr>
          <p:cNvSpPr txBox="1"/>
          <p:nvPr/>
        </p:nvSpPr>
        <p:spPr>
          <a:xfrm>
            <a:off x="5943600" y="5414956"/>
            <a:ext cx="4686301"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S[4] = A[2] = 84</a:t>
            </a:r>
            <a:endParaRPr lang="en-IN"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5544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381B-67C1-1CC2-E0B8-9F58FA96B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FAB14-0E0C-A35F-5743-AACB88292CE7}"/>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87903D97-513F-0015-B4A7-81992CB7478A}"/>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2708CEDC-8FDB-A032-17DF-D2BC4A536A22}"/>
              </a:ext>
            </a:extLst>
          </p:cNvPr>
          <p:cNvGraphicFramePr>
            <a:graphicFrameLocks noGrp="1"/>
          </p:cNvGraphicFramePr>
          <p:nvPr>
            <p:extLst>
              <p:ext uri="{D42A27DB-BD31-4B8C-83A1-F6EECF244321}">
                <p14:modId xmlns:p14="http://schemas.microsoft.com/office/powerpoint/2010/main" val="1833715685"/>
              </p:ext>
            </p:extLst>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84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Tree>
    <p:extLst>
      <p:ext uri="{BB962C8B-B14F-4D97-AF65-F5344CB8AC3E}">
        <p14:creationId xmlns:p14="http://schemas.microsoft.com/office/powerpoint/2010/main" val="21826382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2A063-78E5-9C46-9756-BF6DAA822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52F64-F5A1-9B3C-53A4-4DD209652958}"/>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72839ED6-40D2-5061-0A1F-20B7E26E86E6}"/>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93067358-DAC3-EB7A-001E-6F38BA04029D}"/>
              </a:ext>
            </a:extLst>
          </p:cNvPr>
          <p:cNvGraphicFramePr>
            <a:graphicFrameLocks noGrp="1"/>
          </p:cNvGraphicFramePr>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84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
        <p:nvSpPr>
          <p:cNvPr id="5" name="TextBox 4">
            <a:extLst>
              <a:ext uri="{FF2B5EF4-FFF2-40B4-BE49-F238E27FC236}">
                <a16:creationId xmlns:a16="http://schemas.microsoft.com/office/drawing/2014/main" id="{DD32C413-B2B0-8FBC-8EBA-17BCEECA8774}"/>
              </a:ext>
            </a:extLst>
          </p:cNvPr>
          <p:cNvSpPr txBox="1"/>
          <p:nvPr/>
        </p:nvSpPr>
        <p:spPr>
          <a:xfrm>
            <a:off x="5943600" y="5414956"/>
            <a:ext cx="4686301"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S[5] = A[3] = 96</a:t>
            </a:r>
            <a:endParaRPr lang="en-IN"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577603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D8850-17B1-2A3B-E99E-F789A1837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EA7B6-A952-E316-0460-8437C700B67C}"/>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56F79413-BCA0-148B-1521-4A216A932B49}"/>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E9775456-6F98-FC04-0040-6788F6685A7F}"/>
              </a:ext>
            </a:extLst>
          </p:cNvPr>
          <p:cNvGraphicFramePr>
            <a:graphicFrameLocks noGrp="1"/>
          </p:cNvGraphicFramePr>
          <p:nvPr>
            <p:extLst>
              <p:ext uri="{D42A27DB-BD31-4B8C-83A1-F6EECF244321}">
                <p14:modId xmlns:p14="http://schemas.microsoft.com/office/powerpoint/2010/main" val="1964328538"/>
              </p:ext>
            </p:extLst>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84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96</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Tree>
    <p:extLst>
      <p:ext uri="{BB962C8B-B14F-4D97-AF65-F5344CB8AC3E}">
        <p14:creationId xmlns:p14="http://schemas.microsoft.com/office/powerpoint/2010/main" val="197595843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D18B-66BE-5A6F-F534-82854C22D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AB101-F3FA-A135-02F6-8E5AA8FF60E1}"/>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4E8E81A4-2C3A-7FA7-28BE-B2B7CC543687}"/>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7ACBCF93-8846-1560-7B0B-A4C3D67998ED}"/>
              </a:ext>
            </a:extLst>
          </p:cNvPr>
          <p:cNvGraphicFramePr>
            <a:graphicFrameLocks noGrp="1"/>
          </p:cNvGraphicFramePr>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84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96</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
        <p:nvSpPr>
          <p:cNvPr id="5" name="TextBox 4">
            <a:extLst>
              <a:ext uri="{FF2B5EF4-FFF2-40B4-BE49-F238E27FC236}">
                <a16:creationId xmlns:a16="http://schemas.microsoft.com/office/drawing/2014/main" id="{D21A824F-4DCE-4059-1AE4-9B46260BE081}"/>
              </a:ext>
            </a:extLst>
          </p:cNvPr>
          <p:cNvSpPr txBox="1"/>
          <p:nvPr/>
        </p:nvSpPr>
        <p:spPr>
          <a:xfrm>
            <a:off x="5943600" y="5414956"/>
            <a:ext cx="4686301"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S[0] = A[4] = 19</a:t>
            </a:r>
            <a:endParaRPr lang="en-IN"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890399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3CEB-3ED2-A999-B8E3-24D81283E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5D848-7971-CE39-BEA2-7C95438836EF}"/>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2647F9E0-2B99-44B8-9A68-1C764F57BC27}"/>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EF834305-A940-32A3-2A46-69E98D89015B}"/>
              </a:ext>
            </a:extLst>
          </p:cNvPr>
          <p:cNvGraphicFramePr>
            <a:graphicFrameLocks noGrp="1"/>
          </p:cNvGraphicFramePr>
          <p:nvPr>
            <p:extLst>
              <p:ext uri="{D42A27DB-BD31-4B8C-83A1-F6EECF244321}">
                <p14:modId xmlns:p14="http://schemas.microsoft.com/office/powerpoint/2010/main" val="3693511854"/>
              </p:ext>
            </p:extLst>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19</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84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96</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Tree>
    <p:extLst>
      <p:ext uri="{BB962C8B-B14F-4D97-AF65-F5344CB8AC3E}">
        <p14:creationId xmlns:p14="http://schemas.microsoft.com/office/powerpoint/2010/main" val="24870215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50729-6CC4-1D3A-E1D6-C29FC622A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D5CCB-AF16-7968-84BB-C36CB5257F8D}"/>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3BC0342A-B4B5-5814-E678-81FDBA0F676B}"/>
              </a:ext>
            </a:extLst>
          </p:cNvPr>
          <p:cNvSpPr>
            <a:spLocks noGrp="1"/>
          </p:cNvSpPr>
          <p:nvPr>
            <p:ph idx="1"/>
          </p:nvPr>
        </p:nvSpPr>
        <p:spPr>
          <a:xfrm>
            <a:off x="257175" y="82073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64503923-B06F-AB9C-B7A2-55F8818C1BF5}"/>
              </a:ext>
            </a:extLst>
          </p:cNvPr>
          <p:cNvGraphicFramePr>
            <a:graphicFrameLocks noGrp="1"/>
          </p:cNvGraphicFramePr>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19</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84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96</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
        <p:nvSpPr>
          <p:cNvPr id="5" name="TextBox 4">
            <a:extLst>
              <a:ext uri="{FF2B5EF4-FFF2-40B4-BE49-F238E27FC236}">
                <a16:creationId xmlns:a16="http://schemas.microsoft.com/office/drawing/2014/main" id="{6BA942DE-659F-3203-08BF-7A8D9AB7CAD5}"/>
              </a:ext>
            </a:extLst>
          </p:cNvPr>
          <p:cNvSpPr txBox="1"/>
          <p:nvPr/>
        </p:nvSpPr>
        <p:spPr>
          <a:xfrm>
            <a:off x="5943600" y="5414956"/>
            <a:ext cx="4686301"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S[2] = A[5] = 47</a:t>
            </a:r>
            <a:endParaRPr lang="en-IN"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35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6820-7A65-5957-204B-42909FED1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378F2-0E77-D0AD-2AAB-B7482F87CFA4}"/>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6FAC18F0-5939-5A05-0BF5-DA2605C5A3B3}"/>
              </a:ext>
            </a:extLst>
          </p:cNvPr>
          <p:cNvGrpSpPr/>
          <p:nvPr/>
        </p:nvGrpSpPr>
        <p:grpSpPr>
          <a:xfrm>
            <a:off x="2693192" y="1682745"/>
            <a:ext cx="7360446" cy="3921126"/>
            <a:chOff x="2693192" y="1825625"/>
            <a:chExt cx="7360446" cy="3921126"/>
          </a:xfrm>
        </p:grpSpPr>
        <p:grpSp>
          <p:nvGrpSpPr>
            <p:cNvPr id="15" name="Group 14">
              <a:extLst>
                <a:ext uri="{FF2B5EF4-FFF2-40B4-BE49-F238E27FC236}">
                  <a16:creationId xmlns:a16="http://schemas.microsoft.com/office/drawing/2014/main" id="{1B07FDAB-1CC5-4CC0-C6F1-C57AB181A44D}"/>
                </a:ext>
              </a:extLst>
            </p:cNvPr>
            <p:cNvGrpSpPr/>
            <p:nvPr/>
          </p:nvGrpSpPr>
          <p:grpSpPr>
            <a:xfrm>
              <a:off x="2693192" y="1825625"/>
              <a:ext cx="7360446" cy="3921126"/>
              <a:chOff x="2693192" y="1825625"/>
              <a:chExt cx="7360446" cy="3921126"/>
            </a:xfrm>
          </p:grpSpPr>
          <p:sp>
            <p:nvSpPr>
              <p:cNvPr id="4" name="Oval 3">
                <a:extLst>
                  <a:ext uri="{FF2B5EF4-FFF2-40B4-BE49-F238E27FC236}">
                    <a16:creationId xmlns:a16="http://schemas.microsoft.com/office/drawing/2014/main" id="{6FE16524-8AD2-3180-0313-E71094D92C64}"/>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676EAD22-10E3-793C-DAAC-C4AC76C4B052}"/>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2B72A09C-0C0E-3334-85F3-5FAB03DDE397}"/>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7" name="Oval 6">
                <a:extLst>
                  <a:ext uri="{FF2B5EF4-FFF2-40B4-BE49-F238E27FC236}">
                    <a16:creationId xmlns:a16="http://schemas.microsoft.com/office/drawing/2014/main" id="{D6CFB38F-067B-29BD-EC10-62D3D8D8F3A6}"/>
                  </a:ext>
                </a:extLst>
              </p:cNvPr>
              <p:cNvSpPr/>
              <p:nvPr/>
            </p:nvSpPr>
            <p:spPr>
              <a:xfrm>
                <a:off x="8003382" y="393223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0FE61EF2-F1C9-110C-F23D-191CE75A71F4}"/>
                  </a:ext>
                </a:extLst>
              </p:cNvPr>
              <p:cNvSpPr/>
              <p:nvPr/>
            </p:nvSpPr>
            <p:spPr>
              <a:xfrm>
                <a:off x="6967540"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9" name="Oval 8">
                <a:extLst>
                  <a:ext uri="{FF2B5EF4-FFF2-40B4-BE49-F238E27FC236}">
                    <a16:creationId xmlns:a16="http://schemas.microsoft.com/office/drawing/2014/main" id="{B0CA4229-B4CE-8719-257B-00A4953FFF50}"/>
                  </a:ext>
                </a:extLst>
              </p:cNvPr>
              <p:cNvSpPr/>
              <p:nvPr/>
            </p:nvSpPr>
            <p:spPr>
              <a:xfrm>
                <a:off x="4452937" y="3932237"/>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0" name="Oval 9">
                <a:extLst>
                  <a:ext uri="{FF2B5EF4-FFF2-40B4-BE49-F238E27FC236}">
                    <a16:creationId xmlns:a16="http://schemas.microsoft.com/office/drawing/2014/main" id="{AC9A4970-B16D-1C85-0B84-666F5BECD49E}"/>
                  </a:ext>
                </a:extLst>
              </p:cNvPr>
              <p:cNvSpPr/>
              <p:nvPr/>
            </p:nvSpPr>
            <p:spPr>
              <a:xfrm>
                <a:off x="9158288"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76</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1" name="Oval 10">
                <a:extLst>
                  <a:ext uri="{FF2B5EF4-FFF2-40B4-BE49-F238E27FC236}">
                    <a16:creationId xmlns:a16="http://schemas.microsoft.com/office/drawing/2014/main" id="{B8B34066-20E3-501A-94C5-431184E55120}"/>
                  </a:ext>
                </a:extLst>
              </p:cNvPr>
              <p:cNvSpPr/>
              <p:nvPr/>
            </p:nvSpPr>
            <p:spPr>
              <a:xfrm>
                <a:off x="6212682" y="3960812"/>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2" name="Oval 11">
                <a:extLst>
                  <a:ext uri="{FF2B5EF4-FFF2-40B4-BE49-F238E27FC236}">
                    <a16:creationId xmlns:a16="http://schemas.microsoft.com/office/drawing/2014/main" id="{A25BC779-93A9-9F96-CD25-B16770D6022F}"/>
                  </a:ext>
                </a:extLst>
              </p:cNvPr>
              <p:cNvSpPr/>
              <p:nvPr/>
            </p:nvSpPr>
            <p:spPr>
              <a:xfrm>
                <a:off x="2693192" y="393223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18</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0B4DE415-AA1C-D5A7-454C-1DB1897A9291}"/>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826293D-6645-F62F-4C2C-1E03B794F47D}"/>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E8169B-210A-D991-B9CE-5352E886AA4D}"/>
                </a:ext>
              </a:extLst>
            </p:cNvPr>
            <p:cNvCxnSpPr>
              <a:cxnSpLocks/>
              <a:stCxn id="5" idx="5"/>
              <a:endCxn id="7" idx="0"/>
            </p:cNvCxnSpPr>
            <p:nvPr/>
          </p:nvCxnSpPr>
          <p:spPr>
            <a:xfrm>
              <a:off x="7872261" y="3324382"/>
              <a:ext cx="578796" cy="6078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FE9A252-E14D-EE15-471E-920697DB13F3}"/>
                </a:ext>
              </a:extLst>
            </p:cNvPr>
            <p:cNvCxnSpPr>
              <a:cxnSpLocks/>
              <a:stCxn id="5" idx="3"/>
              <a:endCxn id="11" idx="0"/>
            </p:cNvCxnSpPr>
            <p:nvPr/>
          </p:nvCxnSpPr>
          <p:spPr>
            <a:xfrm flipH="1">
              <a:off x="6660357" y="3324382"/>
              <a:ext cx="578796" cy="63643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459C4A1-0826-AE7D-EB11-80DD145B9063}"/>
                </a:ext>
              </a:extLst>
            </p:cNvPr>
            <p:cNvCxnSpPr>
              <a:cxnSpLocks/>
              <a:stCxn id="6" idx="5"/>
              <a:endCxn id="9" idx="0"/>
            </p:cNvCxnSpPr>
            <p:nvPr/>
          </p:nvCxnSpPr>
          <p:spPr>
            <a:xfrm>
              <a:off x="4321816" y="3324382"/>
              <a:ext cx="578796" cy="60785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EDD755A-2148-F4F4-D61E-D99998F0B18F}"/>
                </a:ext>
              </a:extLst>
            </p:cNvPr>
            <p:cNvCxnSpPr>
              <a:cxnSpLocks/>
              <a:stCxn id="6" idx="3"/>
              <a:endCxn id="12" idx="0"/>
            </p:cNvCxnSpPr>
            <p:nvPr/>
          </p:nvCxnSpPr>
          <p:spPr>
            <a:xfrm flipH="1">
              <a:off x="3140867" y="3324382"/>
              <a:ext cx="547841" cy="60785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207E327-61A9-E780-6F17-528E08B5B83D}"/>
                </a:ext>
              </a:extLst>
            </p:cNvPr>
            <p:cNvCxnSpPr>
              <a:cxnSpLocks/>
              <a:stCxn id="7" idx="3"/>
              <a:endCxn id="8" idx="0"/>
            </p:cNvCxnSpPr>
            <p:nvPr/>
          </p:nvCxnSpPr>
          <p:spPr>
            <a:xfrm flipH="1">
              <a:off x="7415215" y="4541993"/>
              <a:ext cx="719288"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A431946-00B4-D82D-E4F7-43F3A0D8E09E}"/>
                </a:ext>
              </a:extLst>
            </p:cNvPr>
            <p:cNvCxnSpPr>
              <a:cxnSpLocks/>
              <a:stCxn id="7" idx="5"/>
              <a:endCxn id="10" idx="0"/>
            </p:cNvCxnSpPr>
            <p:nvPr/>
          </p:nvCxnSpPr>
          <p:spPr>
            <a:xfrm>
              <a:off x="8767611" y="4541993"/>
              <a:ext cx="838352"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25290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7E57-A334-D414-3F81-F1F3402A7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9F4E2-E289-1315-82D3-6BAD3348BEED}"/>
              </a:ext>
            </a:extLst>
          </p:cNvPr>
          <p:cNvSpPr>
            <a:spLocks noGrp="1"/>
          </p:cNvSpPr>
          <p:nvPr>
            <p:ph type="title"/>
          </p:nvPr>
        </p:nvSpPr>
        <p:spPr>
          <a:xfrm>
            <a:off x="0" y="92075"/>
            <a:ext cx="12192000" cy="850900"/>
          </a:xfrm>
        </p:spPr>
        <p:txBody>
          <a:bodyPr>
            <a:normAutofit/>
          </a:bodyPr>
          <a:lstStyle/>
          <a:p>
            <a:pPr algn="ctr"/>
            <a:r>
              <a:rPr lang="en-US" sz="5400" b="1" dirty="0">
                <a:latin typeface="+mn-lt"/>
              </a:rPr>
              <a:t>Example of Sorting by Counting</a:t>
            </a:r>
            <a:endParaRPr lang="en-IN" sz="5400" b="1" dirty="0">
              <a:latin typeface="+mn-lt"/>
            </a:endParaRPr>
          </a:p>
        </p:txBody>
      </p:sp>
      <p:sp>
        <p:nvSpPr>
          <p:cNvPr id="3" name="Content Placeholder 2">
            <a:extLst>
              <a:ext uri="{FF2B5EF4-FFF2-40B4-BE49-F238E27FC236}">
                <a16:creationId xmlns:a16="http://schemas.microsoft.com/office/drawing/2014/main" id="{E67989A5-1F4A-F4BA-6A25-9E36E5E549FB}"/>
              </a:ext>
            </a:extLst>
          </p:cNvPr>
          <p:cNvSpPr>
            <a:spLocks noGrp="1"/>
          </p:cNvSpPr>
          <p:nvPr>
            <p:ph idx="1"/>
          </p:nvPr>
        </p:nvSpPr>
        <p:spPr>
          <a:xfrm>
            <a:off x="257175" y="749297"/>
            <a:ext cx="11677650" cy="1044577"/>
          </a:xfrm>
        </p:spPr>
        <p:txBody>
          <a:bodyPr>
            <a:noAutofit/>
          </a:bodyPr>
          <a:lstStyle/>
          <a:p>
            <a:pPr algn="just"/>
            <a:r>
              <a:rPr lang="en-US" sz="4400" dirty="0"/>
              <a:t>Consider the input array: 62, 31, 84, 96, 19, 47</a:t>
            </a:r>
          </a:p>
        </p:txBody>
      </p:sp>
      <p:graphicFrame>
        <p:nvGraphicFramePr>
          <p:cNvPr id="4" name="Table 3">
            <a:extLst>
              <a:ext uri="{FF2B5EF4-FFF2-40B4-BE49-F238E27FC236}">
                <a16:creationId xmlns:a16="http://schemas.microsoft.com/office/drawing/2014/main" id="{0C3D176B-8743-0AAC-F891-CB7ABBBBD249}"/>
              </a:ext>
            </a:extLst>
          </p:cNvPr>
          <p:cNvGraphicFramePr>
            <a:graphicFrameLocks noGrp="1"/>
          </p:cNvGraphicFramePr>
          <p:nvPr>
            <p:extLst>
              <p:ext uri="{D42A27DB-BD31-4B8C-83A1-F6EECF244321}">
                <p14:modId xmlns:p14="http://schemas.microsoft.com/office/powerpoint/2010/main" val="4067715064"/>
              </p:ext>
            </p:extLst>
          </p:nvPr>
        </p:nvGraphicFramePr>
        <p:xfrm>
          <a:off x="371475" y="1436689"/>
          <a:ext cx="11563350" cy="5217257"/>
        </p:xfrm>
        <a:graphic>
          <a:graphicData uri="http://schemas.openxmlformats.org/drawingml/2006/table">
            <a:tbl>
              <a:tblPr firstRow="1" bandRow="1">
                <a:tableStyleId>{5C22544A-7EE6-4342-B048-85BDC9FD1C3A}</a:tableStyleId>
              </a:tblPr>
              <a:tblGrid>
                <a:gridCol w="1156335">
                  <a:extLst>
                    <a:ext uri="{9D8B030D-6E8A-4147-A177-3AD203B41FA5}">
                      <a16:colId xmlns:a16="http://schemas.microsoft.com/office/drawing/2014/main" val="283369513"/>
                    </a:ext>
                  </a:extLst>
                </a:gridCol>
                <a:gridCol w="1156335">
                  <a:extLst>
                    <a:ext uri="{9D8B030D-6E8A-4147-A177-3AD203B41FA5}">
                      <a16:colId xmlns:a16="http://schemas.microsoft.com/office/drawing/2014/main" val="3435622736"/>
                    </a:ext>
                  </a:extLst>
                </a:gridCol>
                <a:gridCol w="1156335">
                  <a:extLst>
                    <a:ext uri="{9D8B030D-6E8A-4147-A177-3AD203B41FA5}">
                      <a16:colId xmlns:a16="http://schemas.microsoft.com/office/drawing/2014/main" val="1869302775"/>
                    </a:ext>
                  </a:extLst>
                </a:gridCol>
                <a:gridCol w="1156335">
                  <a:extLst>
                    <a:ext uri="{9D8B030D-6E8A-4147-A177-3AD203B41FA5}">
                      <a16:colId xmlns:a16="http://schemas.microsoft.com/office/drawing/2014/main" val="3621831795"/>
                    </a:ext>
                  </a:extLst>
                </a:gridCol>
                <a:gridCol w="1156335">
                  <a:extLst>
                    <a:ext uri="{9D8B030D-6E8A-4147-A177-3AD203B41FA5}">
                      <a16:colId xmlns:a16="http://schemas.microsoft.com/office/drawing/2014/main" val="2810398458"/>
                    </a:ext>
                  </a:extLst>
                </a:gridCol>
                <a:gridCol w="1156335">
                  <a:extLst>
                    <a:ext uri="{9D8B030D-6E8A-4147-A177-3AD203B41FA5}">
                      <a16:colId xmlns:a16="http://schemas.microsoft.com/office/drawing/2014/main" val="3878939569"/>
                    </a:ext>
                  </a:extLst>
                </a:gridCol>
                <a:gridCol w="1156335">
                  <a:extLst>
                    <a:ext uri="{9D8B030D-6E8A-4147-A177-3AD203B41FA5}">
                      <a16:colId xmlns:a16="http://schemas.microsoft.com/office/drawing/2014/main" val="1862995901"/>
                    </a:ext>
                  </a:extLst>
                </a:gridCol>
                <a:gridCol w="1156335">
                  <a:extLst>
                    <a:ext uri="{9D8B030D-6E8A-4147-A177-3AD203B41FA5}">
                      <a16:colId xmlns:a16="http://schemas.microsoft.com/office/drawing/2014/main" val="1853196323"/>
                    </a:ext>
                  </a:extLst>
                </a:gridCol>
                <a:gridCol w="1156335">
                  <a:extLst>
                    <a:ext uri="{9D8B030D-6E8A-4147-A177-3AD203B41FA5}">
                      <a16:colId xmlns:a16="http://schemas.microsoft.com/office/drawing/2014/main" val="343155183"/>
                    </a:ext>
                  </a:extLst>
                </a:gridCol>
                <a:gridCol w="1156335">
                  <a:extLst>
                    <a:ext uri="{9D8B030D-6E8A-4147-A177-3AD203B41FA5}">
                      <a16:colId xmlns:a16="http://schemas.microsoft.com/office/drawing/2014/main" val="56327111"/>
                    </a:ext>
                  </a:extLst>
                </a:gridCol>
              </a:tblGrid>
              <a:tr h="531049">
                <a:tc gridSpan="4">
                  <a:txBody>
                    <a:bodyPr/>
                    <a:lstStyle/>
                    <a:p>
                      <a:pPr algn="ctr">
                        <a:lnSpc>
                          <a:spcPct val="90000"/>
                        </a:lnSpc>
                      </a:pPr>
                      <a:r>
                        <a:rPr lang="en-US" sz="3200" dirty="0">
                          <a:solidFill>
                            <a:schemeClr val="tx1"/>
                          </a:solidFill>
                        </a:rPr>
                        <a:t>Array A[0..5]</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62</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31</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84</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96</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19</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3600" dirty="0">
                          <a:solidFill>
                            <a:schemeClr val="tx1"/>
                          </a:solidFill>
                          <a:latin typeface="Courier New" panose="02070309020205020404" pitchFamily="49" charset="0"/>
                          <a:cs typeface="Courier New" panose="02070309020205020404" pitchFamily="49" charset="0"/>
                        </a:rPr>
                        <a:t>47</a:t>
                      </a:r>
                      <a:endParaRPr lang="en-IN" sz="3600"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117194"/>
                  </a:ext>
                </a:extLst>
              </a:tr>
              <a:tr h="202690">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753284"/>
                  </a:ext>
                </a:extLst>
              </a:tr>
              <a:tr h="470242">
                <a:tc gridSpan="2">
                  <a:txBody>
                    <a:bodyPr/>
                    <a:lstStyle/>
                    <a:p>
                      <a:pPr algn="ctr">
                        <a:lnSpc>
                          <a:spcPct val="90000"/>
                        </a:lnSpc>
                      </a:pPr>
                      <a:r>
                        <a:rPr lang="en-US" sz="3200" dirty="0">
                          <a:solidFill>
                            <a:schemeClr val="tx1"/>
                          </a:solidFill>
                        </a:rPr>
                        <a:t>Initially,</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90000"/>
                        </a:lnSpc>
                      </a:pPr>
                      <a:r>
                        <a:rPr lang="en-US" sz="3200" dirty="0">
                          <a:solidFill>
                            <a:schemeClr val="tx1"/>
                          </a:solidFill>
                        </a:rPr>
                        <a:t>Count[]</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896962"/>
                  </a:ext>
                </a:extLst>
              </a:tr>
              <a:tr h="470242">
                <a:tc gridSpan="2">
                  <a:txBody>
                    <a:bodyPr/>
                    <a:lstStyle/>
                    <a:p>
                      <a:pPr algn="ctr">
                        <a:lnSpc>
                          <a:spcPct val="90000"/>
                        </a:lnSpc>
                      </a:pPr>
                      <a:r>
                        <a:rPr lang="en-US" sz="3200" dirty="0">
                          <a:solidFill>
                            <a:schemeClr val="tx1"/>
                          </a:solidFill>
                        </a:rPr>
                        <a:t>After </a:t>
                      </a:r>
                      <a:r>
                        <a:rPr lang="en-US" sz="3200" dirty="0" err="1">
                          <a:solidFill>
                            <a:schemeClr val="tx1"/>
                          </a:solidFill>
                        </a:rPr>
                        <a:t>i</a:t>
                      </a:r>
                      <a:r>
                        <a:rPr lang="en-US" sz="3200" dirty="0">
                          <a:solidFill>
                            <a:schemeClr val="tx1"/>
                          </a:solidFill>
                        </a:rPr>
                        <a:t> = 0</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69979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1</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714904"/>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290651"/>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3</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065140"/>
                  </a:ext>
                </a:extLst>
              </a:tr>
              <a:tr h="470242">
                <a:tc gridSpan="2">
                  <a:txBody>
                    <a:bodyPr/>
                    <a:lstStyle/>
                    <a:p>
                      <a:pPr algn="ctr">
                        <a:lnSpc>
                          <a:spcPct val="9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4</a:t>
                      </a: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3</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1</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4</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5</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0</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3200" dirty="0">
                          <a:solidFill>
                            <a:schemeClr val="tx1"/>
                          </a:solidFill>
                        </a:rPr>
                        <a:t>2</a:t>
                      </a: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569264"/>
                  </a:ext>
                </a:extLst>
              </a:tr>
              <a:tr h="567533">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endParaRPr lang="en-IN" sz="3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261474"/>
                  </a:ext>
                </a:extLst>
              </a:tr>
              <a:tr h="616179">
                <a:tc gridSpan="4">
                  <a:txBody>
                    <a:bodyPr/>
                    <a:lstStyle/>
                    <a:p>
                      <a:pPr algn="ctr">
                        <a:lnSpc>
                          <a:spcPct val="90000"/>
                        </a:lnSpc>
                      </a:pPr>
                      <a:r>
                        <a:rPr lang="en-US" sz="3200" b="1" dirty="0">
                          <a:solidFill>
                            <a:schemeClr val="tx1"/>
                          </a:solidFill>
                        </a:rPr>
                        <a:t>Array S[0..5]</a:t>
                      </a:r>
                      <a:endParaRPr lang="en-IN" sz="32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90000"/>
                        </a:lnSpc>
                      </a:pPr>
                      <a:endParaRPr lang="en-IN"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19</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31</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47</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62</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84</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pPr>
                      <a:r>
                        <a:rPr lang="en-US" sz="4000" b="1" dirty="0">
                          <a:solidFill>
                            <a:schemeClr val="tx1"/>
                          </a:solidFill>
                        </a:rPr>
                        <a:t>96</a:t>
                      </a:r>
                      <a:endParaRPr lang="en-IN"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132264"/>
                  </a:ext>
                </a:extLst>
              </a:tr>
            </a:tbl>
          </a:graphicData>
        </a:graphic>
      </p:graphicFrame>
    </p:spTree>
    <p:extLst>
      <p:ext uri="{BB962C8B-B14F-4D97-AF65-F5344CB8AC3E}">
        <p14:creationId xmlns:p14="http://schemas.microsoft.com/office/powerpoint/2010/main" val="36528933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73AF-386A-371E-6EB4-0576B3B514E2}"/>
              </a:ext>
            </a:extLst>
          </p:cNvPr>
          <p:cNvSpPr>
            <a:spLocks noGrp="1"/>
          </p:cNvSpPr>
          <p:nvPr>
            <p:ph type="title"/>
          </p:nvPr>
        </p:nvSpPr>
        <p:spPr>
          <a:xfrm>
            <a:off x="838200" y="0"/>
            <a:ext cx="10515600" cy="935038"/>
          </a:xfrm>
        </p:spPr>
        <p:txBody>
          <a:bodyPr>
            <a:normAutofit/>
          </a:bodyPr>
          <a:lstStyle/>
          <a:p>
            <a:pPr algn="ctr"/>
            <a:r>
              <a:rPr lang="en-US" sz="5400" b="1" dirty="0">
                <a:latin typeface="+mn-lt"/>
              </a:rPr>
              <a:t>Algorithm for Sorting By Counting</a:t>
            </a:r>
            <a:endParaRPr lang="en-IN" sz="5400" b="1" dirty="0">
              <a:latin typeface="+mn-lt"/>
            </a:endParaRPr>
          </a:p>
        </p:txBody>
      </p:sp>
      <p:sp>
        <p:nvSpPr>
          <p:cNvPr id="3" name="Content Placeholder 2">
            <a:extLst>
              <a:ext uri="{FF2B5EF4-FFF2-40B4-BE49-F238E27FC236}">
                <a16:creationId xmlns:a16="http://schemas.microsoft.com/office/drawing/2014/main" id="{56233E21-55FA-D62C-C17F-D0E44C748B68}"/>
              </a:ext>
            </a:extLst>
          </p:cNvPr>
          <p:cNvSpPr>
            <a:spLocks noGrp="1"/>
          </p:cNvSpPr>
          <p:nvPr>
            <p:ph idx="1"/>
          </p:nvPr>
        </p:nvSpPr>
        <p:spPr>
          <a:xfrm>
            <a:off x="271463" y="935038"/>
            <a:ext cx="11649074" cy="5622925"/>
          </a:xfrm>
        </p:spPr>
        <p:txBody>
          <a:bodyPr>
            <a:noAutofit/>
          </a:bodyPr>
          <a:lstStyle/>
          <a:p>
            <a:pPr marL="0" indent="0">
              <a:lnSpc>
                <a:spcPct val="100000"/>
              </a:lnSpc>
              <a:spcBef>
                <a:spcPts val="0"/>
              </a:spcBef>
              <a:buNone/>
            </a:pPr>
            <a:r>
              <a:rPr lang="en-US" sz="3200" b="1" dirty="0">
                <a:latin typeface="Courier New" panose="02070309020205020404" pitchFamily="49" charset="0"/>
                <a:cs typeface="Courier New" panose="02070309020205020404" pitchFamily="49" charset="0"/>
              </a:rPr>
              <a:t>ALGORITHM </a:t>
            </a:r>
            <a:r>
              <a:rPr lang="en-US" sz="3200" b="1" dirty="0" err="1">
                <a:latin typeface="Courier New" panose="02070309020205020404" pitchFamily="49" charset="0"/>
                <a:cs typeface="Courier New" panose="02070309020205020404" pitchFamily="49" charset="0"/>
              </a:rPr>
              <a:t>ComparisonCountingSort</a:t>
            </a:r>
            <a:r>
              <a:rPr lang="en-US" sz="3200" b="1" dirty="0">
                <a:latin typeface="Courier New" panose="02070309020205020404" pitchFamily="49" charset="0"/>
                <a:cs typeface="Courier New" panose="02070309020205020404" pitchFamily="49" charset="0"/>
              </a:rPr>
              <a:t>(A[0..n-1])</a:t>
            </a:r>
          </a:p>
          <a:p>
            <a:pPr marL="0" indent="0">
              <a:lnSpc>
                <a:spcPct val="100000"/>
              </a:lnSpc>
              <a:spcBef>
                <a:spcPts val="0"/>
              </a:spcBef>
              <a:buNone/>
            </a:pPr>
            <a:r>
              <a:rPr lang="en-US" sz="3200" b="1" dirty="0">
                <a:latin typeface="Courier New" panose="02070309020205020404" pitchFamily="49" charset="0"/>
                <a:cs typeface="Courier New" panose="02070309020205020404" pitchFamily="49" charset="0"/>
              </a:rPr>
              <a:t>// Sorts an array by comparison counting</a:t>
            </a:r>
          </a:p>
          <a:p>
            <a:pPr marL="0" indent="0">
              <a:lnSpc>
                <a:spcPct val="100000"/>
              </a:lnSpc>
              <a:spcBef>
                <a:spcPts val="0"/>
              </a:spcBef>
              <a:buNone/>
            </a:pPr>
            <a:r>
              <a:rPr lang="en-US" sz="3200" b="1" dirty="0">
                <a:latin typeface="Courier New" panose="02070309020205020404" pitchFamily="49" charset="0"/>
                <a:cs typeface="Courier New" panose="02070309020205020404" pitchFamily="49" charset="0"/>
              </a:rPr>
              <a:t>// Input: An Array A[0..n-1]</a:t>
            </a:r>
          </a:p>
          <a:p>
            <a:pPr marL="0" indent="0">
              <a:lnSpc>
                <a:spcPct val="100000"/>
              </a:lnSpc>
              <a:spcBef>
                <a:spcPts val="0"/>
              </a:spcBef>
              <a:buNone/>
            </a:pPr>
            <a:r>
              <a:rPr lang="en-US" sz="3200" b="1" dirty="0">
                <a:latin typeface="Courier New" panose="02070309020205020404" pitchFamily="49" charset="0"/>
                <a:cs typeface="Courier New" panose="02070309020205020404" pitchFamily="49" charset="0"/>
              </a:rPr>
              <a:t>// Output: An Array S[0..n-1] of A’s Sorted.</a:t>
            </a:r>
          </a:p>
          <a:p>
            <a:pPr marL="0" indent="0">
              <a:lnSpc>
                <a:spcPct val="100000"/>
              </a:lnSpc>
              <a:spcBef>
                <a:spcPts val="0"/>
              </a:spcBef>
              <a:buNone/>
            </a:pPr>
            <a:r>
              <a:rPr lang="en-IN" sz="3200" b="1" dirty="0">
                <a:latin typeface="Courier New" panose="02070309020205020404" pitchFamily="49" charset="0"/>
                <a:cs typeface="Courier New" panose="02070309020205020404" pitchFamily="49" charset="0"/>
              </a:rPr>
              <a:t>   for </a:t>
            </a:r>
            <a:r>
              <a:rPr lang="en-IN" sz="3200" b="1" dirty="0" err="1">
                <a:latin typeface="Courier New" panose="02070309020205020404" pitchFamily="49" charset="0"/>
                <a:cs typeface="Courier New" panose="02070309020205020404" pitchFamily="49" charset="0"/>
              </a:rPr>
              <a:t>i</a:t>
            </a:r>
            <a:r>
              <a:rPr lang="en-IN" sz="3200" b="1" dirty="0">
                <a:latin typeface="Courier New" panose="02070309020205020404" pitchFamily="49" charset="0"/>
                <a:cs typeface="Courier New" panose="02070309020205020404" pitchFamily="49" charset="0"/>
              </a:rPr>
              <a:t> </a:t>
            </a:r>
            <a:r>
              <a:rPr lang="en-IN" sz="3200" b="1" dirty="0">
                <a:latin typeface="Courier New" panose="02070309020205020404" pitchFamily="49" charset="0"/>
                <a:cs typeface="Courier New" panose="02070309020205020404" pitchFamily="49" charset="0"/>
                <a:sym typeface="Wingdings" panose="05000000000000000000" pitchFamily="2" charset="2"/>
              </a:rPr>
              <a:t> 0 to n-1 do Count[</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  0</a:t>
            </a:r>
          </a:p>
          <a:p>
            <a:pPr marL="0" indent="0">
              <a:lnSpc>
                <a:spcPct val="100000"/>
              </a:lnSpc>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for </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  0 to n-2 do</a:t>
            </a:r>
          </a:p>
          <a:p>
            <a:pPr marL="0" indent="0">
              <a:lnSpc>
                <a:spcPct val="100000"/>
              </a:lnSpc>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for j  i+1 to n-1 do</a:t>
            </a:r>
          </a:p>
          <a:p>
            <a:pPr marL="0" indent="0">
              <a:lnSpc>
                <a:spcPct val="100000"/>
              </a:lnSpc>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if A[</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 &lt; A[j]  Count[j]++</a:t>
            </a:r>
          </a:p>
          <a:p>
            <a:pPr marL="0" indent="0">
              <a:lnSpc>
                <a:spcPct val="100000"/>
              </a:lnSpc>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else count[</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a:t>
            </a:r>
          </a:p>
          <a:p>
            <a:pPr marL="0" indent="0">
              <a:lnSpc>
                <a:spcPct val="100000"/>
              </a:lnSpc>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for </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  0 to n-1 do S[Count[</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  A[</a:t>
            </a:r>
            <a:r>
              <a:rPr lang="en-IN" sz="3200" b="1" dirty="0" err="1">
                <a:latin typeface="Courier New" panose="02070309020205020404" pitchFamily="49" charset="0"/>
                <a:cs typeface="Courier New" panose="02070309020205020404" pitchFamily="49" charset="0"/>
                <a:sym typeface="Wingdings" panose="05000000000000000000" pitchFamily="2" charset="2"/>
              </a:rPr>
              <a:t>i</a:t>
            </a:r>
            <a:r>
              <a:rPr lang="en-IN" sz="3200" b="1" dirty="0">
                <a:latin typeface="Courier New" panose="02070309020205020404" pitchFamily="49" charset="0"/>
                <a:cs typeface="Courier New" panose="02070309020205020404" pitchFamily="49" charset="0"/>
                <a:sym typeface="Wingdings" panose="05000000000000000000" pitchFamily="2" charset="2"/>
              </a:rPr>
              <a:t>]</a:t>
            </a:r>
          </a:p>
          <a:p>
            <a:pPr marL="0" indent="0">
              <a:lnSpc>
                <a:spcPct val="100000"/>
              </a:lnSpc>
              <a:spcBef>
                <a:spcPts val="0"/>
              </a:spcBef>
              <a:buNone/>
            </a:pPr>
            <a:r>
              <a:rPr lang="en-IN" sz="3200" b="1" dirty="0">
                <a:latin typeface="Courier New" panose="02070309020205020404" pitchFamily="49" charset="0"/>
                <a:cs typeface="Courier New" panose="02070309020205020404" pitchFamily="49" charset="0"/>
                <a:sym typeface="Wingdings" panose="05000000000000000000" pitchFamily="2" charset="2"/>
              </a:rPr>
              <a:t>   return S</a:t>
            </a:r>
            <a:endParaRPr lang="en-IN"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068189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1CA24E-F7F9-5E63-4CC2-1C78FB6C3F98}"/>
              </a:ext>
            </a:extLst>
          </p:cNvPr>
          <p:cNvSpPr/>
          <p:nvPr/>
        </p:nvSpPr>
        <p:spPr>
          <a:xfrm>
            <a:off x="5624515" y="5343520"/>
            <a:ext cx="2676531" cy="10287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FA0ADF-EE4C-A357-3ECA-45BF93DCBAC2}"/>
                  </a:ext>
                </a:extLst>
              </p:cNvPr>
              <p:cNvSpPr>
                <a:spLocks noGrp="1"/>
              </p:cNvSpPr>
              <p:nvPr>
                <p:ph idx="1"/>
              </p:nvPr>
            </p:nvSpPr>
            <p:spPr>
              <a:xfrm>
                <a:off x="245268" y="885826"/>
                <a:ext cx="11701463" cy="5700712"/>
              </a:xfrm>
            </p:spPr>
            <p:txBody>
              <a:bodyPr>
                <a:noAutofit/>
              </a:bodyPr>
              <a:lstStyle/>
              <a:p>
                <a:pPr marL="0" indent="0" algn="ctr">
                  <a:lnSpc>
                    <a:spcPct val="100000"/>
                  </a:lnSpc>
                  <a:spcBef>
                    <a:spcPts val="1200"/>
                  </a:spcBef>
                  <a:spcAft>
                    <a:spcPts val="1200"/>
                  </a:spcAft>
                  <a:buNone/>
                </a:pPr>
                <a:r>
                  <a:rPr lang="en-US" sz="3600" dirty="0"/>
                  <a:t>C</a:t>
                </a:r>
                <a:r>
                  <a:rPr lang="en-US" sz="3600" baseline="-25000" dirty="0"/>
                  <a:t> </a:t>
                </a:r>
                <a:r>
                  <a:rPr lang="en-US" sz="3600" dirty="0"/>
                  <a:t>(n) = </a:t>
                </a:r>
                <a14:m>
                  <m:oMath xmlns:m="http://schemas.openxmlformats.org/officeDocument/2006/math">
                    <m:nary>
                      <m:naryPr>
                        <m:chr m:val="∑"/>
                        <m:ctrlPr>
                          <a:rPr lang="en-US" sz="3600" i="1" smtClean="0">
                            <a:latin typeface="Cambria Math" panose="02040503050406030204" pitchFamily="18" charset="0"/>
                          </a:rPr>
                        </m:ctrlPr>
                      </m:naryPr>
                      <m:sub>
                        <m:r>
                          <m:rPr>
                            <m:brk m:alnAt="23"/>
                          </m:rPr>
                          <a:rPr lang="en-US" sz="3600" b="0" i="1" smtClean="0">
                            <a:latin typeface="Cambria Math" panose="02040503050406030204" pitchFamily="18" charset="0"/>
                          </a:rPr>
                          <m:t>𝑖</m:t>
                        </m:r>
                        <m:r>
                          <a:rPr lang="en-US" sz="3600" b="0" i="1" smtClean="0">
                            <a:latin typeface="Cambria Math" panose="02040503050406030204" pitchFamily="18" charset="0"/>
                          </a:rPr>
                          <m:t>=0</m:t>
                        </m:r>
                      </m:sub>
                      <m:sup>
                        <m:r>
                          <a:rPr lang="en-US" sz="3600" b="0" i="1" smtClean="0">
                            <a:latin typeface="Cambria Math" panose="02040503050406030204" pitchFamily="18" charset="0"/>
                          </a:rPr>
                          <m:t>𝑛</m:t>
                        </m:r>
                        <m:r>
                          <a:rPr lang="en-US" sz="3600" b="0" i="1" smtClean="0">
                            <a:latin typeface="Cambria Math" panose="02040503050406030204" pitchFamily="18" charset="0"/>
                          </a:rPr>
                          <m:t>−2</m:t>
                        </m:r>
                      </m:sup>
                      <m:e>
                        <m:nary>
                          <m:naryPr>
                            <m:chr m:val="∑"/>
                            <m:ctrlPr>
                              <a:rPr lang="en-US" sz="3600" i="1" smtClean="0">
                                <a:latin typeface="Cambria Math" panose="02040503050406030204" pitchFamily="18" charset="0"/>
                              </a:rPr>
                            </m:ctrlPr>
                          </m:naryPr>
                          <m:sub>
                            <m:r>
                              <m:rPr>
                                <m:brk m:alnAt="23"/>
                              </m:rPr>
                              <a:rPr lang="en-US" sz="3600" b="0" i="1" smtClean="0">
                                <a:latin typeface="Cambria Math" panose="02040503050406030204" pitchFamily="18" charset="0"/>
                              </a:rPr>
                              <m:t>𝑗</m:t>
                            </m:r>
                            <m:r>
                              <a:rPr lang="en-US" sz="3600" b="0" i="1" smtClean="0">
                                <a:latin typeface="Cambria Math" panose="02040503050406030204" pitchFamily="18" charset="0"/>
                              </a:rPr>
                              <m:t>=</m:t>
                            </m:r>
                            <m:r>
                              <a:rPr lang="en-US" sz="3600" b="0" i="1" smtClean="0">
                                <a:latin typeface="Cambria Math" panose="02040503050406030204" pitchFamily="18" charset="0"/>
                              </a:rPr>
                              <m:t>𝑖</m:t>
                            </m:r>
                            <m:r>
                              <a:rPr lang="en-US" sz="3600" b="0" i="1" smtClean="0">
                                <a:latin typeface="Cambria Math" panose="02040503050406030204" pitchFamily="18" charset="0"/>
                              </a:rPr>
                              <m:t>+1</m:t>
                            </m:r>
                          </m:sub>
                          <m:sup>
                            <m:r>
                              <a:rPr lang="en-US" sz="3600" b="0" i="1" smtClean="0">
                                <a:latin typeface="Cambria Math" panose="02040503050406030204" pitchFamily="18" charset="0"/>
                              </a:rPr>
                              <m:t>𝑛</m:t>
                            </m:r>
                            <m:r>
                              <a:rPr lang="en-US" sz="3600" b="0" i="1" smtClean="0">
                                <a:latin typeface="Cambria Math" panose="02040503050406030204" pitchFamily="18" charset="0"/>
                              </a:rPr>
                              <m:t>−1</m:t>
                            </m:r>
                          </m:sup>
                          <m:e>
                            <m:r>
                              <a:rPr lang="en-US" sz="3600" b="0" i="1" smtClean="0">
                                <a:latin typeface="Cambria Math" panose="02040503050406030204" pitchFamily="18" charset="0"/>
                              </a:rPr>
                              <m:t>1</m:t>
                            </m:r>
                          </m:e>
                        </m:nary>
                      </m:e>
                    </m:nary>
                  </m:oMath>
                </a14:m>
                <a:r>
                  <a:rPr lang="en-IN" sz="3600" dirty="0"/>
                  <a:t> = </a:t>
                </a:r>
                <a14:m>
                  <m:oMath xmlns:m="http://schemas.openxmlformats.org/officeDocument/2006/math">
                    <m:nary>
                      <m:naryPr>
                        <m:chr m:val="∑"/>
                        <m:ctrlPr>
                          <a:rPr lang="en-US" sz="3600" i="1">
                            <a:latin typeface="Cambria Math" panose="02040503050406030204" pitchFamily="18" charset="0"/>
                          </a:rPr>
                        </m:ctrlPr>
                      </m:naryPr>
                      <m:sub>
                        <m:r>
                          <a:rPr lang="en-US" sz="3600" b="0" i="1" smtClean="0">
                            <a:latin typeface="Cambria Math" panose="02040503050406030204" pitchFamily="18" charset="0"/>
                          </a:rPr>
                          <m:t>𝑖</m:t>
                        </m:r>
                        <m:r>
                          <a:rPr lang="en-US" sz="3600" i="1">
                            <a:latin typeface="Cambria Math" panose="02040503050406030204" pitchFamily="18" charset="0"/>
                          </a:rPr>
                          <m:t>=</m:t>
                        </m:r>
                        <m:r>
                          <a:rPr lang="en-US" sz="3600" b="0" i="1" smtClean="0">
                            <a:latin typeface="Cambria Math" panose="02040503050406030204" pitchFamily="18" charset="0"/>
                          </a:rPr>
                          <m:t>0</m:t>
                        </m:r>
                      </m:sub>
                      <m:sup>
                        <m:r>
                          <a:rPr lang="en-US" sz="3600" i="1">
                            <a:latin typeface="Cambria Math" panose="02040503050406030204" pitchFamily="18" charset="0"/>
                          </a:rPr>
                          <m:t>𝑛</m:t>
                        </m:r>
                        <m:r>
                          <a:rPr lang="en-US" sz="3600" i="1">
                            <a:latin typeface="Cambria Math" panose="02040503050406030204" pitchFamily="18" charset="0"/>
                          </a:rPr>
                          <m:t>−2</m:t>
                        </m:r>
                      </m:sup>
                      <m:e>
                        <m:r>
                          <a:rPr lang="en-US" sz="3600" b="0" i="1" smtClean="0">
                            <a:latin typeface="Cambria Math" panose="02040503050406030204" pitchFamily="18" charset="0"/>
                          </a:rPr>
                          <m:t>[</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𝑛</m:t>
                            </m:r>
                            <m:r>
                              <a:rPr lang="en-US" sz="3600" b="0" i="1" smtClean="0">
                                <a:latin typeface="Cambria Math" panose="02040503050406030204" pitchFamily="18" charset="0"/>
                              </a:rPr>
                              <m:t>−1</m:t>
                            </m:r>
                          </m:e>
                        </m:d>
                        <m:r>
                          <a:rPr lang="en-US" sz="3600" b="0" i="1" smtClean="0">
                            <a:latin typeface="Cambria Math" panose="02040503050406030204" pitchFamily="18" charset="0"/>
                          </a:rPr>
                          <m:t>−</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𝑖</m:t>
                            </m:r>
                            <m:r>
                              <a:rPr lang="en-US" sz="3600" b="0" i="1" smtClean="0">
                                <a:latin typeface="Cambria Math" panose="02040503050406030204" pitchFamily="18" charset="0"/>
                              </a:rPr>
                              <m:t>+1</m:t>
                            </m:r>
                          </m:e>
                        </m:d>
                        <m:r>
                          <a:rPr lang="en-US" sz="3600" b="0" i="1" smtClean="0">
                            <a:latin typeface="Cambria Math" panose="02040503050406030204" pitchFamily="18" charset="0"/>
                          </a:rPr>
                          <m:t>+1</m:t>
                        </m:r>
                      </m:e>
                    </m:nary>
                  </m:oMath>
                </a14:m>
                <a:r>
                  <a:rPr lang="en-IN" sz="3600" dirty="0"/>
                  <a:t>] </a:t>
                </a:r>
              </a:p>
              <a:p>
                <a:pPr marL="0" indent="0" algn="ctr">
                  <a:lnSpc>
                    <a:spcPct val="100000"/>
                  </a:lnSpc>
                  <a:spcBef>
                    <a:spcPts val="1200"/>
                  </a:spcBef>
                  <a:spcAft>
                    <a:spcPts val="1200"/>
                  </a:spcAft>
                  <a:buNone/>
                </a:pPr>
                <a:r>
                  <a:rPr lang="en-IN" sz="3600" dirty="0"/>
                  <a:t>           = </a:t>
                </a:r>
                <a14:m>
                  <m:oMath xmlns:m="http://schemas.openxmlformats.org/officeDocument/2006/math">
                    <m:nary>
                      <m:naryPr>
                        <m:chr m:val="∑"/>
                        <m:ctrlPr>
                          <a:rPr lang="en-US" sz="3600" i="1" smtClean="0">
                            <a:latin typeface="Cambria Math" panose="02040503050406030204" pitchFamily="18" charset="0"/>
                          </a:rPr>
                        </m:ctrlPr>
                      </m:naryPr>
                      <m:sub>
                        <m:r>
                          <a:rPr lang="en-US" sz="3600" b="0" i="1" smtClean="0">
                            <a:latin typeface="Cambria Math" panose="02040503050406030204" pitchFamily="18" charset="0"/>
                          </a:rPr>
                          <m:t>𝑖</m:t>
                        </m:r>
                        <m:r>
                          <a:rPr lang="en-US" sz="3600" i="1">
                            <a:latin typeface="Cambria Math" panose="02040503050406030204" pitchFamily="18" charset="0"/>
                          </a:rPr>
                          <m:t>=</m:t>
                        </m:r>
                        <m:r>
                          <a:rPr lang="en-US" sz="3600" b="0" i="1" smtClean="0">
                            <a:latin typeface="Cambria Math" panose="02040503050406030204" pitchFamily="18" charset="0"/>
                          </a:rPr>
                          <m:t>0</m:t>
                        </m:r>
                      </m:sub>
                      <m:sup>
                        <m:r>
                          <a:rPr lang="en-US" sz="3600" i="1">
                            <a:latin typeface="Cambria Math" panose="02040503050406030204" pitchFamily="18" charset="0"/>
                          </a:rPr>
                          <m:t>𝑛</m:t>
                        </m:r>
                        <m:r>
                          <a:rPr lang="en-US" sz="3600" i="1">
                            <a:latin typeface="Cambria Math" panose="02040503050406030204" pitchFamily="18" charset="0"/>
                          </a:rPr>
                          <m:t>−2</m:t>
                        </m:r>
                      </m:sup>
                      <m:e>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𝑛</m:t>
                            </m:r>
                            <m:r>
                              <a:rPr lang="en-US" sz="3600" b="0" i="1" smtClean="0">
                                <a:latin typeface="Cambria Math" panose="02040503050406030204" pitchFamily="18" charset="0"/>
                              </a:rPr>
                              <m:t>−1−</m:t>
                            </m:r>
                            <m:r>
                              <a:rPr lang="en-US" sz="3600" b="0" i="1" smtClean="0">
                                <a:latin typeface="Cambria Math" panose="02040503050406030204" pitchFamily="18" charset="0"/>
                              </a:rPr>
                              <m:t>𝑖</m:t>
                            </m:r>
                          </m:e>
                        </m:d>
                      </m:e>
                    </m:nary>
                  </m:oMath>
                </a14:m>
                <a:r>
                  <a:rPr lang="en-US" sz="3600" i="1" dirty="0">
                    <a:sym typeface="Wingdings" panose="05000000000000000000" pitchFamily="2" charset="2"/>
                  </a:rPr>
                  <a:t> </a:t>
                </a:r>
              </a:p>
              <a:p>
                <a:pPr marL="0" indent="0" algn="ctr">
                  <a:lnSpc>
                    <a:spcPct val="100000"/>
                  </a:lnSpc>
                  <a:spcBef>
                    <a:spcPts val="1200"/>
                  </a:spcBef>
                  <a:spcAft>
                    <a:spcPts val="1200"/>
                  </a:spcAft>
                  <a:buNone/>
                </a:pPr>
                <a:r>
                  <a:rPr lang="en-US" sz="3600" i="1" dirty="0">
                    <a:sym typeface="Wingdings" panose="05000000000000000000" pitchFamily="2" charset="2"/>
                  </a:rPr>
                  <a:t>  </a:t>
                </a:r>
                <a:r>
                  <a:rPr lang="en-US" sz="3200" i="1" dirty="0">
                    <a:sym typeface="Wingdings" panose="05000000000000000000" pitchFamily="2" charset="2"/>
                  </a:rPr>
                  <a:t>By substituting various values of </a:t>
                </a:r>
                <a:r>
                  <a:rPr lang="en-US" sz="3200" i="1" dirty="0" err="1">
                    <a:sym typeface="Wingdings" panose="05000000000000000000" pitchFamily="2" charset="2"/>
                  </a:rPr>
                  <a:t>i</a:t>
                </a:r>
                <a:r>
                  <a:rPr lang="en-US" sz="3200" i="1" dirty="0">
                    <a:sym typeface="Wingdings" panose="05000000000000000000" pitchFamily="2" charset="2"/>
                  </a:rPr>
                  <a:t> in each summation terms, we get</a:t>
                </a:r>
              </a:p>
              <a:p>
                <a:pPr marL="0" indent="0">
                  <a:lnSpc>
                    <a:spcPct val="100000"/>
                  </a:lnSpc>
                  <a:spcBef>
                    <a:spcPts val="1200"/>
                  </a:spcBef>
                  <a:spcAft>
                    <a:spcPts val="1200"/>
                  </a:spcAft>
                  <a:buNone/>
                </a:pPr>
                <a:r>
                  <a:rPr lang="en-US" sz="3600" i="1" dirty="0">
                    <a:sym typeface="Wingdings" panose="05000000000000000000" pitchFamily="2" charset="2"/>
                  </a:rPr>
                  <a:t>                         = (n–1)+(n–2)+(n–3)+…+ 2+1 </a:t>
                </a:r>
              </a:p>
              <a:p>
                <a:pPr marL="0" indent="0">
                  <a:lnSpc>
                    <a:spcPct val="100000"/>
                  </a:lnSpc>
                  <a:spcBef>
                    <a:spcPts val="1200"/>
                  </a:spcBef>
                  <a:spcAft>
                    <a:spcPts val="1200"/>
                  </a:spcAft>
                  <a:buNone/>
                </a:pPr>
                <a:r>
                  <a:rPr lang="en-US" sz="3600" i="1" dirty="0">
                    <a:sym typeface="Wingdings" panose="05000000000000000000" pitchFamily="2" charset="2"/>
                  </a:rPr>
                  <a:t>                         = </a:t>
                </a:r>
                <a:r>
                  <a:rPr lang="en-IN" sz="3600" dirty="0"/>
                  <a:t> </a:t>
                </a:r>
                <a14:m>
                  <m:oMath xmlns:m="http://schemas.openxmlformats.org/officeDocument/2006/math">
                    <m:nary>
                      <m:naryPr>
                        <m:chr m:val="∑"/>
                        <m:ctrlPr>
                          <a:rPr lang="en-US" sz="3600" i="1" smtClean="0">
                            <a:latin typeface="Cambria Math" panose="02040503050406030204" pitchFamily="18" charset="0"/>
                          </a:rPr>
                        </m:ctrlPr>
                      </m:naryPr>
                      <m:sub>
                        <m:r>
                          <a:rPr lang="en-US" sz="3600" b="0" i="1" smtClean="0">
                            <a:latin typeface="Cambria Math" panose="02040503050406030204" pitchFamily="18" charset="0"/>
                          </a:rPr>
                          <m:t>𝑖</m:t>
                        </m:r>
                        <m:r>
                          <a:rPr lang="en-US" sz="3600" i="1">
                            <a:latin typeface="Cambria Math" panose="02040503050406030204" pitchFamily="18" charset="0"/>
                          </a:rPr>
                          <m:t>=</m:t>
                        </m:r>
                        <m:r>
                          <a:rPr lang="en-US" sz="3600" b="0" i="1" smtClean="0">
                            <a:latin typeface="Cambria Math" panose="02040503050406030204" pitchFamily="18" charset="0"/>
                          </a:rPr>
                          <m:t>1</m:t>
                        </m:r>
                      </m:sub>
                      <m:sup>
                        <m:r>
                          <a:rPr lang="en-US" sz="3600" i="1">
                            <a:latin typeface="Cambria Math" panose="02040503050406030204" pitchFamily="18" charset="0"/>
                          </a:rPr>
                          <m:t>𝑛</m:t>
                        </m:r>
                        <m:r>
                          <a:rPr lang="en-US" sz="3600" i="1">
                            <a:latin typeface="Cambria Math" panose="02040503050406030204" pitchFamily="18" charset="0"/>
                          </a:rPr>
                          <m:t>−1</m:t>
                        </m:r>
                      </m:sup>
                      <m:e>
                        <m:r>
                          <a:rPr lang="en-US" sz="3600" b="0" i="1" smtClean="0">
                            <a:latin typeface="Cambria Math" panose="02040503050406030204" pitchFamily="18" charset="0"/>
                          </a:rPr>
                          <m:t>𝑖</m:t>
                        </m:r>
                      </m:e>
                    </m:nary>
                  </m:oMath>
                </a14:m>
                <a:r>
                  <a:rPr lang="en-US" sz="3600" i="1" dirty="0">
                    <a:sym typeface="Wingdings" panose="05000000000000000000" pitchFamily="2" charset="2"/>
                  </a:rPr>
                  <a:t>  </a:t>
                </a:r>
                <a:endParaRPr lang="en-IN" sz="3600" i="1" dirty="0"/>
              </a:p>
              <a:p>
                <a:pPr marL="0" indent="0">
                  <a:lnSpc>
                    <a:spcPct val="100000"/>
                  </a:lnSpc>
                  <a:spcBef>
                    <a:spcPts val="1200"/>
                  </a:spcBef>
                  <a:spcAft>
                    <a:spcPts val="1200"/>
                  </a:spcAft>
                  <a:buNone/>
                </a:pPr>
                <a:r>
                  <a:rPr lang="en-IN" sz="4000" i="1" dirty="0"/>
                  <a:t>                          = </a:t>
                </a:r>
                <a14:m>
                  <m:oMath xmlns:m="http://schemas.openxmlformats.org/officeDocument/2006/math">
                    <m:f>
                      <m:fPr>
                        <m:ctrlPr>
                          <a:rPr lang="en-US" sz="4000" i="1">
                            <a:latin typeface="Cambria Math" panose="02040503050406030204" pitchFamily="18" charset="0"/>
                            <a:sym typeface="Wingdings" panose="05000000000000000000" pitchFamily="2" charset="2"/>
                          </a:rPr>
                        </m:ctrlPr>
                      </m:fPr>
                      <m:num>
                        <m:r>
                          <a:rPr lang="en-US" sz="4000" i="1">
                            <a:latin typeface="Cambria Math" panose="02040503050406030204" pitchFamily="18" charset="0"/>
                            <a:sym typeface="Wingdings" panose="05000000000000000000" pitchFamily="2" charset="2"/>
                          </a:rPr>
                          <m:t>(</m:t>
                        </m:r>
                        <m:r>
                          <a:rPr lang="en-US" sz="4000" i="1">
                            <a:latin typeface="Cambria Math" panose="02040503050406030204" pitchFamily="18" charset="0"/>
                            <a:sym typeface="Wingdings" panose="05000000000000000000" pitchFamily="2" charset="2"/>
                          </a:rPr>
                          <m:t>𝑛</m:t>
                        </m:r>
                        <m:r>
                          <a:rPr lang="en-US" sz="4000" i="1">
                            <a:latin typeface="Cambria Math" panose="02040503050406030204" pitchFamily="18" charset="0"/>
                            <a:sym typeface="Wingdings" panose="05000000000000000000" pitchFamily="2" charset="2"/>
                          </a:rPr>
                          <m:t>−1)</m:t>
                        </m:r>
                        <m:r>
                          <a:rPr lang="en-US" sz="4000" i="1">
                            <a:latin typeface="Cambria Math" panose="02040503050406030204" pitchFamily="18" charset="0"/>
                            <a:sym typeface="Wingdings" panose="05000000000000000000" pitchFamily="2" charset="2"/>
                          </a:rPr>
                          <m:t>𝑛</m:t>
                        </m:r>
                      </m:num>
                      <m:den>
                        <m:r>
                          <a:rPr lang="en-US" sz="4000" i="1">
                            <a:latin typeface="Cambria Math" panose="02040503050406030204" pitchFamily="18" charset="0"/>
                            <a:sym typeface="Wingdings" panose="05000000000000000000" pitchFamily="2" charset="2"/>
                          </a:rPr>
                          <m:t>2</m:t>
                        </m:r>
                      </m:den>
                    </m:f>
                  </m:oMath>
                </a14:m>
                <a:r>
                  <a:rPr lang="en-IN" sz="4000" i="1" dirty="0"/>
                  <a:t>  </a:t>
                </a:r>
                <a14:m>
                  <m:oMath xmlns:m="http://schemas.openxmlformats.org/officeDocument/2006/math">
                    <m:r>
                      <a:rPr lang="en-IN" sz="4000" i="1" dirty="0">
                        <a:latin typeface="Cambria Math" panose="02040503050406030204" pitchFamily="18" charset="0"/>
                      </a:rPr>
                      <m:t>≈</m:t>
                    </m:r>
                  </m:oMath>
                </a14:m>
                <a:r>
                  <a:rPr lang="en-IN" sz="4000" dirty="0"/>
                  <a:t>  </a:t>
                </a:r>
                <a14:m>
                  <m:oMath xmlns:m="http://schemas.openxmlformats.org/officeDocument/2006/math">
                    <m:f>
                      <m:fPr>
                        <m:ctrlPr>
                          <a:rPr lang="en-IN" sz="4000" b="1" i="1">
                            <a:latin typeface="Cambria Math" panose="02040503050406030204" pitchFamily="18" charset="0"/>
                          </a:rPr>
                        </m:ctrlPr>
                      </m:fPr>
                      <m:num>
                        <m:r>
                          <a:rPr lang="en-US" sz="4000" b="1" i="1">
                            <a:latin typeface="Cambria Math" panose="02040503050406030204" pitchFamily="18" charset="0"/>
                          </a:rPr>
                          <m:t>𝟏</m:t>
                        </m:r>
                      </m:num>
                      <m:den>
                        <m:r>
                          <a:rPr lang="en-US" sz="4000" b="1" i="1">
                            <a:latin typeface="Cambria Math" panose="02040503050406030204" pitchFamily="18" charset="0"/>
                          </a:rPr>
                          <m:t>𝟐</m:t>
                        </m:r>
                      </m:den>
                    </m:f>
                  </m:oMath>
                </a14:m>
                <a:r>
                  <a:rPr lang="en-IN" sz="4000" b="1" dirty="0"/>
                  <a:t> n</a:t>
                </a:r>
                <a:r>
                  <a:rPr lang="en-IN" sz="4000" b="1" baseline="30000" dirty="0"/>
                  <a:t>2</a:t>
                </a:r>
                <a:r>
                  <a:rPr lang="en-IN" sz="4000" b="1" dirty="0"/>
                  <a:t> </a:t>
                </a:r>
                <a14:m>
                  <m:oMath xmlns:m="http://schemas.openxmlformats.org/officeDocument/2006/math">
                    <m:r>
                      <m:rPr>
                        <m:nor/>
                      </m:rPr>
                      <a:rPr lang="en-IN" sz="4000" b="1" dirty="0">
                        <a:solidFill>
                          <a:prstClr val="black"/>
                        </a:solidFill>
                      </a:rPr>
                      <m:t>∈</m:t>
                    </m:r>
                  </m:oMath>
                </a14:m>
                <a:r>
                  <a:rPr lang="en-IN" sz="4000" b="1" dirty="0"/>
                  <a:t> </a:t>
                </a:r>
                <a:r>
                  <a:rPr lang="el-GR" sz="4000" b="1" dirty="0"/>
                  <a:t>Θ</a:t>
                </a:r>
                <a:r>
                  <a:rPr lang="en-IN" sz="4000" b="1" dirty="0"/>
                  <a:t>(n</a:t>
                </a:r>
                <a:r>
                  <a:rPr lang="en-IN" sz="4000" b="1" baseline="30000" dirty="0"/>
                  <a:t>2</a:t>
                </a:r>
                <a:r>
                  <a:rPr lang="en-IN" sz="4000" b="1" dirty="0"/>
                  <a:t>) </a:t>
                </a:r>
                <a:endParaRPr lang="en-IN" sz="3600" b="1" i="1" dirty="0"/>
              </a:p>
            </p:txBody>
          </p:sp>
        </mc:Choice>
        <mc:Fallback xmlns="">
          <p:sp>
            <p:nvSpPr>
              <p:cNvPr id="3" name="Content Placeholder 2">
                <a:extLst>
                  <a:ext uri="{FF2B5EF4-FFF2-40B4-BE49-F238E27FC236}">
                    <a16:creationId xmlns:a16="http://schemas.microsoft.com/office/drawing/2014/main" id="{E1FA0ADF-EE4C-A357-3ECA-45BF93DCBAC2}"/>
                  </a:ext>
                </a:extLst>
              </p:cNvPr>
              <p:cNvSpPr>
                <a:spLocks noGrp="1" noRot="1" noChangeAspect="1" noMove="1" noResize="1" noEditPoints="1" noAdjustHandles="1" noChangeArrowheads="1" noChangeShapeType="1" noTextEdit="1"/>
              </p:cNvSpPr>
              <p:nvPr>
                <p:ph idx="1"/>
              </p:nvPr>
            </p:nvSpPr>
            <p:spPr>
              <a:xfrm>
                <a:off x="245268" y="885826"/>
                <a:ext cx="11701463" cy="5700712"/>
              </a:xfrm>
              <a:blipFill>
                <a:blip r:embed="rId2"/>
                <a:stretch>
                  <a:fillRect t="-963" r="-260"/>
                </a:stretch>
              </a:blipFill>
            </p:spPr>
            <p:txBody>
              <a:bodyPr/>
              <a:lstStyle/>
              <a:p>
                <a:r>
                  <a:rPr lang="en-IN">
                    <a:noFill/>
                  </a:rPr>
                  <a:t> </a:t>
                </a:r>
              </a:p>
            </p:txBody>
          </p:sp>
        </mc:Fallback>
      </mc:AlternateContent>
      <p:sp>
        <p:nvSpPr>
          <p:cNvPr id="2" name="Title 1">
            <a:extLst>
              <a:ext uri="{FF2B5EF4-FFF2-40B4-BE49-F238E27FC236}">
                <a16:creationId xmlns:a16="http://schemas.microsoft.com/office/drawing/2014/main" id="{4B2C3369-8699-3E7E-3C44-F82768BDDE2D}"/>
              </a:ext>
            </a:extLst>
          </p:cNvPr>
          <p:cNvSpPr>
            <a:spLocks noGrp="1"/>
          </p:cNvSpPr>
          <p:nvPr>
            <p:ph type="title"/>
          </p:nvPr>
        </p:nvSpPr>
        <p:spPr>
          <a:xfrm>
            <a:off x="838200" y="0"/>
            <a:ext cx="10515600" cy="885825"/>
          </a:xfrm>
        </p:spPr>
        <p:txBody>
          <a:bodyPr>
            <a:noAutofit/>
          </a:bodyPr>
          <a:lstStyle/>
          <a:p>
            <a:pPr algn="ctr"/>
            <a:r>
              <a:rPr lang="en-US" sz="5400" b="1" dirty="0">
                <a:latin typeface="+mn-lt"/>
              </a:rPr>
              <a:t>Analysis of the Efficiency </a:t>
            </a:r>
            <a:endParaRPr lang="en-IN" sz="5400" b="1" dirty="0">
              <a:latin typeface="+mn-lt"/>
            </a:endParaRPr>
          </a:p>
        </p:txBody>
      </p:sp>
    </p:spTree>
    <p:extLst>
      <p:ext uri="{BB962C8B-B14F-4D97-AF65-F5344CB8AC3E}">
        <p14:creationId xmlns:p14="http://schemas.microsoft.com/office/powerpoint/2010/main" val="417303592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FD8E-BF24-91A9-B609-F0C73CCAA02E}"/>
              </a:ext>
            </a:extLst>
          </p:cNvPr>
          <p:cNvSpPr>
            <a:spLocks noGrp="1"/>
          </p:cNvSpPr>
          <p:nvPr>
            <p:ph type="title"/>
          </p:nvPr>
        </p:nvSpPr>
        <p:spPr>
          <a:xfrm>
            <a:off x="0" y="365125"/>
            <a:ext cx="12192000" cy="777875"/>
          </a:xfrm>
        </p:spPr>
        <p:txBody>
          <a:bodyPr>
            <a:normAutofit/>
          </a:bodyPr>
          <a:lstStyle/>
          <a:p>
            <a:pPr algn="ctr"/>
            <a:r>
              <a:rPr lang="en-US" sz="4000" b="1" dirty="0">
                <a:latin typeface="+mn-lt"/>
              </a:rPr>
              <a:t>Second Method is Sorting By Distribution Counting</a:t>
            </a:r>
            <a:endParaRPr lang="en-IN" sz="4000" b="1" dirty="0">
              <a:latin typeface="+mn-lt"/>
            </a:endParaRPr>
          </a:p>
        </p:txBody>
      </p:sp>
      <p:sp>
        <p:nvSpPr>
          <p:cNvPr id="3" name="Content Placeholder 2">
            <a:extLst>
              <a:ext uri="{FF2B5EF4-FFF2-40B4-BE49-F238E27FC236}">
                <a16:creationId xmlns:a16="http://schemas.microsoft.com/office/drawing/2014/main" id="{38DBFCF2-3297-B21C-F7B6-7F68090D7214}"/>
              </a:ext>
            </a:extLst>
          </p:cNvPr>
          <p:cNvSpPr>
            <a:spLocks noGrp="1"/>
          </p:cNvSpPr>
          <p:nvPr>
            <p:ph idx="1"/>
          </p:nvPr>
        </p:nvSpPr>
        <p:spPr>
          <a:xfrm>
            <a:off x="838200" y="1071561"/>
            <a:ext cx="10515600" cy="777875"/>
          </a:xfrm>
        </p:spPr>
        <p:txBody>
          <a:bodyPr>
            <a:normAutofit/>
          </a:bodyPr>
          <a:lstStyle/>
          <a:p>
            <a:r>
              <a:rPr lang="en-US" sz="4000" dirty="0"/>
              <a:t>Consider the following Array Elements</a:t>
            </a:r>
            <a:endParaRPr lang="en-IN" sz="4000" dirty="0"/>
          </a:p>
        </p:txBody>
      </p:sp>
      <p:graphicFrame>
        <p:nvGraphicFramePr>
          <p:cNvPr id="4" name="Table 3">
            <a:extLst>
              <a:ext uri="{FF2B5EF4-FFF2-40B4-BE49-F238E27FC236}">
                <a16:creationId xmlns:a16="http://schemas.microsoft.com/office/drawing/2014/main" id="{13D16177-502A-3CC6-D443-323451E7309B}"/>
              </a:ext>
            </a:extLst>
          </p:cNvPr>
          <p:cNvGraphicFramePr>
            <a:graphicFrameLocks noGrp="1"/>
          </p:cNvGraphicFramePr>
          <p:nvPr>
            <p:extLst>
              <p:ext uri="{D42A27DB-BD31-4B8C-83A1-F6EECF244321}">
                <p14:modId xmlns:p14="http://schemas.microsoft.com/office/powerpoint/2010/main" val="3599383785"/>
              </p:ext>
            </p:extLst>
          </p:nvPr>
        </p:nvGraphicFramePr>
        <p:xfrm>
          <a:off x="2031999" y="1666872"/>
          <a:ext cx="8128002" cy="117729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4212290275"/>
                    </a:ext>
                  </a:extLst>
                </a:gridCol>
                <a:gridCol w="1354667">
                  <a:extLst>
                    <a:ext uri="{9D8B030D-6E8A-4147-A177-3AD203B41FA5}">
                      <a16:colId xmlns:a16="http://schemas.microsoft.com/office/drawing/2014/main" val="1555177106"/>
                    </a:ext>
                  </a:extLst>
                </a:gridCol>
                <a:gridCol w="1354667">
                  <a:extLst>
                    <a:ext uri="{9D8B030D-6E8A-4147-A177-3AD203B41FA5}">
                      <a16:colId xmlns:a16="http://schemas.microsoft.com/office/drawing/2014/main" val="3378219121"/>
                    </a:ext>
                  </a:extLst>
                </a:gridCol>
                <a:gridCol w="1354667">
                  <a:extLst>
                    <a:ext uri="{9D8B030D-6E8A-4147-A177-3AD203B41FA5}">
                      <a16:colId xmlns:a16="http://schemas.microsoft.com/office/drawing/2014/main" val="1074193698"/>
                    </a:ext>
                  </a:extLst>
                </a:gridCol>
                <a:gridCol w="1354667">
                  <a:extLst>
                    <a:ext uri="{9D8B030D-6E8A-4147-A177-3AD203B41FA5}">
                      <a16:colId xmlns:a16="http://schemas.microsoft.com/office/drawing/2014/main" val="297080286"/>
                    </a:ext>
                  </a:extLst>
                </a:gridCol>
                <a:gridCol w="1354667">
                  <a:extLst>
                    <a:ext uri="{9D8B030D-6E8A-4147-A177-3AD203B41FA5}">
                      <a16:colId xmlns:a16="http://schemas.microsoft.com/office/drawing/2014/main" val="3738682941"/>
                    </a:ext>
                  </a:extLst>
                </a:gridCol>
              </a:tblGrid>
              <a:tr h="370840">
                <a:tc>
                  <a:txBody>
                    <a:bodyPr/>
                    <a:lstStyle/>
                    <a:p>
                      <a:pPr algn="ctr">
                        <a:lnSpc>
                          <a:spcPct val="75000"/>
                        </a:lnSpc>
                      </a:pPr>
                      <a:r>
                        <a:rPr lang="en-US" sz="3600" b="1" dirty="0">
                          <a:solidFill>
                            <a:schemeClr val="tx1"/>
                          </a:solidFill>
                          <a:latin typeface="Courier New" panose="02070309020205020404" pitchFamily="49" charset="0"/>
                          <a:cs typeface="Courier New" panose="02070309020205020404" pitchFamily="49" charset="0"/>
                        </a:rPr>
                        <a:t>0</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5000"/>
                        </a:lnSpc>
                      </a:pPr>
                      <a:r>
                        <a:rPr lang="en-US" sz="3600" b="1" dirty="0">
                          <a:solidFill>
                            <a:schemeClr val="tx1"/>
                          </a:solidFill>
                          <a:latin typeface="Courier New" panose="02070309020205020404" pitchFamily="49" charset="0"/>
                          <a:cs typeface="Courier New" panose="02070309020205020404" pitchFamily="49" charset="0"/>
                        </a:rPr>
                        <a:t>1</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5000"/>
                        </a:lnSpc>
                      </a:pP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5000"/>
                        </a:lnSpc>
                      </a:pPr>
                      <a:r>
                        <a:rPr lang="en-US" sz="3600" b="1" dirty="0">
                          <a:solidFill>
                            <a:schemeClr val="tx1"/>
                          </a:solidFill>
                          <a:latin typeface="Courier New" panose="02070309020205020404" pitchFamily="49" charset="0"/>
                          <a:cs typeface="Courier New" panose="02070309020205020404" pitchFamily="49" charset="0"/>
                        </a:rPr>
                        <a:t>3</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5000"/>
                        </a:lnSpc>
                      </a:pP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5000"/>
                        </a:lnSpc>
                      </a:pPr>
                      <a:r>
                        <a:rPr lang="en-US" sz="3600" b="1" dirty="0">
                          <a:solidFill>
                            <a:schemeClr val="tx1"/>
                          </a:solidFill>
                          <a:latin typeface="Courier New" panose="02070309020205020404" pitchFamily="49" charset="0"/>
                          <a:cs typeface="Courier New" panose="02070309020205020404" pitchFamily="49" charset="0"/>
                        </a:rPr>
                        <a:t>5</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23872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1086009"/>
                  </a:ext>
                </a:extLst>
              </a:tr>
            </a:tbl>
          </a:graphicData>
        </a:graphic>
      </p:graphicFrame>
      <p:sp>
        <p:nvSpPr>
          <p:cNvPr id="5" name="Content Placeholder 2">
            <a:extLst>
              <a:ext uri="{FF2B5EF4-FFF2-40B4-BE49-F238E27FC236}">
                <a16:creationId xmlns:a16="http://schemas.microsoft.com/office/drawing/2014/main" id="{332CCB14-1F0E-2EBC-B231-DB42374364D4}"/>
              </a:ext>
            </a:extLst>
          </p:cNvPr>
          <p:cNvSpPr txBox="1">
            <a:spLocks/>
          </p:cNvSpPr>
          <p:nvPr/>
        </p:nvSpPr>
        <p:spPr>
          <a:xfrm>
            <a:off x="504825" y="2972800"/>
            <a:ext cx="11182350" cy="1413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The Unique elements of the array are: 11, 12, 13</a:t>
            </a:r>
          </a:p>
          <a:p>
            <a:r>
              <a:rPr lang="en-IN" sz="4000" dirty="0"/>
              <a:t>The frequency and distribution arrays are as below:</a:t>
            </a:r>
          </a:p>
        </p:txBody>
      </p:sp>
      <p:graphicFrame>
        <p:nvGraphicFramePr>
          <p:cNvPr id="6" name="Table 5">
            <a:extLst>
              <a:ext uri="{FF2B5EF4-FFF2-40B4-BE49-F238E27FC236}">
                <a16:creationId xmlns:a16="http://schemas.microsoft.com/office/drawing/2014/main" id="{1A9170EE-7958-1E92-B01C-CA3D8CF8603B}"/>
              </a:ext>
            </a:extLst>
          </p:cNvPr>
          <p:cNvGraphicFramePr>
            <a:graphicFrameLocks noGrp="1"/>
          </p:cNvGraphicFramePr>
          <p:nvPr>
            <p:extLst>
              <p:ext uri="{D42A27DB-BD31-4B8C-83A1-F6EECF244321}">
                <p14:modId xmlns:p14="http://schemas.microsoft.com/office/powerpoint/2010/main" val="955248933"/>
              </p:ext>
            </p:extLst>
          </p:nvPr>
        </p:nvGraphicFramePr>
        <p:xfrm>
          <a:off x="1860548" y="4121173"/>
          <a:ext cx="8128002" cy="24431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4212290275"/>
                    </a:ext>
                  </a:extLst>
                </a:gridCol>
                <a:gridCol w="1354667">
                  <a:extLst>
                    <a:ext uri="{9D8B030D-6E8A-4147-A177-3AD203B41FA5}">
                      <a16:colId xmlns:a16="http://schemas.microsoft.com/office/drawing/2014/main" val="1555177106"/>
                    </a:ext>
                  </a:extLst>
                </a:gridCol>
                <a:gridCol w="1354667">
                  <a:extLst>
                    <a:ext uri="{9D8B030D-6E8A-4147-A177-3AD203B41FA5}">
                      <a16:colId xmlns:a16="http://schemas.microsoft.com/office/drawing/2014/main" val="3378219121"/>
                    </a:ext>
                  </a:extLst>
                </a:gridCol>
                <a:gridCol w="1354667">
                  <a:extLst>
                    <a:ext uri="{9D8B030D-6E8A-4147-A177-3AD203B41FA5}">
                      <a16:colId xmlns:a16="http://schemas.microsoft.com/office/drawing/2014/main" val="1074193698"/>
                    </a:ext>
                  </a:extLst>
                </a:gridCol>
                <a:gridCol w="1354667">
                  <a:extLst>
                    <a:ext uri="{9D8B030D-6E8A-4147-A177-3AD203B41FA5}">
                      <a16:colId xmlns:a16="http://schemas.microsoft.com/office/drawing/2014/main" val="297080286"/>
                    </a:ext>
                  </a:extLst>
                </a:gridCol>
                <a:gridCol w="1354667">
                  <a:extLst>
                    <a:ext uri="{9D8B030D-6E8A-4147-A177-3AD203B41FA5}">
                      <a16:colId xmlns:a16="http://schemas.microsoft.com/office/drawing/2014/main" val="3738682941"/>
                    </a:ext>
                  </a:extLst>
                </a:gridCol>
              </a:tblGrid>
              <a:tr h="0">
                <a:tc>
                  <a:txBody>
                    <a:bodyPr/>
                    <a:lstStyle/>
                    <a:p>
                      <a:pPr algn="ctr">
                        <a:lnSpc>
                          <a:spcPct val="50000"/>
                        </a:lnSpc>
                      </a:pPr>
                      <a:endParaRPr lang="en-IN" sz="3600" b="1" dirty="0">
                        <a:solidFill>
                          <a:schemeClr val="tx1"/>
                        </a:solidFill>
                        <a:latin typeface="Courier New" panose="02070309020205020404" pitchFamily="49" charset="0"/>
                        <a:cs typeface="Courier New" panose="02070309020205020404" pitchFamily="49" charset="0"/>
                      </a:endParaRPr>
                    </a:p>
                  </a:txBody>
                  <a:tcPr marT="180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endParaRPr lang="en-IN" sz="3600" b="1" dirty="0">
                        <a:solidFill>
                          <a:schemeClr val="tx1"/>
                        </a:solidFill>
                        <a:latin typeface="Courier New" panose="02070309020205020404" pitchFamily="49" charset="0"/>
                        <a:cs typeface="Courier New" panose="02070309020205020404" pitchFamily="49" charset="0"/>
                      </a:endParaRPr>
                    </a:p>
                  </a:txBody>
                  <a:tcPr marT="180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endParaRPr lang="en-IN" sz="3600" b="1" dirty="0">
                        <a:solidFill>
                          <a:schemeClr val="tx1"/>
                        </a:solidFill>
                        <a:latin typeface="Courier New" panose="02070309020205020404" pitchFamily="49" charset="0"/>
                        <a:cs typeface="Courier New" panose="02070309020205020404" pitchFamily="49" charset="0"/>
                      </a:endParaRPr>
                    </a:p>
                  </a:txBody>
                  <a:tcPr marT="180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sz="3600" b="1" dirty="0">
                          <a:solidFill>
                            <a:schemeClr val="tx1"/>
                          </a:solidFill>
                          <a:latin typeface="Courier New" panose="02070309020205020404" pitchFamily="49" charset="0"/>
                          <a:cs typeface="Courier New" panose="02070309020205020404" pitchFamily="49" charset="0"/>
                        </a:rPr>
                        <a:t>0</a:t>
                      </a:r>
                      <a:endParaRPr lang="en-IN" sz="3600" b="1" dirty="0">
                        <a:solidFill>
                          <a:schemeClr val="tx1"/>
                        </a:solidFill>
                        <a:latin typeface="Courier New" panose="02070309020205020404" pitchFamily="49" charset="0"/>
                        <a:cs typeface="Courier New" panose="02070309020205020404" pitchFamily="49" charset="0"/>
                      </a:endParaRPr>
                    </a:p>
                  </a:txBody>
                  <a:tcPr marT="180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sz="3600" b="1" dirty="0">
                          <a:solidFill>
                            <a:schemeClr val="tx1"/>
                          </a:solidFill>
                          <a:latin typeface="Courier New" panose="02070309020205020404" pitchFamily="49" charset="0"/>
                          <a:cs typeface="Courier New" panose="02070309020205020404" pitchFamily="49" charset="0"/>
                        </a:rPr>
                        <a:t>1</a:t>
                      </a:r>
                      <a:endParaRPr lang="en-IN" sz="3600" b="1" dirty="0">
                        <a:solidFill>
                          <a:schemeClr val="tx1"/>
                        </a:solidFill>
                        <a:latin typeface="Courier New" panose="02070309020205020404" pitchFamily="49" charset="0"/>
                        <a:cs typeface="Courier New" panose="02070309020205020404" pitchFamily="49" charset="0"/>
                      </a:endParaRPr>
                    </a:p>
                  </a:txBody>
                  <a:tcPr marT="180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a:txBody>
                  <a:tcPr marT="180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238720"/>
                  </a:ext>
                </a:extLst>
              </a:tr>
              <a:tr h="213360">
                <a:tc gridSpan="3">
                  <a:txBody>
                    <a:bodyPr/>
                    <a:lstStyle/>
                    <a:p>
                      <a:pPr algn="ctr"/>
                      <a:r>
                        <a:rPr lang="en-US" sz="3600" b="1" dirty="0">
                          <a:solidFill>
                            <a:schemeClr val="tx1"/>
                          </a:solidFill>
                          <a:latin typeface="+mn-lt"/>
                          <a:cs typeface="Courier New" panose="02070309020205020404" pitchFamily="49" charset="0"/>
                        </a:rPr>
                        <a:t>Array Values</a:t>
                      </a:r>
                      <a:endParaRPr lang="en-IN" sz="3600" b="1" dirty="0">
                        <a:solidFill>
                          <a:schemeClr val="tx1"/>
                        </a:solidFill>
                        <a:latin typeface="+mn-lt"/>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1086009"/>
                  </a:ext>
                </a:extLst>
              </a:tr>
              <a:tr h="426720">
                <a:tc gridSpan="3">
                  <a:txBody>
                    <a:bodyPr/>
                    <a:lstStyle/>
                    <a:p>
                      <a:pPr algn="ctr"/>
                      <a:r>
                        <a:rPr lang="en-US" sz="3600" b="1" dirty="0">
                          <a:solidFill>
                            <a:schemeClr val="tx1"/>
                          </a:solidFill>
                          <a:latin typeface="+mn-lt"/>
                          <a:cs typeface="Courier New" panose="02070309020205020404" pitchFamily="49" charset="0"/>
                        </a:rPr>
                        <a:t>Frequencies</a:t>
                      </a:r>
                      <a:endParaRPr lang="en-IN" sz="3600" b="1" dirty="0">
                        <a:solidFill>
                          <a:schemeClr val="tx1"/>
                        </a:solidFill>
                        <a:latin typeface="+mn-lt"/>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3</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624307"/>
                  </a:ext>
                </a:extLst>
              </a:tr>
              <a:tr h="213360">
                <a:tc gridSpan="3">
                  <a:txBody>
                    <a:bodyPr/>
                    <a:lstStyle/>
                    <a:p>
                      <a:pPr algn="ctr"/>
                      <a:r>
                        <a:rPr lang="en-US" sz="3600" b="1" dirty="0">
                          <a:solidFill>
                            <a:schemeClr val="tx1"/>
                          </a:solidFill>
                          <a:latin typeface="+mn-lt"/>
                          <a:cs typeface="Courier New" panose="02070309020205020404" pitchFamily="49" charset="0"/>
                        </a:rPr>
                        <a:t>Distribution Values</a:t>
                      </a:r>
                      <a:endParaRPr lang="en-IN" sz="3600" b="1" dirty="0">
                        <a:solidFill>
                          <a:schemeClr val="tx1"/>
                        </a:solidFill>
                        <a:latin typeface="+mn-lt"/>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1</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6</a:t>
                      </a:r>
                      <a:endParaRPr lang="en-IN" sz="36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378291"/>
                  </a:ext>
                </a:extLst>
              </a:tr>
            </a:tbl>
          </a:graphicData>
        </a:graphic>
      </p:graphicFrame>
    </p:spTree>
    <p:extLst>
      <p:ext uri="{BB962C8B-B14F-4D97-AF65-F5344CB8AC3E}">
        <p14:creationId xmlns:p14="http://schemas.microsoft.com/office/powerpoint/2010/main" val="9247255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BF98-17BC-7D22-3608-06068A4605BB}"/>
              </a:ext>
            </a:extLst>
          </p:cNvPr>
          <p:cNvSpPr>
            <a:spLocks noGrp="1"/>
          </p:cNvSpPr>
          <p:nvPr>
            <p:ph type="title"/>
          </p:nvPr>
        </p:nvSpPr>
        <p:spPr/>
        <p:txBody>
          <a:bodyPr/>
          <a:lstStyle/>
          <a:p>
            <a:endParaRPr lang="en-IN" dirty="0"/>
          </a:p>
        </p:txBody>
      </p:sp>
      <p:graphicFrame>
        <p:nvGraphicFramePr>
          <p:cNvPr id="4" name="Content Placeholder 3">
            <a:extLst>
              <a:ext uri="{FF2B5EF4-FFF2-40B4-BE49-F238E27FC236}">
                <a16:creationId xmlns:a16="http://schemas.microsoft.com/office/drawing/2014/main" id="{468EA31F-26CD-EC5C-BC58-8194201DE9A1}"/>
              </a:ext>
            </a:extLst>
          </p:cNvPr>
          <p:cNvGraphicFramePr>
            <a:graphicFrameLocks noGrp="1"/>
          </p:cNvGraphicFramePr>
          <p:nvPr>
            <p:ph idx="1"/>
            <p:extLst>
              <p:ext uri="{D42A27DB-BD31-4B8C-83A1-F6EECF244321}">
                <p14:modId xmlns:p14="http://schemas.microsoft.com/office/powerpoint/2010/main" val="3664219645"/>
              </p:ext>
            </p:extLst>
          </p:nvPr>
        </p:nvGraphicFramePr>
        <p:xfrm>
          <a:off x="280987" y="1585595"/>
          <a:ext cx="11630025" cy="420624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651872932"/>
                    </a:ext>
                  </a:extLst>
                </a:gridCol>
                <a:gridCol w="389085">
                  <a:extLst>
                    <a:ext uri="{9D8B030D-6E8A-4147-A177-3AD203B41FA5}">
                      <a16:colId xmlns:a16="http://schemas.microsoft.com/office/drawing/2014/main" val="3305612546"/>
                    </a:ext>
                  </a:extLst>
                </a:gridCol>
                <a:gridCol w="1042618">
                  <a:extLst>
                    <a:ext uri="{9D8B030D-6E8A-4147-A177-3AD203B41FA5}">
                      <a16:colId xmlns:a16="http://schemas.microsoft.com/office/drawing/2014/main" val="2287374809"/>
                    </a:ext>
                  </a:extLst>
                </a:gridCol>
                <a:gridCol w="1042618">
                  <a:extLst>
                    <a:ext uri="{9D8B030D-6E8A-4147-A177-3AD203B41FA5}">
                      <a16:colId xmlns:a16="http://schemas.microsoft.com/office/drawing/2014/main" val="2156577935"/>
                    </a:ext>
                  </a:extLst>
                </a:gridCol>
                <a:gridCol w="1042618">
                  <a:extLst>
                    <a:ext uri="{9D8B030D-6E8A-4147-A177-3AD203B41FA5}">
                      <a16:colId xmlns:a16="http://schemas.microsoft.com/office/drawing/2014/main" val="4275173884"/>
                    </a:ext>
                  </a:extLst>
                </a:gridCol>
                <a:gridCol w="484959">
                  <a:extLst>
                    <a:ext uri="{9D8B030D-6E8A-4147-A177-3AD203B41FA5}">
                      <a16:colId xmlns:a16="http://schemas.microsoft.com/office/drawing/2014/main" val="645688019"/>
                    </a:ext>
                  </a:extLst>
                </a:gridCol>
                <a:gridCol w="927290">
                  <a:extLst>
                    <a:ext uri="{9D8B030D-6E8A-4147-A177-3AD203B41FA5}">
                      <a16:colId xmlns:a16="http://schemas.microsoft.com/office/drawing/2014/main" val="3249262759"/>
                    </a:ext>
                  </a:extLst>
                </a:gridCol>
                <a:gridCol w="900112">
                  <a:extLst>
                    <a:ext uri="{9D8B030D-6E8A-4147-A177-3AD203B41FA5}">
                      <a16:colId xmlns:a16="http://schemas.microsoft.com/office/drawing/2014/main" val="2716465494"/>
                    </a:ext>
                  </a:extLst>
                </a:gridCol>
                <a:gridCol w="885825">
                  <a:extLst>
                    <a:ext uri="{9D8B030D-6E8A-4147-A177-3AD203B41FA5}">
                      <a16:colId xmlns:a16="http://schemas.microsoft.com/office/drawing/2014/main" val="3251925497"/>
                    </a:ext>
                  </a:extLst>
                </a:gridCol>
                <a:gridCol w="928688">
                  <a:extLst>
                    <a:ext uri="{9D8B030D-6E8A-4147-A177-3AD203B41FA5}">
                      <a16:colId xmlns:a16="http://schemas.microsoft.com/office/drawing/2014/main" val="3129837953"/>
                    </a:ext>
                  </a:extLst>
                </a:gridCol>
                <a:gridCol w="900112">
                  <a:extLst>
                    <a:ext uri="{9D8B030D-6E8A-4147-A177-3AD203B41FA5}">
                      <a16:colId xmlns:a16="http://schemas.microsoft.com/office/drawing/2014/main" val="2820864918"/>
                    </a:ext>
                  </a:extLst>
                </a:gridCol>
                <a:gridCol w="914400">
                  <a:extLst>
                    <a:ext uri="{9D8B030D-6E8A-4147-A177-3AD203B41FA5}">
                      <a16:colId xmlns:a16="http://schemas.microsoft.com/office/drawing/2014/main" val="3601376661"/>
                    </a:ext>
                  </a:extLst>
                </a:gridCol>
              </a:tblGrid>
              <a:tr h="370840">
                <a:tc>
                  <a:txBody>
                    <a:bodyPr/>
                    <a:lstStyle/>
                    <a:p>
                      <a:pPr marL="0" indent="0" algn="ctr">
                        <a:buFont typeface="+mj-lt"/>
                        <a:buNone/>
                      </a:pPr>
                      <a:r>
                        <a:rPr lang="en-US" sz="4000" b="0" dirty="0">
                          <a:solidFill>
                            <a:schemeClr val="tx1"/>
                          </a:solidFill>
                        </a:rPr>
                        <a:t>A[5] = 12</a:t>
                      </a:r>
                      <a:endParaRPr lang="en-IN" sz="4000" b="0" dirty="0">
                        <a:solidFill>
                          <a:schemeClr val="tx1"/>
                        </a:solidFill>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4000" dirty="0"/>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a:solidFill>
                            <a:schemeClr val="tx1"/>
                          </a:solidFill>
                          <a:latin typeface="+mn-lt"/>
                          <a:cs typeface="Courier New" panose="02070309020205020404" pitchFamily="49" charset="0"/>
                        </a:rPr>
                        <a:t>1</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1" dirty="0">
                          <a:solidFill>
                            <a:schemeClr val="tx1"/>
                          </a:solidFill>
                          <a:latin typeface="+mn-lt"/>
                          <a:cs typeface="Courier New" panose="02070309020205020404" pitchFamily="49" charset="0"/>
                        </a:rPr>
                        <a:t>4</a:t>
                      </a:r>
                      <a:endParaRPr lang="en-IN" sz="4000" b="1"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0" dirty="0">
                          <a:solidFill>
                            <a:schemeClr val="tx1"/>
                          </a:solidFill>
                          <a:latin typeface="+mn-lt"/>
                          <a:cs typeface="Courier New" panose="02070309020205020404" pitchFamily="49" charset="0"/>
                        </a:rPr>
                        <a:t>6</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latin typeface="+mn-lt"/>
                          <a:cs typeface="Courier New" panose="02070309020205020404" pitchFamily="49" charset="0"/>
                        </a:rPr>
                        <a:t>12</a:t>
                      </a: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9644453"/>
                  </a:ext>
                </a:extLst>
              </a:tr>
              <a:tr h="370840">
                <a:tc>
                  <a:txBody>
                    <a:bodyPr/>
                    <a:lstStyle/>
                    <a:p>
                      <a:pPr algn="ctr"/>
                      <a:r>
                        <a:rPr lang="en-US" sz="4000" b="0" dirty="0"/>
                        <a:t>A[4] = 12</a:t>
                      </a:r>
                      <a:endParaRPr lang="en-IN" sz="4000" b="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4000" dirty="0"/>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a:solidFill>
                            <a:schemeClr val="tx1"/>
                          </a:solidFill>
                          <a:latin typeface="+mn-lt"/>
                          <a:cs typeface="Courier New" panose="02070309020205020404" pitchFamily="49" charset="0"/>
                        </a:rPr>
                        <a:t>1</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1" dirty="0">
                          <a:solidFill>
                            <a:schemeClr val="tx1"/>
                          </a:solidFill>
                          <a:latin typeface="+mn-lt"/>
                          <a:cs typeface="Courier New" panose="02070309020205020404" pitchFamily="49" charset="0"/>
                        </a:rPr>
                        <a:t>3</a:t>
                      </a:r>
                      <a:endParaRPr lang="en-IN" sz="4000" b="1"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0" dirty="0">
                          <a:solidFill>
                            <a:schemeClr val="tx1"/>
                          </a:solidFill>
                          <a:latin typeface="+mn-lt"/>
                          <a:cs typeface="Courier New" panose="02070309020205020404" pitchFamily="49" charset="0"/>
                        </a:rPr>
                        <a:t>6</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latin typeface="+mn-lt"/>
                          <a:cs typeface="Courier New" panose="02070309020205020404" pitchFamily="49" charset="0"/>
                        </a:rPr>
                        <a:t>12</a:t>
                      </a: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496043"/>
                  </a:ext>
                </a:extLst>
              </a:tr>
              <a:tr h="370840">
                <a:tc>
                  <a:txBody>
                    <a:bodyPr/>
                    <a:lstStyle/>
                    <a:p>
                      <a:pPr algn="ctr"/>
                      <a:r>
                        <a:rPr lang="en-US" sz="4000" b="0" dirty="0"/>
                        <a:t>A[3] = 13</a:t>
                      </a:r>
                      <a:endParaRPr lang="en-IN" sz="4000" b="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4000" dirty="0"/>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a:solidFill>
                            <a:schemeClr val="tx1"/>
                          </a:solidFill>
                          <a:latin typeface="+mn-lt"/>
                          <a:cs typeface="Courier New" panose="02070309020205020404" pitchFamily="49" charset="0"/>
                        </a:rPr>
                        <a:t>1</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dirty="0">
                          <a:solidFill>
                            <a:schemeClr val="tx1"/>
                          </a:solidFill>
                          <a:latin typeface="+mn-lt"/>
                          <a:cs typeface="Courier New" panose="02070309020205020404" pitchFamily="49" charset="0"/>
                        </a:rPr>
                        <a:t>2</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1" dirty="0">
                          <a:solidFill>
                            <a:schemeClr val="tx1"/>
                          </a:solidFill>
                          <a:latin typeface="+mn-lt"/>
                          <a:cs typeface="Courier New" panose="02070309020205020404" pitchFamily="49" charset="0"/>
                        </a:rPr>
                        <a:t>6</a:t>
                      </a:r>
                      <a:endParaRPr lang="en-IN" sz="4000" b="1"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latin typeface="+mn-lt"/>
                          <a:cs typeface="Courier New" panose="02070309020205020404" pitchFamily="49" charset="0"/>
                        </a:rPr>
                        <a:t>13</a:t>
                      </a: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0469177"/>
                  </a:ext>
                </a:extLst>
              </a:tr>
              <a:tr h="370840">
                <a:tc>
                  <a:txBody>
                    <a:bodyPr/>
                    <a:lstStyle/>
                    <a:p>
                      <a:pPr algn="ctr"/>
                      <a:r>
                        <a:rPr lang="en-US" sz="4000" b="0" dirty="0"/>
                        <a:t>A[2] = 12</a:t>
                      </a:r>
                      <a:endParaRPr lang="en-IN" sz="4000" b="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4000" dirty="0"/>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a:solidFill>
                            <a:schemeClr val="tx1"/>
                          </a:solidFill>
                          <a:latin typeface="+mn-lt"/>
                          <a:cs typeface="Courier New" panose="02070309020205020404" pitchFamily="49" charset="0"/>
                        </a:rPr>
                        <a:t>1</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1" dirty="0">
                          <a:solidFill>
                            <a:schemeClr val="tx1"/>
                          </a:solidFill>
                          <a:latin typeface="+mn-lt"/>
                          <a:cs typeface="Courier New" panose="02070309020205020404" pitchFamily="49" charset="0"/>
                        </a:rPr>
                        <a:t>2</a:t>
                      </a:r>
                      <a:endParaRPr lang="en-IN" sz="4000" b="1"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0" dirty="0">
                          <a:solidFill>
                            <a:schemeClr val="tx1"/>
                          </a:solidFill>
                          <a:latin typeface="+mn-lt"/>
                          <a:cs typeface="Courier New" panose="02070309020205020404" pitchFamily="49" charset="0"/>
                        </a:rPr>
                        <a:t>5</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latin typeface="+mn-lt"/>
                          <a:cs typeface="Courier New" panose="02070309020205020404" pitchFamily="49" charset="0"/>
                        </a:rPr>
                        <a:t>12</a:t>
                      </a: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7263911"/>
                  </a:ext>
                </a:extLst>
              </a:tr>
              <a:tr h="370840">
                <a:tc>
                  <a:txBody>
                    <a:bodyPr/>
                    <a:lstStyle/>
                    <a:p>
                      <a:pPr algn="ctr"/>
                      <a:r>
                        <a:rPr lang="en-US" sz="4000" b="0" dirty="0"/>
                        <a:t>A[1] = 11</a:t>
                      </a:r>
                      <a:endParaRPr lang="en-IN" sz="4000" b="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4000" dirty="0"/>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a:solidFill>
                            <a:schemeClr val="tx1"/>
                          </a:solidFill>
                          <a:latin typeface="+mn-lt"/>
                          <a:cs typeface="Courier New" panose="02070309020205020404" pitchFamily="49" charset="0"/>
                        </a:rPr>
                        <a:t>1</a:t>
                      </a:r>
                      <a:endParaRPr lang="en-IN" sz="4000" b="1"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0" dirty="0">
                          <a:solidFill>
                            <a:schemeClr val="tx1"/>
                          </a:solidFill>
                          <a:latin typeface="+mn-lt"/>
                          <a:cs typeface="Courier New" panose="02070309020205020404" pitchFamily="49" charset="0"/>
                        </a:rPr>
                        <a:t>1</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dirty="0">
                          <a:solidFill>
                            <a:schemeClr val="tx1"/>
                          </a:solidFill>
                          <a:latin typeface="+mn-lt"/>
                          <a:cs typeface="Courier New" panose="02070309020205020404" pitchFamily="49" charset="0"/>
                        </a:rPr>
                        <a:t>5</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latin typeface="+mn-lt"/>
                          <a:cs typeface="Courier New" panose="02070309020205020404" pitchFamily="49" charset="0"/>
                        </a:rPr>
                        <a:t>11</a:t>
                      </a: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8192316"/>
                  </a:ext>
                </a:extLst>
              </a:tr>
              <a:tr h="370840">
                <a:tc>
                  <a:txBody>
                    <a:bodyPr/>
                    <a:lstStyle/>
                    <a:p>
                      <a:pPr algn="ctr"/>
                      <a:r>
                        <a:rPr lang="en-US" sz="4000" b="0" dirty="0"/>
                        <a:t>A[0] = 13</a:t>
                      </a:r>
                      <a:endParaRPr lang="en-IN" sz="4000" b="0" dirty="0"/>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4000" dirty="0"/>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a:solidFill>
                            <a:schemeClr val="tx1"/>
                          </a:solidFill>
                          <a:latin typeface="+mn-lt"/>
                          <a:cs typeface="Courier New" panose="02070309020205020404" pitchFamily="49" charset="0"/>
                        </a:rPr>
                        <a:t>0</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0" dirty="0">
                          <a:solidFill>
                            <a:schemeClr val="tx1"/>
                          </a:solidFill>
                          <a:latin typeface="+mn-lt"/>
                          <a:cs typeface="Courier New" panose="02070309020205020404" pitchFamily="49" charset="0"/>
                        </a:rPr>
                        <a:t>1</a:t>
                      </a:r>
                      <a:endParaRPr lang="en-IN" sz="4000" b="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b="1" dirty="0">
                          <a:solidFill>
                            <a:schemeClr val="tx1"/>
                          </a:solidFill>
                          <a:latin typeface="+mn-lt"/>
                          <a:cs typeface="Courier New" panose="02070309020205020404" pitchFamily="49" charset="0"/>
                        </a:rPr>
                        <a:t>5</a:t>
                      </a:r>
                      <a:endParaRPr lang="en-IN" sz="4000" b="1"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latin typeface="+mn-lt"/>
                          <a:cs typeface="Courier New" panose="02070309020205020404" pitchFamily="49" charset="0"/>
                        </a:rPr>
                        <a:t>13</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4000" dirty="0">
                        <a:solidFill>
                          <a:schemeClr val="tx1"/>
                        </a:solidFill>
                        <a:latin typeface="+mn-lt"/>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477666"/>
                  </a:ext>
                </a:extLst>
              </a:tr>
            </a:tbl>
          </a:graphicData>
        </a:graphic>
      </p:graphicFrame>
    </p:spTree>
    <p:extLst>
      <p:ext uri="{BB962C8B-B14F-4D97-AF65-F5344CB8AC3E}">
        <p14:creationId xmlns:p14="http://schemas.microsoft.com/office/powerpoint/2010/main" val="9192699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2713-3EAB-D952-2C0C-3103E002FAFE}"/>
              </a:ext>
            </a:extLst>
          </p:cNvPr>
          <p:cNvSpPr>
            <a:spLocks noGrp="1"/>
          </p:cNvSpPr>
          <p:nvPr>
            <p:ph type="title"/>
          </p:nvPr>
        </p:nvSpPr>
        <p:spPr>
          <a:xfrm>
            <a:off x="0" y="277812"/>
            <a:ext cx="12192000" cy="806450"/>
          </a:xfrm>
        </p:spPr>
        <p:txBody>
          <a:bodyPr>
            <a:normAutofit/>
          </a:bodyPr>
          <a:lstStyle/>
          <a:p>
            <a:pPr algn="ctr"/>
            <a:r>
              <a:rPr lang="en-US" sz="3800" b="1" dirty="0">
                <a:latin typeface="+mn-lt"/>
              </a:rPr>
              <a:t>ALGORITHM FOR SORTING BY DISTRIBUTED COUNTING</a:t>
            </a:r>
            <a:endParaRPr lang="en-IN" sz="3800" b="1" dirty="0">
              <a:latin typeface="+mn-lt"/>
            </a:endParaRPr>
          </a:p>
        </p:txBody>
      </p:sp>
      <p:sp>
        <p:nvSpPr>
          <p:cNvPr id="3" name="Content Placeholder 2">
            <a:extLst>
              <a:ext uri="{FF2B5EF4-FFF2-40B4-BE49-F238E27FC236}">
                <a16:creationId xmlns:a16="http://schemas.microsoft.com/office/drawing/2014/main" id="{D919148A-9844-A5E5-0A51-095EBF887481}"/>
              </a:ext>
            </a:extLst>
          </p:cNvPr>
          <p:cNvSpPr>
            <a:spLocks noGrp="1"/>
          </p:cNvSpPr>
          <p:nvPr>
            <p:ph idx="1"/>
          </p:nvPr>
        </p:nvSpPr>
        <p:spPr>
          <a:xfrm>
            <a:off x="190500" y="1100133"/>
            <a:ext cx="11811000" cy="5629276"/>
          </a:xfrm>
        </p:spPr>
        <p:txBody>
          <a:bodyPr>
            <a:noAutofit/>
          </a:bodyPr>
          <a:lstStyle/>
          <a:p>
            <a:pPr marL="0" indent="0">
              <a:lnSpc>
                <a:spcPct val="100000"/>
              </a:lnSpc>
              <a:spcBef>
                <a:spcPts val="0"/>
              </a:spcBef>
              <a:buNone/>
            </a:pPr>
            <a:r>
              <a:rPr lang="en-US" sz="3000" b="1" dirty="0">
                <a:latin typeface="Courier New" panose="02070309020205020404" pitchFamily="49" charset="0"/>
                <a:cs typeface="Courier New" panose="02070309020205020404" pitchFamily="49" charset="0"/>
              </a:rPr>
              <a:t>ALGORITHM </a:t>
            </a:r>
            <a:r>
              <a:rPr lang="en-US" sz="3000" b="1" dirty="0" err="1">
                <a:latin typeface="Courier New" panose="02070309020205020404" pitchFamily="49" charset="0"/>
                <a:cs typeface="Courier New" panose="02070309020205020404" pitchFamily="49" charset="0"/>
              </a:rPr>
              <a:t>DistributionCountingSort</a:t>
            </a:r>
            <a:r>
              <a:rPr lang="en-US" sz="3000" b="1" dirty="0">
                <a:latin typeface="Courier New" panose="02070309020205020404" pitchFamily="49" charset="0"/>
                <a:cs typeface="Courier New" panose="02070309020205020404" pitchFamily="49" charset="0"/>
              </a:rPr>
              <a:t>(0..n-1)</a:t>
            </a:r>
          </a:p>
          <a:p>
            <a:pPr marL="0" indent="0">
              <a:lnSpc>
                <a:spcPct val="100000"/>
              </a:lnSpc>
              <a:spcBef>
                <a:spcPts val="0"/>
              </a:spcBef>
              <a:buNone/>
            </a:pPr>
            <a:r>
              <a:rPr lang="en-US" sz="3000" b="1" dirty="0">
                <a:latin typeface="Courier New" panose="02070309020205020404" pitchFamily="49" charset="0"/>
                <a:cs typeface="Courier New" panose="02070309020205020404" pitchFamily="49" charset="0"/>
              </a:rPr>
              <a:t>// Sorts an array using Distribution Counting</a:t>
            </a:r>
            <a:endParaRPr lang="en-IN" sz="30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rPr>
              <a:t>// Input: A[0..n-1]</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rPr>
              <a:t>// Output: Sorted Array S[0..n-1]</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rPr>
              <a:t>    for j </a:t>
            </a:r>
            <a:r>
              <a:rPr lang="en-IN" sz="3000" b="1" dirty="0">
                <a:latin typeface="Courier New" panose="02070309020205020404" pitchFamily="49" charset="0"/>
                <a:cs typeface="Courier New" panose="02070309020205020404" pitchFamily="49" charset="0"/>
                <a:sym typeface="Wingdings" panose="05000000000000000000" pitchFamily="2" charset="2"/>
              </a:rPr>
              <a:t> 0 to u-</a:t>
            </a:r>
            <a:r>
              <a:rPr lang="en-IN" sz="3000" b="1" dirty="0">
                <a:latin typeface="Courier New" panose="02070309020205020404" pitchFamily="49" charset="0"/>
                <a:cs typeface="Courier New" panose="02070309020205020404" pitchFamily="49" charset="0"/>
              </a:rPr>
              <a:t>ℓ do D[j] </a:t>
            </a:r>
            <a:r>
              <a:rPr lang="en-IN" sz="3000" b="1" dirty="0">
                <a:latin typeface="Courier New" panose="02070309020205020404" pitchFamily="49" charset="0"/>
                <a:cs typeface="Courier New" panose="02070309020205020404" pitchFamily="49" charset="0"/>
                <a:sym typeface="Wingdings" panose="05000000000000000000" pitchFamily="2" charset="2"/>
              </a:rPr>
              <a:t> 0</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sym typeface="Wingdings" panose="05000000000000000000" pitchFamily="2" charset="2"/>
              </a:rPr>
              <a:t>    for </a:t>
            </a:r>
            <a:r>
              <a:rPr lang="en-IN" sz="3000" b="1" dirty="0" err="1">
                <a:latin typeface="Courier New" panose="02070309020205020404" pitchFamily="49" charset="0"/>
                <a:cs typeface="Courier New" panose="02070309020205020404" pitchFamily="49" charset="0"/>
                <a:sym typeface="Wingdings" panose="05000000000000000000" pitchFamily="2" charset="2"/>
              </a:rPr>
              <a:t>i</a:t>
            </a:r>
            <a:r>
              <a:rPr lang="en-IN" sz="3000" b="1" dirty="0">
                <a:latin typeface="Courier New" panose="02070309020205020404" pitchFamily="49" charset="0"/>
                <a:cs typeface="Courier New" panose="02070309020205020404" pitchFamily="49" charset="0"/>
                <a:sym typeface="Wingdings" panose="05000000000000000000" pitchFamily="2" charset="2"/>
              </a:rPr>
              <a:t>  1 to n-1 do D[A[</a:t>
            </a:r>
            <a:r>
              <a:rPr lang="en-IN" sz="3000" b="1" dirty="0" err="1">
                <a:latin typeface="Courier New" panose="02070309020205020404" pitchFamily="49" charset="0"/>
                <a:cs typeface="Courier New" panose="02070309020205020404" pitchFamily="49" charset="0"/>
                <a:sym typeface="Wingdings" panose="05000000000000000000" pitchFamily="2" charset="2"/>
              </a:rPr>
              <a:t>i</a:t>
            </a:r>
            <a:r>
              <a:rPr lang="en-IN" sz="3000" b="1" dirty="0">
                <a:latin typeface="Courier New" panose="02070309020205020404" pitchFamily="49" charset="0"/>
                <a:cs typeface="Courier New" panose="02070309020205020404" pitchFamily="49" charset="0"/>
                <a:sym typeface="Wingdings" panose="05000000000000000000" pitchFamily="2" charset="2"/>
              </a:rPr>
              <a:t>]-</a:t>
            </a:r>
            <a:r>
              <a:rPr lang="en-IN" sz="3000" b="1" dirty="0">
                <a:latin typeface="Courier New" panose="02070309020205020404" pitchFamily="49" charset="0"/>
                <a:cs typeface="Courier New" panose="02070309020205020404" pitchFamily="49" charset="0"/>
              </a:rPr>
              <a:t>ℓ] </a:t>
            </a:r>
            <a:r>
              <a:rPr lang="en-IN" sz="3000" b="1" dirty="0">
                <a:latin typeface="Courier New" panose="02070309020205020404" pitchFamily="49" charset="0"/>
                <a:cs typeface="Courier New" panose="02070309020205020404" pitchFamily="49" charset="0"/>
                <a:sym typeface="Wingdings" panose="05000000000000000000" pitchFamily="2" charset="2"/>
              </a:rPr>
              <a:t> D[A[</a:t>
            </a:r>
            <a:r>
              <a:rPr lang="en-IN" sz="3000" b="1" dirty="0" err="1">
                <a:latin typeface="Courier New" panose="02070309020205020404" pitchFamily="49" charset="0"/>
                <a:cs typeface="Courier New" panose="02070309020205020404" pitchFamily="49" charset="0"/>
                <a:sym typeface="Wingdings" panose="05000000000000000000" pitchFamily="2" charset="2"/>
              </a:rPr>
              <a:t>i</a:t>
            </a:r>
            <a:r>
              <a:rPr lang="en-IN" sz="3000" b="1" dirty="0">
                <a:latin typeface="Courier New" panose="02070309020205020404" pitchFamily="49" charset="0"/>
                <a:cs typeface="Courier New" panose="02070309020205020404" pitchFamily="49" charset="0"/>
                <a:sym typeface="Wingdings" panose="05000000000000000000" pitchFamily="2" charset="2"/>
              </a:rPr>
              <a:t>]-</a:t>
            </a:r>
            <a:r>
              <a:rPr lang="en-IN" sz="3000" b="1" dirty="0">
                <a:latin typeface="Courier New" panose="02070309020205020404" pitchFamily="49" charset="0"/>
                <a:cs typeface="Courier New" panose="02070309020205020404" pitchFamily="49" charset="0"/>
              </a:rPr>
              <a:t>ℓ</a:t>
            </a:r>
            <a:r>
              <a:rPr lang="en-IN" sz="3000" b="1" dirty="0">
                <a:latin typeface="Courier New" panose="02070309020205020404" pitchFamily="49" charset="0"/>
                <a:cs typeface="Courier New" panose="02070309020205020404" pitchFamily="49" charset="0"/>
                <a:sym typeface="Wingdings" panose="05000000000000000000" pitchFamily="2" charset="2"/>
              </a:rPr>
              <a:t>]+1</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sym typeface="Wingdings" panose="05000000000000000000" pitchFamily="2" charset="2"/>
              </a:rPr>
              <a:t>    for j  1 to u-</a:t>
            </a:r>
            <a:r>
              <a:rPr lang="en-IN" sz="3000" b="1" dirty="0">
                <a:latin typeface="Courier New" panose="02070309020205020404" pitchFamily="49" charset="0"/>
                <a:cs typeface="Courier New" panose="02070309020205020404" pitchFamily="49" charset="0"/>
              </a:rPr>
              <a:t>ℓ do D[j] </a:t>
            </a:r>
            <a:r>
              <a:rPr lang="en-IN" sz="3000" b="1" dirty="0">
                <a:latin typeface="Courier New" panose="02070309020205020404" pitchFamily="49" charset="0"/>
                <a:cs typeface="Courier New" panose="02070309020205020404" pitchFamily="49" charset="0"/>
                <a:sym typeface="Wingdings" panose="05000000000000000000" pitchFamily="2" charset="2"/>
              </a:rPr>
              <a:t> D[j-1]+D[j]</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sym typeface="Wingdings" panose="05000000000000000000" pitchFamily="2" charset="2"/>
              </a:rPr>
              <a:t>    for </a:t>
            </a:r>
            <a:r>
              <a:rPr lang="en-IN" sz="3000" b="1" dirty="0" err="1">
                <a:latin typeface="Courier New" panose="02070309020205020404" pitchFamily="49" charset="0"/>
                <a:cs typeface="Courier New" panose="02070309020205020404" pitchFamily="49" charset="0"/>
                <a:sym typeface="Wingdings" panose="05000000000000000000" pitchFamily="2" charset="2"/>
              </a:rPr>
              <a:t>i</a:t>
            </a:r>
            <a:r>
              <a:rPr lang="en-IN" sz="3000" b="1" dirty="0">
                <a:latin typeface="Courier New" panose="02070309020205020404" pitchFamily="49" charset="0"/>
                <a:cs typeface="Courier New" panose="02070309020205020404" pitchFamily="49" charset="0"/>
                <a:sym typeface="Wingdings" panose="05000000000000000000" pitchFamily="2" charset="2"/>
              </a:rPr>
              <a:t>  n-1 </a:t>
            </a:r>
            <a:r>
              <a:rPr lang="en-IN" sz="3000" b="1" dirty="0" err="1">
                <a:latin typeface="Courier New" panose="02070309020205020404" pitchFamily="49" charset="0"/>
                <a:cs typeface="Courier New" panose="02070309020205020404" pitchFamily="49" charset="0"/>
                <a:sym typeface="Wingdings" panose="05000000000000000000" pitchFamily="2" charset="2"/>
              </a:rPr>
              <a:t>downto</a:t>
            </a:r>
            <a:r>
              <a:rPr lang="en-IN" sz="3000" b="1" dirty="0">
                <a:latin typeface="Courier New" panose="02070309020205020404" pitchFamily="49" charset="0"/>
                <a:cs typeface="Courier New" panose="02070309020205020404" pitchFamily="49" charset="0"/>
                <a:sym typeface="Wingdings" panose="05000000000000000000" pitchFamily="2" charset="2"/>
              </a:rPr>
              <a:t> 0 do </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sym typeface="Wingdings" panose="05000000000000000000" pitchFamily="2" charset="2"/>
              </a:rPr>
              <a:t>         j  A[</a:t>
            </a:r>
            <a:r>
              <a:rPr lang="en-IN" sz="3000" b="1" dirty="0" err="1">
                <a:latin typeface="Courier New" panose="02070309020205020404" pitchFamily="49" charset="0"/>
                <a:cs typeface="Courier New" panose="02070309020205020404" pitchFamily="49" charset="0"/>
                <a:sym typeface="Wingdings" panose="05000000000000000000" pitchFamily="2" charset="2"/>
              </a:rPr>
              <a:t>i</a:t>
            </a:r>
            <a:r>
              <a:rPr lang="en-IN" sz="3000" b="1" dirty="0">
                <a:latin typeface="Courier New" panose="02070309020205020404" pitchFamily="49" charset="0"/>
                <a:cs typeface="Courier New" panose="02070309020205020404" pitchFamily="49" charset="0"/>
                <a:sym typeface="Wingdings" panose="05000000000000000000" pitchFamily="2" charset="2"/>
              </a:rPr>
              <a:t>]-</a:t>
            </a:r>
            <a:r>
              <a:rPr lang="en-IN" sz="3000" b="1" dirty="0">
                <a:latin typeface="Courier New" panose="02070309020205020404" pitchFamily="49" charset="0"/>
                <a:cs typeface="Courier New" panose="02070309020205020404" pitchFamily="49" charset="0"/>
              </a:rPr>
              <a:t>ℓ</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sym typeface="Wingdings" panose="05000000000000000000" pitchFamily="2" charset="2"/>
              </a:rPr>
              <a:t>         S[D[j]-1]  A[</a:t>
            </a:r>
            <a:r>
              <a:rPr lang="en-IN" sz="3000" b="1" dirty="0" err="1">
                <a:latin typeface="Courier New" panose="02070309020205020404" pitchFamily="49" charset="0"/>
                <a:cs typeface="Courier New" panose="02070309020205020404" pitchFamily="49" charset="0"/>
                <a:sym typeface="Wingdings" panose="05000000000000000000" pitchFamily="2" charset="2"/>
              </a:rPr>
              <a:t>i</a:t>
            </a:r>
            <a:r>
              <a:rPr lang="en-IN" sz="3000" b="1" dirty="0">
                <a:latin typeface="Courier New" panose="02070309020205020404" pitchFamily="49" charset="0"/>
                <a:cs typeface="Courier New" panose="02070309020205020404" pitchFamily="49" charset="0"/>
                <a:sym typeface="Wingdings" panose="05000000000000000000" pitchFamily="2" charset="2"/>
              </a:rPr>
              <a:t>]</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sym typeface="Wingdings" panose="05000000000000000000" pitchFamily="2" charset="2"/>
              </a:rPr>
              <a:t>         D[j]  D[j]-1</a:t>
            </a:r>
          </a:p>
          <a:p>
            <a:pPr marL="0" indent="0">
              <a:lnSpc>
                <a:spcPct val="100000"/>
              </a:lnSpc>
              <a:spcBef>
                <a:spcPts val="0"/>
              </a:spcBef>
              <a:buNone/>
            </a:pPr>
            <a:r>
              <a:rPr lang="en-IN" sz="3000" b="1" dirty="0">
                <a:latin typeface="Courier New" panose="02070309020205020404" pitchFamily="49" charset="0"/>
                <a:cs typeface="Courier New" panose="02070309020205020404" pitchFamily="49" charset="0"/>
                <a:sym typeface="Wingdings" panose="05000000000000000000" pitchFamily="2" charset="2"/>
              </a:rPr>
              <a:t>    return S</a:t>
            </a:r>
            <a:endParaRPr lang="en-US" sz="3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074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4382-7236-B773-A0B8-88DE39DA8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E19D9-4C5C-A50C-9DE6-B1AE96294C69}"/>
              </a:ext>
            </a:extLst>
          </p:cNvPr>
          <p:cNvSpPr>
            <a:spLocks noGrp="1"/>
          </p:cNvSpPr>
          <p:nvPr>
            <p:ph type="title"/>
          </p:nvPr>
        </p:nvSpPr>
        <p:spPr>
          <a:xfrm>
            <a:off x="838199" y="128588"/>
            <a:ext cx="10515600" cy="942975"/>
          </a:xfrm>
        </p:spPr>
        <p:txBody>
          <a:bodyPr>
            <a:normAutofit/>
          </a:bodyPr>
          <a:lstStyle/>
          <a:p>
            <a:pPr algn="ctr"/>
            <a:r>
              <a:rPr lang="en-US" sz="6000" b="1" dirty="0">
                <a:latin typeface="+mn-lt"/>
              </a:rPr>
              <a:t>Module 3 Syllabus</a:t>
            </a:r>
            <a:endParaRPr lang="en-IN" sz="6000" b="1" dirty="0">
              <a:latin typeface="+mn-lt"/>
            </a:endParaRPr>
          </a:p>
        </p:txBody>
      </p:sp>
      <p:sp>
        <p:nvSpPr>
          <p:cNvPr id="3" name="Content Placeholder 2">
            <a:extLst>
              <a:ext uri="{FF2B5EF4-FFF2-40B4-BE49-F238E27FC236}">
                <a16:creationId xmlns:a16="http://schemas.microsoft.com/office/drawing/2014/main" id="{1602909F-CC4D-4956-1429-8E64F10C1211}"/>
              </a:ext>
            </a:extLst>
          </p:cNvPr>
          <p:cNvSpPr>
            <a:spLocks noGrp="1"/>
          </p:cNvSpPr>
          <p:nvPr>
            <p:ph idx="1"/>
          </p:nvPr>
        </p:nvSpPr>
        <p:spPr>
          <a:xfrm>
            <a:off x="338137" y="1071562"/>
            <a:ext cx="11515725" cy="5657849"/>
          </a:xfrm>
        </p:spPr>
        <p:txBody>
          <a:bodyPr>
            <a:noAutofit/>
          </a:bodyPr>
          <a:lstStyle/>
          <a:p>
            <a:pPr algn="just"/>
            <a:r>
              <a:rPr lang="en-US" sz="3200" b="1" dirty="0"/>
              <a:t>TRANSFORM-AND-CONQUER:</a:t>
            </a:r>
            <a:r>
              <a:rPr lang="en-US" sz="3200" dirty="0"/>
              <a:t> </a:t>
            </a:r>
            <a:r>
              <a:rPr lang="en-US" sz="3200" b="1" strike="sngStrike" dirty="0"/>
              <a:t>Balanced Search Trees</a:t>
            </a:r>
            <a:r>
              <a:rPr lang="en-US" sz="3200" dirty="0"/>
              <a:t>, </a:t>
            </a:r>
            <a:r>
              <a:rPr lang="en-US" sz="3200" b="1" strike="sngStrike" dirty="0"/>
              <a:t>Heaps and Heapsort.</a:t>
            </a:r>
            <a:r>
              <a:rPr lang="en-US" sz="3200" dirty="0"/>
              <a:t> </a:t>
            </a:r>
          </a:p>
          <a:p>
            <a:pPr algn="just"/>
            <a:r>
              <a:rPr lang="en-US" sz="3200" b="1" dirty="0"/>
              <a:t>SPACE-TIME TRADEOFFS: </a:t>
            </a:r>
            <a:r>
              <a:rPr lang="en-US" sz="3200" b="1" strike="sngStrike" dirty="0"/>
              <a:t>Sorting by Counting: Comparison counting sort</a:t>
            </a:r>
            <a:r>
              <a:rPr lang="en-US" sz="3200" dirty="0"/>
              <a:t>, Input Enhancement in String Matching: </a:t>
            </a:r>
            <a:r>
              <a:rPr lang="en-US" sz="3200" dirty="0" err="1"/>
              <a:t>Horspool’s</a:t>
            </a:r>
            <a:r>
              <a:rPr lang="en-US" sz="3200" dirty="0"/>
              <a:t> Algorithm. </a:t>
            </a:r>
          </a:p>
          <a:p>
            <a:pPr marL="0" indent="0" algn="just">
              <a:buNone/>
            </a:pPr>
            <a:endParaRPr lang="en-US" sz="3200" dirty="0"/>
          </a:p>
          <a:p>
            <a:pPr marL="0" indent="0" algn="just">
              <a:buNone/>
            </a:pPr>
            <a:r>
              <a:rPr lang="en-US" sz="3200" dirty="0"/>
              <a:t>  Chapter 6 (Sections 6.3, 6.4), </a:t>
            </a:r>
          </a:p>
          <a:p>
            <a:pPr marL="0" indent="0" algn="just">
              <a:buNone/>
            </a:pPr>
            <a:r>
              <a:rPr lang="en-US" sz="3200" dirty="0"/>
              <a:t>  Chapter 7 (Sections 7.1, 7.2)</a:t>
            </a:r>
          </a:p>
          <a:p>
            <a:pPr algn="just"/>
            <a:endParaRPr lang="en-IN" sz="3200" dirty="0"/>
          </a:p>
        </p:txBody>
      </p:sp>
    </p:spTree>
    <p:extLst>
      <p:ext uri="{BB962C8B-B14F-4D97-AF65-F5344CB8AC3E}">
        <p14:creationId xmlns:p14="http://schemas.microsoft.com/office/powerpoint/2010/main" val="3270027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FE1C-B58B-4616-6DB9-0A9E388ED278}"/>
              </a:ext>
            </a:extLst>
          </p:cNvPr>
          <p:cNvSpPr>
            <a:spLocks noGrp="1"/>
          </p:cNvSpPr>
          <p:nvPr>
            <p:ph type="title"/>
          </p:nvPr>
        </p:nvSpPr>
        <p:spPr/>
        <p:txBody>
          <a:bodyPr/>
          <a:lstStyle/>
          <a:p>
            <a:r>
              <a:rPr lang="en-IN" dirty="0"/>
              <a:t>Horspool Algorithm</a:t>
            </a:r>
          </a:p>
        </p:txBody>
      </p:sp>
      <p:pic>
        <p:nvPicPr>
          <p:cNvPr id="5" name="Content Placeholder 4">
            <a:extLst>
              <a:ext uri="{FF2B5EF4-FFF2-40B4-BE49-F238E27FC236}">
                <a16:creationId xmlns:a16="http://schemas.microsoft.com/office/drawing/2014/main" id="{00CB8328-A829-3623-F1AB-331F92BB4D2A}"/>
              </a:ext>
            </a:extLst>
          </p:cNvPr>
          <p:cNvPicPr>
            <a:picLocks noGrp="1" noChangeAspect="1"/>
          </p:cNvPicPr>
          <p:nvPr>
            <p:ph idx="1"/>
          </p:nvPr>
        </p:nvPicPr>
        <p:blipFill>
          <a:blip r:embed="rId2"/>
          <a:stretch>
            <a:fillRect/>
          </a:stretch>
        </p:blipFill>
        <p:spPr>
          <a:xfrm>
            <a:off x="407183" y="1419224"/>
            <a:ext cx="11226017" cy="5001896"/>
          </a:xfrm>
          <a:prstGeom prst="rect">
            <a:avLst/>
          </a:prstGeom>
        </p:spPr>
      </p:pic>
    </p:spTree>
    <p:extLst>
      <p:ext uri="{BB962C8B-B14F-4D97-AF65-F5344CB8AC3E}">
        <p14:creationId xmlns:p14="http://schemas.microsoft.com/office/powerpoint/2010/main" val="11865132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934EDD-1534-0CBB-B063-6F88F4D6B27F}"/>
              </a:ext>
            </a:extLst>
          </p:cNvPr>
          <p:cNvPicPr>
            <a:picLocks noGrp="1" noChangeAspect="1"/>
          </p:cNvPicPr>
          <p:nvPr>
            <p:ph idx="1"/>
          </p:nvPr>
        </p:nvPicPr>
        <p:blipFill>
          <a:blip r:embed="rId2"/>
          <a:stretch>
            <a:fillRect/>
          </a:stretch>
        </p:blipFill>
        <p:spPr>
          <a:xfrm>
            <a:off x="223520" y="406400"/>
            <a:ext cx="11236959" cy="5790883"/>
          </a:xfrm>
          <a:prstGeom prst="rect">
            <a:avLst/>
          </a:prstGeom>
        </p:spPr>
      </p:pic>
      <p:sp>
        <p:nvSpPr>
          <p:cNvPr id="2" name="Rectangle: Rounded Corners 1">
            <a:extLst>
              <a:ext uri="{FF2B5EF4-FFF2-40B4-BE49-F238E27FC236}">
                <a16:creationId xmlns:a16="http://schemas.microsoft.com/office/drawing/2014/main" id="{1C7FDDE2-84FD-14B3-A88B-808FF6DFC44E}"/>
              </a:ext>
            </a:extLst>
          </p:cNvPr>
          <p:cNvSpPr/>
          <p:nvPr/>
        </p:nvSpPr>
        <p:spPr>
          <a:xfrm>
            <a:off x="4460240" y="5201920"/>
            <a:ext cx="233680" cy="1727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A</a:t>
            </a:r>
          </a:p>
        </p:txBody>
      </p:sp>
    </p:spTree>
    <p:extLst>
      <p:ext uri="{BB962C8B-B14F-4D97-AF65-F5344CB8AC3E}">
        <p14:creationId xmlns:p14="http://schemas.microsoft.com/office/powerpoint/2010/main" val="4419951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6A01-CC23-6B9B-B1EB-1816E2D84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239F2-9675-9A06-CD5B-D401F9FE6CFB}"/>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0759E618-0283-ED92-E4AE-FAF83E8252B7}"/>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C167CD57-D582-DE8E-E1BA-BA5837DAAB05}"/>
              </a:ext>
            </a:extLst>
          </p:cNvPr>
          <p:cNvSpPr txBox="1"/>
          <p:nvPr/>
        </p:nvSpPr>
        <p:spPr>
          <a:xfrm>
            <a:off x="329205" y="4258311"/>
            <a:ext cx="11533588" cy="646331"/>
          </a:xfrm>
          <a:prstGeom prst="rect">
            <a:avLst/>
          </a:prstGeom>
          <a:noFill/>
        </p:spPr>
        <p:txBody>
          <a:bodyPr wrap="square" rtlCol="0">
            <a:spAutoFit/>
          </a:bodyPr>
          <a:lstStyle/>
          <a:p>
            <a:r>
              <a:rPr lang="en-US" sz="3600" dirty="0"/>
              <a:t>First Step is to create a Shifting Table.</a:t>
            </a:r>
            <a:endParaRPr lang="en-IN" sz="3600" dirty="0"/>
          </a:p>
        </p:txBody>
      </p:sp>
      <p:graphicFrame>
        <p:nvGraphicFramePr>
          <p:cNvPr id="3" name="Table 2">
            <a:extLst>
              <a:ext uri="{FF2B5EF4-FFF2-40B4-BE49-F238E27FC236}">
                <a16:creationId xmlns:a16="http://schemas.microsoft.com/office/drawing/2014/main" id="{84BCAD96-4CB2-1983-D03C-8A744AAF6EE6}"/>
              </a:ext>
            </a:extLst>
          </p:cNvPr>
          <p:cNvGraphicFramePr>
            <a:graphicFrameLocks noGrp="1"/>
          </p:cNvGraphicFramePr>
          <p:nvPr>
            <p:extLst>
              <p:ext uri="{D42A27DB-BD31-4B8C-83A1-F6EECF244321}">
                <p14:modId xmlns:p14="http://schemas.microsoft.com/office/powerpoint/2010/main" val="2651525754"/>
              </p:ext>
            </p:extLst>
          </p:nvPr>
        </p:nvGraphicFramePr>
        <p:xfrm>
          <a:off x="225025" y="5433915"/>
          <a:ext cx="11741949" cy="121920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2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219458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5210A-E124-C5E8-0C28-C76FA01EB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7A2CC-AE37-5809-A4EF-93DE82C98DC1}"/>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260A015C-331D-4702-6DF5-79C9864C7159}"/>
              </a:ext>
            </a:extLst>
          </p:cNvPr>
          <p:cNvGrpSpPr/>
          <p:nvPr/>
        </p:nvGrpSpPr>
        <p:grpSpPr>
          <a:xfrm>
            <a:off x="1797842" y="1682745"/>
            <a:ext cx="8255796" cy="3921126"/>
            <a:chOff x="1797842" y="1825625"/>
            <a:chExt cx="8255796" cy="3921126"/>
          </a:xfrm>
        </p:grpSpPr>
        <p:grpSp>
          <p:nvGrpSpPr>
            <p:cNvPr id="15" name="Group 14">
              <a:extLst>
                <a:ext uri="{FF2B5EF4-FFF2-40B4-BE49-F238E27FC236}">
                  <a16:creationId xmlns:a16="http://schemas.microsoft.com/office/drawing/2014/main" id="{605A602D-CFFB-A61B-931E-E364EC5D72AD}"/>
                </a:ext>
              </a:extLst>
            </p:cNvPr>
            <p:cNvGrpSpPr/>
            <p:nvPr/>
          </p:nvGrpSpPr>
          <p:grpSpPr>
            <a:xfrm>
              <a:off x="1797842" y="1825625"/>
              <a:ext cx="8255796" cy="3921126"/>
              <a:chOff x="1797842" y="1825625"/>
              <a:chExt cx="8255796" cy="3921126"/>
            </a:xfrm>
          </p:grpSpPr>
          <p:sp>
            <p:nvSpPr>
              <p:cNvPr id="4" name="Oval 3">
                <a:extLst>
                  <a:ext uri="{FF2B5EF4-FFF2-40B4-BE49-F238E27FC236}">
                    <a16:creationId xmlns:a16="http://schemas.microsoft.com/office/drawing/2014/main" id="{09C676B7-BC69-5D3A-ABD9-2F86A8A443A0}"/>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B010578B-DF00-87D4-7D40-40E9847A2A71}"/>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0E6592B9-6123-1333-148F-2407096EC16D}"/>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7" name="Oval 6">
                <a:extLst>
                  <a:ext uri="{FF2B5EF4-FFF2-40B4-BE49-F238E27FC236}">
                    <a16:creationId xmlns:a16="http://schemas.microsoft.com/office/drawing/2014/main" id="{66D22D07-7A0F-23C1-1466-6995963F3003}"/>
                  </a:ext>
                </a:extLst>
              </p:cNvPr>
              <p:cNvSpPr/>
              <p:nvPr/>
            </p:nvSpPr>
            <p:spPr>
              <a:xfrm>
                <a:off x="8003382" y="393223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8AC56034-D936-8838-EE06-31B018C1142F}"/>
                  </a:ext>
                </a:extLst>
              </p:cNvPr>
              <p:cNvSpPr/>
              <p:nvPr/>
            </p:nvSpPr>
            <p:spPr>
              <a:xfrm>
                <a:off x="6967540"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9" name="Oval 8">
                <a:extLst>
                  <a:ext uri="{FF2B5EF4-FFF2-40B4-BE49-F238E27FC236}">
                    <a16:creationId xmlns:a16="http://schemas.microsoft.com/office/drawing/2014/main" id="{3A93BC83-846E-952E-925C-939533954FA5}"/>
                  </a:ext>
                </a:extLst>
              </p:cNvPr>
              <p:cNvSpPr/>
              <p:nvPr/>
            </p:nvSpPr>
            <p:spPr>
              <a:xfrm>
                <a:off x="4452937" y="3932237"/>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0" name="Oval 9">
                <a:extLst>
                  <a:ext uri="{FF2B5EF4-FFF2-40B4-BE49-F238E27FC236}">
                    <a16:creationId xmlns:a16="http://schemas.microsoft.com/office/drawing/2014/main" id="{955DA5E0-772A-7454-0085-DA9767E0C009}"/>
                  </a:ext>
                </a:extLst>
              </p:cNvPr>
              <p:cNvSpPr/>
              <p:nvPr/>
            </p:nvSpPr>
            <p:spPr>
              <a:xfrm>
                <a:off x="9158288"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76</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1" name="Oval 10">
                <a:extLst>
                  <a:ext uri="{FF2B5EF4-FFF2-40B4-BE49-F238E27FC236}">
                    <a16:creationId xmlns:a16="http://schemas.microsoft.com/office/drawing/2014/main" id="{D85CB691-B6D6-D9BD-1C5A-ABE61217467C}"/>
                  </a:ext>
                </a:extLst>
              </p:cNvPr>
              <p:cNvSpPr/>
              <p:nvPr/>
            </p:nvSpPr>
            <p:spPr>
              <a:xfrm>
                <a:off x="6212682" y="3960812"/>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2" name="Oval 11">
                <a:extLst>
                  <a:ext uri="{FF2B5EF4-FFF2-40B4-BE49-F238E27FC236}">
                    <a16:creationId xmlns:a16="http://schemas.microsoft.com/office/drawing/2014/main" id="{0C817524-5893-ACFE-3B6C-7013480AF2B7}"/>
                  </a:ext>
                </a:extLst>
              </p:cNvPr>
              <p:cNvSpPr/>
              <p:nvPr/>
            </p:nvSpPr>
            <p:spPr>
              <a:xfrm>
                <a:off x="2693192" y="393223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3" name="Oval 12">
                <a:extLst>
                  <a:ext uri="{FF2B5EF4-FFF2-40B4-BE49-F238E27FC236}">
                    <a16:creationId xmlns:a16="http://schemas.microsoft.com/office/drawing/2014/main" id="{2B9ED642-B898-3D4B-54AA-AC783146A969}"/>
                  </a:ext>
                </a:extLst>
              </p:cNvPr>
              <p:cNvSpPr/>
              <p:nvPr/>
            </p:nvSpPr>
            <p:spPr>
              <a:xfrm>
                <a:off x="1797842" y="503237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12</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F6FDC97C-66FA-F6D4-8473-562F96DD3BF8}"/>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7C7B0C9-2894-F129-74E2-647CF7B36267}"/>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8A14F0D-A36D-10F3-5321-D34B0BCA75F0}"/>
                </a:ext>
              </a:extLst>
            </p:cNvPr>
            <p:cNvCxnSpPr>
              <a:cxnSpLocks/>
              <a:stCxn id="5" idx="5"/>
              <a:endCxn id="7" idx="0"/>
            </p:cNvCxnSpPr>
            <p:nvPr/>
          </p:nvCxnSpPr>
          <p:spPr>
            <a:xfrm>
              <a:off x="7872261" y="3324382"/>
              <a:ext cx="578796" cy="6078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354EAE0-D300-045D-BD9D-AC7276C20B1A}"/>
                </a:ext>
              </a:extLst>
            </p:cNvPr>
            <p:cNvCxnSpPr>
              <a:cxnSpLocks/>
              <a:stCxn id="5" idx="3"/>
              <a:endCxn id="11" idx="0"/>
            </p:cNvCxnSpPr>
            <p:nvPr/>
          </p:nvCxnSpPr>
          <p:spPr>
            <a:xfrm flipH="1">
              <a:off x="6660357" y="3324382"/>
              <a:ext cx="578796" cy="63643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54A127D-8517-5D2A-DA1F-D1736C90EE79}"/>
                </a:ext>
              </a:extLst>
            </p:cNvPr>
            <p:cNvCxnSpPr>
              <a:cxnSpLocks/>
              <a:stCxn id="12" idx="3"/>
              <a:endCxn id="13" idx="0"/>
            </p:cNvCxnSpPr>
            <p:nvPr/>
          </p:nvCxnSpPr>
          <p:spPr>
            <a:xfrm flipH="1">
              <a:off x="2245517" y="4541992"/>
              <a:ext cx="578796"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FF7F2A9-5178-FF62-4B1D-6BBF2BFC3D8E}"/>
                </a:ext>
              </a:extLst>
            </p:cNvPr>
            <p:cNvCxnSpPr>
              <a:cxnSpLocks/>
              <a:stCxn id="6" idx="5"/>
              <a:endCxn id="9" idx="0"/>
            </p:cNvCxnSpPr>
            <p:nvPr/>
          </p:nvCxnSpPr>
          <p:spPr>
            <a:xfrm>
              <a:off x="4321816" y="3324382"/>
              <a:ext cx="578796" cy="60785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1BF496C-F6F4-7428-110A-7D4F1CC105B2}"/>
                </a:ext>
              </a:extLst>
            </p:cNvPr>
            <p:cNvCxnSpPr>
              <a:cxnSpLocks/>
              <a:stCxn id="6" idx="3"/>
              <a:endCxn id="12" idx="0"/>
            </p:cNvCxnSpPr>
            <p:nvPr/>
          </p:nvCxnSpPr>
          <p:spPr>
            <a:xfrm flipH="1">
              <a:off x="3140867" y="3324382"/>
              <a:ext cx="547841" cy="60785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3F8955F-E2DE-626B-108A-80E49DF43268}"/>
                </a:ext>
              </a:extLst>
            </p:cNvPr>
            <p:cNvCxnSpPr>
              <a:cxnSpLocks/>
              <a:stCxn id="7" idx="3"/>
              <a:endCxn id="8" idx="0"/>
            </p:cNvCxnSpPr>
            <p:nvPr/>
          </p:nvCxnSpPr>
          <p:spPr>
            <a:xfrm flipH="1">
              <a:off x="7415215" y="4541993"/>
              <a:ext cx="719288"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18789CB-A2FE-3BD8-5596-140E0C519C4E}"/>
                </a:ext>
              </a:extLst>
            </p:cNvPr>
            <p:cNvCxnSpPr>
              <a:cxnSpLocks/>
              <a:stCxn id="7" idx="5"/>
              <a:endCxn id="10" idx="0"/>
            </p:cNvCxnSpPr>
            <p:nvPr/>
          </p:nvCxnSpPr>
          <p:spPr>
            <a:xfrm>
              <a:off x="8767611" y="4541993"/>
              <a:ext cx="838352"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249836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D6E37-DDAE-7D62-697C-BAFB2AF65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E89D3-2FA9-7439-47E8-13757CF96ECB}"/>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765C1251-62E3-CEB1-A571-D86144ED97A1}"/>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C38FFE3D-9A77-F1D1-76BD-57B8C79F8241}"/>
              </a:ext>
            </a:extLst>
          </p:cNvPr>
          <p:cNvSpPr txBox="1"/>
          <p:nvPr/>
        </p:nvSpPr>
        <p:spPr>
          <a:xfrm>
            <a:off x="329205" y="4258311"/>
            <a:ext cx="11533588" cy="646331"/>
          </a:xfrm>
          <a:prstGeom prst="rect">
            <a:avLst/>
          </a:prstGeom>
          <a:noFill/>
        </p:spPr>
        <p:txBody>
          <a:bodyPr wrap="square" rtlCol="0">
            <a:spAutoFit/>
          </a:bodyPr>
          <a:lstStyle/>
          <a:p>
            <a:r>
              <a:rPr lang="en-US" sz="3600" dirty="0"/>
              <a:t>Initialize the shifting table values with the length of pattern.</a:t>
            </a:r>
            <a:endParaRPr lang="en-IN" sz="3600" dirty="0"/>
          </a:p>
        </p:txBody>
      </p:sp>
      <p:graphicFrame>
        <p:nvGraphicFramePr>
          <p:cNvPr id="3" name="Table 2">
            <a:extLst>
              <a:ext uri="{FF2B5EF4-FFF2-40B4-BE49-F238E27FC236}">
                <a16:creationId xmlns:a16="http://schemas.microsoft.com/office/drawing/2014/main" id="{37739B0D-07E5-FBE5-9566-17764142F566}"/>
              </a:ext>
            </a:extLst>
          </p:cNvPr>
          <p:cNvGraphicFramePr>
            <a:graphicFrameLocks noGrp="1"/>
          </p:cNvGraphicFramePr>
          <p:nvPr>
            <p:extLst>
              <p:ext uri="{D42A27DB-BD31-4B8C-83A1-F6EECF244321}">
                <p14:modId xmlns:p14="http://schemas.microsoft.com/office/powerpoint/2010/main" val="1108039335"/>
              </p:ext>
            </p:extLst>
          </p:nvPr>
        </p:nvGraphicFramePr>
        <p:xfrm>
          <a:off x="225025" y="5429885"/>
          <a:ext cx="11741949" cy="121920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321539835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6DC2-1F7D-B0ED-F97E-510DC2240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FD35E-E730-8426-3458-4A61A7A6B7F2}"/>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CAA35746-AD50-455B-6173-78AD23C5F694}"/>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AB65A778-B17C-FFC1-D51B-707D76DF19B7}"/>
              </a:ext>
            </a:extLst>
          </p:cNvPr>
          <p:cNvSpPr txBox="1"/>
          <p:nvPr/>
        </p:nvSpPr>
        <p:spPr>
          <a:xfrm>
            <a:off x="329205" y="4258311"/>
            <a:ext cx="11533588" cy="1200329"/>
          </a:xfrm>
          <a:prstGeom prst="rect">
            <a:avLst/>
          </a:prstGeom>
          <a:noFill/>
        </p:spPr>
        <p:txBody>
          <a:bodyPr wrap="square" rtlCol="0">
            <a:spAutoFit/>
          </a:bodyPr>
          <a:lstStyle/>
          <a:p>
            <a:r>
              <a:rPr lang="en-US" sz="3600" dirty="0"/>
              <a:t>In Pattern, number of characters after E is 1. Fill 1 in E of shifting table</a:t>
            </a:r>
            <a:endParaRPr lang="en-IN" sz="3600" dirty="0"/>
          </a:p>
        </p:txBody>
      </p:sp>
      <p:graphicFrame>
        <p:nvGraphicFramePr>
          <p:cNvPr id="3" name="Table 2">
            <a:extLst>
              <a:ext uri="{FF2B5EF4-FFF2-40B4-BE49-F238E27FC236}">
                <a16:creationId xmlns:a16="http://schemas.microsoft.com/office/drawing/2014/main" id="{267D88A1-B760-8FB4-1C72-3990DEBD8973}"/>
              </a:ext>
            </a:extLst>
          </p:cNvPr>
          <p:cNvGraphicFramePr>
            <a:graphicFrameLocks noGrp="1"/>
          </p:cNvGraphicFramePr>
          <p:nvPr>
            <p:extLst>
              <p:ext uri="{D42A27DB-BD31-4B8C-83A1-F6EECF244321}">
                <p14:modId xmlns:p14="http://schemas.microsoft.com/office/powerpoint/2010/main" val="3150536574"/>
              </p:ext>
            </p:extLst>
          </p:nvPr>
        </p:nvGraphicFramePr>
        <p:xfrm>
          <a:off x="225025" y="5429885"/>
          <a:ext cx="11741949" cy="121920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32477487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08A6E-3D5A-6544-AFED-0642E014E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7AC70-6F35-DA4B-1DDB-53C7348E9335}"/>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8FF747A4-6EC1-87C5-A86B-F4A1A9464D74}"/>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AF40B39C-A0CC-97C0-5530-44B57F47B6C4}"/>
              </a:ext>
            </a:extLst>
          </p:cNvPr>
          <p:cNvSpPr txBox="1"/>
          <p:nvPr/>
        </p:nvSpPr>
        <p:spPr>
          <a:xfrm>
            <a:off x="329205" y="4258311"/>
            <a:ext cx="11533588" cy="1200329"/>
          </a:xfrm>
          <a:prstGeom prst="rect">
            <a:avLst/>
          </a:prstGeom>
          <a:noFill/>
        </p:spPr>
        <p:txBody>
          <a:bodyPr wrap="square" rtlCol="0">
            <a:spAutoFit/>
          </a:bodyPr>
          <a:lstStyle/>
          <a:p>
            <a:r>
              <a:rPr lang="en-US" sz="3600" dirty="0"/>
              <a:t>In Pattern, number of characters after E is 1. Fill 1 in E of shifting table</a:t>
            </a:r>
            <a:endParaRPr lang="en-IN" sz="3600" dirty="0"/>
          </a:p>
        </p:txBody>
      </p:sp>
      <p:graphicFrame>
        <p:nvGraphicFramePr>
          <p:cNvPr id="3" name="Table 2">
            <a:extLst>
              <a:ext uri="{FF2B5EF4-FFF2-40B4-BE49-F238E27FC236}">
                <a16:creationId xmlns:a16="http://schemas.microsoft.com/office/drawing/2014/main" id="{2BF823BE-27DA-2515-A7DE-73A5A6813A8B}"/>
              </a:ext>
            </a:extLst>
          </p:cNvPr>
          <p:cNvGraphicFramePr>
            <a:graphicFrameLocks noGrp="1"/>
          </p:cNvGraphicFramePr>
          <p:nvPr>
            <p:extLst>
              <p:ext uri="{D42A27DB-BD31-4B8C-83A1-F6EECF244321}">
                <p14:modId xmlns:p14="http://schemas.microsoft.com/office/powerpoint/2010/main" val="2271307263"/>
              </p:ext>
            </p:extLst>
          </p:nvPr>
        </p:nvGraphicFramePr>
        <p:xfrm>
          <a:off x="225025" y="5429885"/>
          <a:ext cx="11741949" cy="121920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20939926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375AE-E88E-2B37-1915-8632F7148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795D1-8E5A-0A78-DC62-99B0013C7E3E}"/>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78602A4A-6009-85D2-E0AB-5D602BF16060}"/>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CD4D0ED3-1FED-020E-DF33-31C54225DAB8}"/>
              </a:ext>
            </a:extLst>
          </p:cNvPr>
          <p:cNvSpPr txBox="1"/>
          <p:nvPr/>
        </p:nvSpPr>
        <p:spPr>
          <a:xfrm>
            <a:off x="329205" y="4258311"/>
            <a:ext cx="11533588" cy="1200329"/>
          </a:xfrm>
          <a:prstGeom prst="rect">
            <a:avLst/>
          </a:prstGeom>
          <a:noFill/>
        </p:spPr>
        <p:txBody>
          <a:bodyPr wrap="square" rtlCol="0">
            <a:spAutoFit/>
          </a:bodyPr>
          <a:lstStyle/>
          <a:p>
            <a:r>
              <a:rPr lang="en-US" sz="3600" dirty="0"/>
              <a:t>In Pattern, number of characters after B is 2. Fill 2 in B of shifting table</a:t>
            </a:r>
            <a:endParaRPr lang="en-IN" sz="3600" dirty="0"/>
          </a:p>
        </p:txBody>
      </p:sp>
      <p:graphicFrame>
        <p:nvGraphicFramePr>
          <p:cNvPr id="3" name="Table 2">
            <a:extLst>
              <a:ext uri="{FF2B5EF4-FFF2-40B4-BE49-F238E27FC236}">
                <a16:creationId xmlns:a16="http://schemas.microsoft.com/office/drawing/2014/main" id="{63328BAB-E697-BFF0-3D25-F56688EB5F84}"/>
              </a:ext>
            </a:extLst>
          </p:cNvPr>
          <p:cNvGraphicFramePr>
            <a:graphicFrameLocks noGrp="1"/>
          </p:cNvGraphicFramePr>
          <p:nvPr>
            <p:extLst>
              <p:ext uri="{D42A27DB-BD31-4B8C-83A1-F6EECF244321}">
                <p14:modId xmlns:p14="http://schemas.microsoft.com/office/powerpoint/2010/main" val="3296264544"/>
              </p:ext>
            </p:extLst>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6</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18179562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7E07C-422C-D61E-1F89-CED6EFF11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3FDE9-E2EE-2565-CF64-8BAB1F13362B}"/>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246A9552-16C2-D7EF-DE16-A674AED5A193}"/>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43ADA338-44EC-80BC-CB36-8EC2E2A250EA}"/>
              </a:ext>
            </a:extLst>
          </p:cNvPr>
          <p:cNvSpPr txBox="1"/>
          <p:nvPr/>
        </p:nvSpPr>
        <p:spPr>
          <a:xfrm>
            <a:off x="329205" y="4258311"/>
            <a:ext cx="11533588" cy="1200329"/>
          </a:xfrm>
          <a:prstGeom prst="rect">
            <a:avLst/>
          </a:prstGeom>
          <a:noFill/>
        </p:spPr>
        <p:txBody>
          <a:bodyPr wrap="square" rtlCol="0">
            <a:spAutoFit/>
          </a:bodyPr>
          <a:lstStyle/>
          <a:p>
            <a:r>
              <a:rPr lang="en-US" sz="3600" dirty="0"/>
              <a:t>In Pattern, number of characters after B is 2. Fill 2 in B of shifting table</a:t>
            </a:r>
            <a:endParaRPr lang="en-IN" sz="3600" dirty="0"/>
          </a:p>
        </p:txBody>
      </p:sp>
      <p:graphicFrame>
        <p:nvGraphicFramePr>
          <p:cNvPr id="3" name="Table 2">
            <a:extLst>
              <a:ext uri="{FF2B5EF4-FFF2-40B4-BE49-F238E27FC236}">
                <a16:creationId xmlns:a16="http://schemas.microsoft.com/office/drawing/2014/main" id="{66F91942-8341-5996-A091-F28EDF760988}"/>
              </a:ext>
            </a:extLst>
          </p:cNvPr>
          <p:cNvGraphicFramePr>
            <a:graphicFrameLocks noGrp="1"/>
          </p:cNvGraphicFramePr>
          <p:nvPr>
            <p:extLst>
              <p:ext uri="{D42A27DB-BD31-4B8C-83A1-F6EECF244321}">
                <p14:modId xmlns:p14="http://schemas.microsoft.com/office/powerpoint/2010/main" val="3884654591"/>
              </p:ext>
            </p:extLst>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15620287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13B3-68B2-E4B6-1486-285DD39DE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E1481-5EE5-331C-0BA9-B14C778DBBE6}"/>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06F5C698-0A09-BFF7-B397-A8D6479A100C}"/>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81DD83E5-D4B8-40A4-558F-43E8D2CDE099}"/>
              </a:ext>
            </a:extLst>
          </p:cNvPr>
          <p:cNvSpPr txBox="1"/>
          <p:nvPr/>
        </p:nvSpPr>
        <p:spPr>
          <a:xfrm>
            <a:off x="329205" y="4258311"/>
            <a:ext cx="11533588" cy="1200329"/>
          </a:xfrm>
          <a:prstGeom prst="rect">
            <a:avLst/>
          </a:prstGeom>
          <a:noFill/>
        </p:spPr>
        <p:txBody>
          <a:bodyPr wrap="square" rtlCol="0">
            <a:spAutoFit/>
          </a:bodyPr>
          <a:lstStyle/>
          <a:p>
            <a:r>
              <a:rPr lang="en-US" sz="3600" dirty="0"/>
              <a:t>In Pattern, number of characters after R is 3. Fill 2 in B of shifting table</a:t>
            </a:r>
            <a:endParaRPr lang="en-IN" sz="3600" dirty="0"/>
          </a:p>
        </p:txBody>
      </p:sp>
      <p:graphicFrame>
        <p:nvGraphicFramePr>
          <p:cNvPr id="3" name="Table 2">
            <a:extLst>
              <a:ext uri="{FF2B5EF4-FFF2-40B4-BE49-F238E27FC236}">
                <a16:creationId xmlns:a16="http://schemas.microsoft.com/office/drawing/2014/main" id="{11F9C6E4-4C13-6A84-23AF-98AC753D7ECC}"/>
              </a:ext>
            </a:extLst>
          </p:cNvPr>
          <p:cNvGraphicFramePr>
            <a:graphicFrameLocks noGrp="1"/>
          </p:cNvGraphicFramePr>
          <p:nvPr>
            <p:extLst>
              <p:ext uri="{D42A27DB-BD31-4B8C-83A1-F6EECF244321}">
                <p14:modId xmlns:p14="http://schemas.microsoft.com/office/powerpoint/2010/main" val="4027438395"/>
              </p:ext>
            </p:extLst>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35940537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C320-9C4A-0A51-90E1-F96A41027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D0084-81FC-B9C1-6E91-F39B882F9DCF}"/>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CED19535-2038-2386-7408-EFE02D3C2CB0}"/>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292C5675-6CED-2683-41D8-D591713DADB8}"/>
              </a:ext>
            </a:extLst>
          </p:cNvPr>
          <p:cNvSpPr txBox="1"/>
          <p:nvPr/>
        </p:nvSpPr>
        <p:spPr>
          <a:xfrm>
            <a:off x="329205" y="4258311"/>
            <a:ext cx="11533588" cy="1200329"/>
          </a:xfrm>
          <a:prstGeom prst="rect">
            <a:avLst/>
          </a:prstGeom>
          <a:noFill/>
        </p:spPr>
        <p:txBody>
          <a:bodyPr wrap="square" rtlCol="0">
            <a:spAutoFit/>
          </a:bodyPr>
          <a:lstStyle/>
          <a:p>
            <a:r>
              <a:rPr lang="en-US" sz="3600" dirty="0"/>
              <a:t>In Pattern, number of characters after A is 4. Fill 2 in B of shifting table</a:t>
            </a:r>
            <a:endParaRPr lang="en-IN" sz="3600" dirty="0"/>
          </a:p>
        </p:txBody>
      </p:sp>
      <p:graphicFrame>
        <p:nvGraphicFramePr>
          <p:cNvPr id="3" name="Table 2">
            <a:extLst>
              <a:ext uri="{FF2B5EF4-FFF2-40B4-BE49-F238E27FC236}">
                <a16:creationId xmlns:a16="http://schemas.microsoft.com/office/drawing/2014/main" id="{0FB9D40D-8B20-50B1-CA84-B30F3045F14E}"/>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6</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279258934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4DFD-AF54-DF34-C75E-834A5DA66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EA598-2DCB-C6AC-3E54-DB5DA799011A}"/>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E9AFA738-C4FE-7802-FBA6-DDEC5763DF74}"/>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6586601C-D77B-FAE8-0E9D-9F663DBFDC6C}"/>
              </a:ext>
            </a:extLst>
          </p:cNvPr>
          <p:cNvSpPr txBox="1"/>
          <p:nvPr/>
        </p:nvSpPr>
        <p:spPr>
          <a:xfrm>
            <a:off x="329205" y="4258311"/>
            <a:ext cx="11533588" cy="1200329"/>
          </a:xfrm>
          <a:prstGeom prst="rect">
            <a:avLst/>
          </a:prstGeom>
          <a:noFill/>
        </p:spPr>
        <p:txBody>
          <a:bodyPr wrap="square" rtlCol="0">
            <a:spAutoFit/>
          </a:bodyPr>
          <a:lstStyle/>
          <a:p>
            <a:r>
              <a:rPr lang="en-US" sz="3600" dirty="0"/>
              <a:t>In Pattern, number of characters after A is 4. Fill 2 in B of shifting table</a:t>
            </a:r>
            <a:endParaRPr lang="en-IN" sz="3600" dirty="0"/>
          </a:p>
        </p:txBody>
      </p:sp>
      <p:graphicFrame>
        <p:nvGraphicFramePr>
          <p:cNvPr id="3" name="Table 2">
            <a:extLst>
              <a:ext uri="{FF2B5EF4-FFF2-40B4-BE49-F238E27FC236}">
                <a16:creationId xmlns:a16="http://schemas.microsoft.com/office/drawing/2014/main" id="{848358FC-236E-EC4B-5670-E371DA6D33DA}"/>
              </a:ext>
            </a:extLst>
          </p:cNvPr>
          <p:cNvGraphicFramePr>
            <a:graphicFrameLocks noGrp="1"/>
          </p:cNvGraphicFramePr>
          <p:nvPr>
            <p:extLst>
              <p:ext uri="{D42A27DB-BD31-4B8C-83A1-F6EECF244321}">
                <p14:modId xmlns:p14="http://schemas.microsoft.com/office/powerpoint/2010/main" val="1297736789"/>
              </p:ext>
            </p:extLst>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388406456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660CB-9666-7194-DCF4-360E6395E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FB44B-715B-24D0-E69D-841771F3F479}"/>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95DB91AD-F50E-9939-502C-969AB0302021}"/>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9D499C8D-778E-1133-EB21-6777F36AC375}"/>
              </a:ext>
            </a:extLst>
          </p:cNvPr>
          <p:cNvSpPr txBox="1"/>
          <p:nvPr/>
        </p:nvSpPr>
        <p:spPr>
          <a:xfrm>
            <a:off x="329205" y="4258311"/>
            <a:ext cx="11533588" cy="646331"/>
          </a:xfrm>
          <a:prstGeom prst="rect">
            <a:avLst/>
          </a:prstGeom>
          <a:noFill/>
        </p:spPr>
        <p:txBody>
          <a:bodyPr wrap="square" rtlCol="0">
            <a:spAutoFit/>
          </a:bodyPr>
          <a:lstStyle/>
          <a:p>
            <a:r>
              <a:rPr lang="en-US" sz="3600" dirty="0"/>
              <a:t>Length of the pattern is 6</a:t>
            </a:r>
            <a:endParaRPr lang="en-IN" sz="3600" dirty="0"/>
          </a:p>
        </p:txBody>
      </p:sp>
      <p:graphicFrame>
        <p:nvGraphicFramePr>
          <p:cNvPr id="3" name="Table 2">
            <a:extLst>
              <a:ext uri="{FF2B5EF4-FFF2-40B4-BE49-F238E27FC236}">
                <a16:creationId xmlns:a16="http://schemas.microsoft.com/office/drawing/2014/main" id="{A2C5E765-197A-A9C4-FD47-6C50331B8850}"/>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3306256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BED11-6764-6C61-3D4E-A04071F90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A4AE3-3205-52CE-E8F8-94A7BFC34EE4}"/>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CBDDC4B2-108A-415B-1A17-74EE3380C588}"/>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C552C808-5ABF-FEE2-0F35-052AB29E7C6F}"/>
              </a:ext>
            </a:extLst>
          </p:cNvPr>
          <p:cNvSpPr txBox="1"/>
          <p:nvPr/>
        </p:nvSpPr>
        <p:spPr>
          <a:xfrm>
            <a:off x="329205" y="4258311"/>
            <a:ext cx="11533588" cy="1077218"/>
          </a:xfrm>
          <a:prstGeom prst="rect">
            <a:avLst/>
          </a:prstGeom>
          <a:noFill/>
        </p:spPr>
        <p:txBody>
          <a:bodyPr wrap="square" rtlCol="0">
            <a:spAutoFit/>
          </a:bodyPr>
          <a:lstStyle/>
          <a:p>
            <a:r>
              <a:rPr lang="en-US" sz="3200" dirty="0"/>
              <a:t>Compare last character of pattern (i.e., the character at position 5 in pattern) with character at position 5 in main string. </a:t>
            </a:r>
            <a:endParaRPr lang="en-IN" sz="3200" dirty="0"/>
          </a:p>
        </p:txBody>
      </p:sp>
      <p:graphicFrame>
        <p:nvGraphicFramePr>
          <p:cNvPr id="3" name="Table 2">
            <a:extLst>
              <a:ext uri="{FF2B5EF4-FFF2-40B4-BE49-F238E27FC236}">
                <a16:creationId xmlns:a16="http://schemas.microsoft.com/office/drawing/2014/main" id="{3F5BD968-BD64-5AB0-C237-7175E0DE002F}"/>
              </a:ext>
            </a:extLst>
          </p:cNvPr>
          <p:cNvGraphicFramePr>
            <a:graphicFrameLocks noGrp="1"/>
          </p:cNvGraphicFramePr>
          <p:nvPr>
            <p:extLst>
              <p:ext uri="{D42A27DB-BD31-4B8C-83A1-F6EECF244321}">
                <p14:modId xmlns:p14="http://schemas.microsoft.com/office/powerpoint/2010/main" val="1415040321"/>
              </p:ext>
            </p:extLst>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9296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DA47-1C7A-5FA9-4518-606EE30056F2}"/>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D1F24C09-17C8-29AD-53D9-0C565458809D}"/>
              </a:ext>
            </a:extLst>
          </p:cNvPr>
          <p:cNvGrpSpPr/>
          <p:nvPr/>
        </p:nvGrpSpPr>
        <p:grpSpPr>
          <a:xfrm>
            <a:off x="1797842" y="1682745"/>
            <a:ext cx="8255796" cy="4908544"/>
            <a:chOff x="1797842" y="1825625"/>
            <a:chExt cx="8255796" cy="4908544"/>
          </a:xfrm>
        </p:grpSpPr>
        <p:grpSp>
          <p:nvGrpSpPr>
            <p:cNvPr id="15" name="Group 14">
              <a:extLst>
                <a:ext uri="{FF2B5EF4-FFF2-40B4-BE49-F238E27FC236}">
                  <a16:creationId xmlns:a16="http://schemas.microsoft.com/office/drawing/2014/main" id="{D1BC3FF5-C582-1EA6-3E3F-ECA247B1FF11}"/>
                </a:ext>
              </a:extLst>
            </p:cNvPr>
            <p:cNvGrpSpPr/>
            <p:nvPr/>
          </p:nvGrpSpPr>
          <p:grpSpPr>
            <a:xfrm>
              <a:off x="1797842" y="1825625"/>
              <a:ext cx="8255796" cy="4908544"/>
              <a:chOff x="1797842" y="1825625"/>
              <a:chExt cx="8255796" cy="4908544"/>
            </a:xfrm>
          </p:grpSpPr>
          <p:sp>
            <p:nvSpPr>
              <p:cNvPr id="4" name="Oval 3">
                <a:extLst>
                  <a:ext uri="{FF2B5EF4-FFF2-40B4-BE49-F238E27FC236}">
                    <a16:creationId xmlns:a16="http://schemas.microsoft.com/office/drawing/2014/main" id="{3C7E03F2-5746-D189-6BBB-5BBA3B8E9B0E}"/>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1304C035-41E1-6CB8-CDCE-B840DB00B228}"/>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5BA7FAEC-EC07-20C9-D81B-5605C99C53DF}"/>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7" name="Oval 6">
                <a:extLst>
                  <a:ext uri="{FF2B5EF4-FFF2-40B4-BE49-F238E27FC236}">
                    <a16:creationId xmlns:a16="http://schemas.microsoft.com/office/drawing/2014/main" id="{B043D2E7-D469-74BB-05F8-C987E17B4418}"/>
                  </a:ext>
                </a:extLst>
              </p:cNvPr>
              <p:cNvSpPr/>
              <p:nvPr/>
            </p:nvSpPr>
            <p:spPr>
              <a:xfrm>
                <a:off x="8003382" y="393223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8" name="Oval 7">
                <a:extLst>
                  <a:ext uri="{FF2B5EF4-FFF2-40B4-BE49-F238E27FC236}">
                    <a16:creationId xmlns:a16="http://schemas.microsoft.com/office/drawing/2014/main" id="{397AA3B0-8B67-B7C2-DD5A-303F1BD3483F}"/>
                  </a:ext>
                </a:extLst>
              </p:cNvPr>
              <p:cNvSpPr/>
              <p:nvPr/>
            </p:nvSpPr>
            <p:spPr>
              <a:xfrm>
                <a:off x="6967540"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9" name="Oval 8">
                <a:extLst>
                  <a:ext uri="{FF2B5EF4-FFF2-40B4-BE49-F238E27FC236}">
                    <a16:creationId xmlns:a16="http://schemas.microsoft.com/office/drawing/2014/main" id="{13F663C6-FB61-872D-2C52-4192ADA3C853}"/>
                  </a:ext>
                </a:extLst>
              </p:cNvPr>
              <p:cNvSpPr/>
              <p:nvPr/>
            </p:nvSpPr>
            <p:spPr>
              <a:xfrm>
                <a:off x="4452937" y="3932237"/>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0" name="Oval 9">
                <a:extLst>
                  <a:ext uri="{FF2B5EF4-FFF2-40B4-BE49-F238E27FC236}">
                    <a16:creationId xmlns:a16="http://schemas.microsoft.com/office/drawing/2014/main" id="{D4D97A69-6BED-3EE1-C029-7D424AF42503}"/>
                  </a:ext>
                </a:extLst>
              </p:cNvPr>
              <p:cNvSpPr/>
              <p:nvPr/>
            </p:nvSpPr>
            <p:spPr>
              <a:xfrm>
                <a:off x="9158288" y="5032376"/>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76</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1" name="Oval 10">
                <a:extLst>
                  <a:ext uri="{FF2B5EF4-FFF2-40B4-BE49-F238E27FC236}">
                    <a16:creationId xmlns:a16="http://schemas.microsoft.com/office/drawing/2014/main" id="{C15B86A1-F997-68E6-13BD-9DF6B77B97D7}"/>
                  </a:ext>
                </a:extLst>
              </p:cNvPr>
              <p:cNvSpPr/>
              <p:nvPr/>
            </p:nvSpPr>
            <p:spPr>
              <a:xfrm>
                <a:off x="6212682" y="3960812"/>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2" name="Oval 11">
                <a:extLst>
                  <a:ext uri="{FF2B5EF4-FFF2-40B4-BE49-F238E27FC236}">
                    <a16:creationId xmlns:a16="http://schemas.microsoft.com/office/drawing/2014/main" id="{1C9BBE7C-76BB-65EF-B7A4-DFC11B663EDA}"/>
                  </a:ext>
                </a:extLst>
              </p:cNvPr>
              <p:cNvSpPr/>
              <p:nvPr/>
            </p:nvSpPr>
            <p:spPr>
              <a:xfrm>
                <a:off x="2693192" y="393223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3" name="Oval 12">
                <a:extLst>
                  <a:ext uri="{FF2B5EF4-FFF2-40B4-BE49-F238E27FC236}">
                    <a16:creationId xmlns:a16="http://schemas.microsoft.com/office/drawing/2014/main" id="{07820EFF-9E22-C970-A777-445BAEE6636F}"/>
                  </a:ext>
                </a:extLst>
              </p:cNvPr>
              <p:cNvSpPr/>
              <p:nvPr/>
            </p:nvSpPr>
            <p:spPr>
              <a:xfrm>
                <a:off x="1797842" y="503237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4" name="Oval 13">
                <a:extLst>
                  <a:ext uri="{FF2B5EF4-FFF2-40B4-BE49-F238E27FC236}">
                    <a16:creationId xmlns:a16="http://schemas.microsoft.com/office/drawing/2014/main" id="{74284368-9038-BEB4-D650-C43C6B597B09}"/>
                  </a:ext>
                </a:extLst>
              </p:cNvPr>
              <p:cNvSpPr/>
              <p:nvPr/>
            </p:nvSpPr>
            <p:spPr>
              <a:xfrm>
                <a:off x="7808122" y="6019794"/>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54</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AE990901-6F87-9E6B-823B-67BEAA8C707D}"/>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CB4F7DC-9D53-F140-FB6A-8FB107354E49}"/>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BC7B323-A280-FF42-1781-0C4C47805D53}"/>
                </a:ext>
              </a:extLst>
            </p:cNvPr>
            <p:cNvCxnSpPr>
              <a:cxnSpLocks/>
              <a:stCxn id="5" idx="5"/>
              <a:endCxn id="7" idx="0"/>
            </p:cNvCxnSpPr>
            <p:nvPr/>
          </p:nvCxnSpPr>
          <p:spPr>
            <a:xfrm>
              <a:off x="7872261" y="3324382"/>
              <a:ext cx="578796" cy="6078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032D07-D778-AB98-C110-F8E44A608B0D}"/>
                </a:ext>
              </a:extLst>
            </p:cNvPr>
            <p:cNvCxnSpPr>
              <a:cxnSpLocks/>
              <a:stCxn id="5" idx="3"/>
              <a:endCxn id="11" idx="0"/>
            </p:cNvCxnSpPr>
            <p:nvPr/>
          </p:nvCxnSpPr>
          <p:spPr>
            <a:xfrm flipH="1">
              <a:off x="6660357" y="3324382"/>
              <a:ext cx="578796" cy="63643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D5463B-54AE-EDF0-0B0B-7636EE117F06}"/>
                </a:ext>
              </a:extLst>
            </p:cNvPr>
            <p:cNvCxnSpPr>
              <a:cxnSpLocks/>
              <a:stCxn id="12" idx="3"/>
              <a:endCxn id="13" idx="0"/>
            </p:cNvCxnSpPr>
            <p:nvPr/>
          </p:nvCxnSpPr>
          <p:spPr>
            <a:xfrm flipH="1">
              <a:off x="2245517" y="4541992"/>
              <a:ext cx="578796"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C66C675-CA8E-185B-7B3D-90F93ADB74AE}"/>
                </a:ext>
              </a:extLst>
            </p:cNvPr>
            <p:cNvCxnSpPr>
              <a:cxnSpLocks/>
              <a:stCxn id="6" idx="5"/>
              <a:endCxn id="9" idx="0"/>
            </p:cNvCxnSpPr>
            <p:nvPr/>
          </p:nvCxnSpPr>
          <p:spPr>
            <a:xfrm>
              <a:off x="4321816" y="3324382"/>
              <a:ext cx="578796" cy="60785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2F8DFD5-7319-7A37-0E65-18F39303CB61}"/>
                </a:ext>
              </a:extLst>
            </p:cNvPr>
            <p:cNvCxnSpPr>
              <a:cxnSpLocks/>
              <a:stCxn id="6" idx="3"/>
              <a:endCxn id="12" idx="0"/>
            </p:cNvCxnSpPr>
            <p:nvPr/>
          </p:nvCxnSpPr>
          <p:spPr>
            <a:xfrm flipH="1">
              <a:off x="3140867" y="3324382"/>
              <a:ext cx="547841" cy="60785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C7649C6-BC55-2B1E-8321-F94D057136DB}"/>
                </a:ext>
              </a:extLst>
            </p:cNvPr>
            <p:cNvCxnSpPr>
              <a:cxnSpLocks/>
              <a:stCxn id="7" idx="3"/>
              <a:endCxn id="8" idx="0"/>
            </p:cNvCxnSpPr>
            <p:nvPr/>
          </p:nvCxnSpPr>
          <p:spPr>
            <a:xfrm flipH="1">
              <a:off x="7415215" y="4541993"/>
              <a:ext cx="719288"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1269008-C338-9F6E-3F86-A5F999EF28DF}"/>
                </a:ext>
              </a:extLst>
            </p:cNvPr>
            <p:cNvCxnSpPr>
              <a:cxnSpLocks/>
              <a:stCxn id="7" idx="5"/>
              <a:endCxn id="10" idx="0"/>
            </p:cNvCxnSpPr>
            <p:nvPr/>
          </p:nvCxnSpPr>
          <p:spPr>
            <a:xfrm>
              <a:off x="8767611" y="4541993"/>
              <a:ext cx="838352" cy="49038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E79E2C5-331B-E207-2681-5B09994A2C60}"/>
                </a:ext>
              </a:extLst>
            </p:cNvPr>
            <p:cNvCxnSpPr>
              <a:cxnSpLocks/>
              <a:stCxn id="8" idx="5"/>
              <a:endCxn id="14" idx="0"/>
            </p:cNvCxnSpPr>
            <p:nvPr/>
          </p:nvCxnSpPr>
          <p:spPr>
            <a:xfrm>
              <a:off x="7731769" y="5642133"/>
              <a:ext cx="524028" cy="3776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678317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F2611-AD22-9486-8745-3993B267A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421FC-B733-A288-B496-45D692E87BA1}"/>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CF26EB13-F39A-6374-E96C-33BC5028F547}"/>
              </a:ext>
            </a:extLst>
          </p:cNvPr>
          <p:cNvGraphicFramePr>
            <a:graphicFrameLocks noGrp="1"/>
          </p:cNvGraphicFramePr>
          <p:nvPr>
            <p:ph idx="1"/>
            <p:extLst>
              <p:ext uri="{D42A27DB-BD31-4B8C-83A1-F6EECF244321}">
                <p14:modId xmlns:p14="http://schemas.microsoft.com/office/powerpoint/2010/main" val="2076782668"/>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1E9E9656-CB29-49AB-9DEC-50B8F723EDC6}"/>
              </a:ext>
            </a:extLst>
          </p:cNvPr>
          <p:cNvSpPr txBox="1"/>
          <p:nvPr/>
        </p:nvSpPr>
        <p:spPr>
          <a:xfrm>
            <a:off x="329205" y="4258311"/>
            <a:ext cx="11533588" cy="1077218"/>
          </a:xfrm>
          <a:prstGeom prst="rect">
            <a:avLst/>
          </a:prstGeom>
          <a:noFill/>
        </p:spPr>
        <p:txBody>
          <a:bodyPr wrap="square" rtlCol="0">
            <a:spAutoFit/>
          </a:bodyPr>
          <a:lstStyle/>
          <a:p>
            <a:r>
              <a:rPr lang="en-US" sz="3200" dirty="0"/>
              <a:t>Compare last character of pattern (i.e., the character at position 5 in pattern) with character at position 5 in main string. Not equal.</a:t>
            </a:r>
            <a:endParaRPr lang="en-IN" sz="3200" dirty="0"/>
          </a:p>
        </p:txBody>
      </p:sp>
      <p:graphicFrame>
        <p:nvGraphicFramePr>
          <p:cNvPr id="3" name="Table 2">
            <a:extLst>
              <a:ext uri="{FF2B5EF4-FFF2-40B4-BE49-F238E27FC236}">
                <a16:creationId xmlns:a16="http://schemas.microsoft.com/office/drawing/2014/main" id="{28916DE8-70E7-386F-9AC8-8BDB1EE6DF57}"/>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23403310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4E3D3-B696-94E4-0AA2-CDAB81DC6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A06E6-A165-CA5F-E8C1-92AD2F72B5D1}"/>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50495D95-CA3B-F25D-596E-45B5DCC72BE5}"/>
              </a:ext>
            </a:extLst>
          </p:cNvPr>
          <p:cNvGraphicFramePr>
            <a:graphicFrameLocks noGrp="1"/>
          </p:cNvGraphicFramePr>
          <p:nvPr>
            <p:ph idx="1"/>
            <p:extLst>
              <p:ext uri="{D42A27DB-BD31-4B8C-83A1-F6EECF244321}">
                <p14:modId xmlns:p14="http://schemas.microsoft.com/office/powerpoint/2010/main" val="2809219904"/>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7A0F1415-07E2-7E86-E91C-BB6FCFEB2A23}"/>
              </a:ext>
            </a:extLst>
          </p:cNvPr>
          <p:cNvSpPr txBox="1"/>
          <p:nvPr/>
        </p:nvSpPr>
        <p:spPr>
          <a:xfrm>
            <a:off x="76196" y="4258311"/>
            <a:ext cx="12072940" cy="646331"/>
          </a:xfrm>
          <a:prstGeom prst="rect">
            <a:avLst/>
          </a:prstGeom>
          <a:noFill/>
        </p:spPr>
        <p:txBody>
          <a:bodyPr wrap="square" rtlCol="0">
            <a:spAutoFit/>
          </a:bodyPr>
          <a:lstStyle/>
          <a:p>
            <a:r>
              <a:rPr lang="en-US" sz="3600" dirty="0"/>
              <a:t>Shift the pattern by 4 (key of A in shifting table) position right.</a:t>
            </a:r>
            <a:endParaRPr lang="en-IN" sz="3600" dirty="0"/>
          </a:p>
        </p:txBody>
      </p:sp>
      <p:graphicFrame>
        <p:nvGraphicFramePr>
          <p:cNvPr id="3" name="Table 2">
            <a:extLst>
              <a:ext uri="{FF2B5EF4-FFF2-40B4-BE49-F238E27FC236}">
                <a16:creationId xmlns:a16="http://schemas.microsoft.com/office/drawing/2014/main" id="{0AFF5965-1CAB-4BD5-D9B5-6707EA91D82A}"/>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42709605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20E29-F94E-AB78-091B-F533A72F9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08156-9289-3435-DE75-6D962EB14000}"/>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90CB9A55-0AB4-DE6D-4360-35BD43DE2B67}"/>
              </a:ext>
            </a:extLst>
          </p:cNvPr>
          <p:cNvGraphicFramePr>
            <a:graphicFrameLocks noGrp="1"/>
          </p:cNvGraphicFramePr>
          <p:nvPr>
            <p:ph idx="1"/>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graphicFrame>
        <p:nvGraphicFramePr>
          <p:cNvPr id="3" name="Table 2">
            <a:extLst>
              <a:ext uri="{FF2B5EF4-FFF2-40B4-BE49-F238E27FC236}">
                <a16:creationId xmlns:a16="http://schemas.microsoft.com/office/drawing/2014/main" id="{6C1488C0-87DB-A97B-3880-87B71F84CED3}"/>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209214113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387AF-9808-A658-EA06-EF01FD35D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5B6AC-3123-BBF2-F9C5-CEE19181EDF4}"/>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E9DB3883-C7DE-6573-E6DD-8D0C1485E619}"/>
              </a:ext>
            </a:extLst>
          </p:cNvPr>
          <p:cNvGraphicFramePr>
            <a:graphicFrameLocks noGrp="1"/>
          </p:cNvGraphicFramePr>
          <p:nvPr>
            <p:ph idx="1"/>
            <p:extLst>
              <p:ext uri="{D42A27DB-BD31-4B8C-83A1-F6EECF244321}">
                <p14:modId xmlns:p14="http://schemas.microsoft.com/office/powerpoint/2010/main" val="3431257658"/>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BDE87461-72E6-E437-E274-9422CCC0B8B0}"/>
              </a:ext>
            </a:extLst>
          </p:cNvPr>
          <p:cNvSpPr txBox="1"/>
          <p:nvPr/>
        </p:nvSpPr>
        <p:spPr>
          <a:xfrm>
            <a:off x="329205" y="4258311"/>
            <a:ext cx="11533588" cy="646331"/>
          </a:xfrm>
          <a:prstGeom prst="rect">
            <a:avLst/>
          </a:prstGeom>
          <a:noFill/>
        </p:spPr>
        <p:txBody>
          <a:bodyPr wrap="square" rtlCol="0">
            <a:spAutoFit/>
          </a:bodyPr>
          <a:lstStyle/>
          <a:p>
            <a:r>
              <a:rPr lang="en-US" sz="3600" dirty="0"/>
              <a:t>Shift the pattern by 3 position right.</a:t>
            </a:r>
            <a:endParaRPr lang="en-IN" sz="3600" dirty="0"/>
          </a:p>
        </p:txBody>
      </p:sp>
      <p:graphicFrame>
        <p:nvGraphicFramePr>
          <p:cNvPr id="3" name="Table 2">
            <a:extLst>
              <a:ext uri="{FF2B5EF4-FFF2-40B4-BE49-F238E27FC236}">
                <a16:creationId xmlns:a16="http://schemas.microsoft.com/office/drawing/2014/main" id="{CE3CFAE2-0CCA-0F99-DF61-2EEA6805D481}"/>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29832528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93F3D-1613-73A3-7E5B-7C107138C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46978-10E2-9438-1A15-DD01E8CE77C0}"/>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F1FE48FA-AB36-5DC2-5F3D-13DFD3026E55}"/>
              </a:ext>
            </a:extLst>
          </p:cNvPr>
          <p:cNvGraphicFramePr>
            <a:graphicFrameLocks noGrp="1"/>
          </p:cNvGraphicFramePr>
          <p:nvPr>
            <p:ph idx="1"/>
            <p:extLst>
              <p:ext uri="{D42A27DB-BD31-4B8C-83A1-F6EECF244321}">
                <p14:modId xmlns:p14="http://schemas.microsoft.com/office/powerpoint/2010/main" val="3598616818"/>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933CFB9F-5055-A34D-B4DD-61C9AB479BAD}"/>
              </a:ext>
            </a:extLst>
          </p:cNvPr>
          <p:cNvSpPr txBox="1"/>
          <p:nvPr/>
        </p:nvSpPr>
        <p:spPr>
          <a:xfrm>
            <a:off x="329205" y="4258311"/>
            <a:ext cx="11533588" cy="1200329"/>
          </a:xfrm>
          <a:prstGeom prst="rect">
            <a:avLst/>
          </a:prstGeom>
          <a:noFill/>
        </p:spPr>
        <p:txBody>
          <a:bodyPr wrap="square" rtlCol="0">
            <a:spAutoFit/>
          </a:bodyPr>
          <a:lstStyle/>
          <a:p>
            <a:r>
              <a:rPr lang="en-US" sz="3600" dirty="0"/>
              <a:t>Now, Compare R with E, Not equal. So, Shift the pattern by 1 time to right </a:t>
            </a:r>
            <a:endParaRPr lang="en-IN" sz="3600" dirty="0"/>
          </a:p>
        </p:txBody>
      </p:sp>
      <p:graphicFrame>
        <p:nvGraphicFramePr>
          <p:cNvPr id="3" name="Table 2">
            <a:extLst>
              <a:ext uri="{FF2B5EF4-FFF2-40B4-BE49-F238E27FC236}">
                <a16:creationId xmlns:a16="http://schemas.microsoft.com/office/drawing/2014/main" id="{D825D188-3187-9BE0-5087-1FBF570F3BBA}"/>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9207376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22070-1FCB-BD63-FDC3-C8DE3C5D4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D7B76-52C6-889A-3FBA-C421368F2363}"/>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97A59702-94B2-1104-F1DD-3A9E40B69D9B}"/>
              </a:ext>
            </a:extLst>
          </p:cNvPr>
          <p:cNvGraphicFramePr>
            <a:graphicFrameLocks noGrp="1"/>
          </p:cNvGraphicFramePr>
          <p:nvPr>
            <p:ph idx="1"/>
            <p:extLst>
              <p:ext uri="{D42A27DB-BD31-4B8C-83A1-F6EECF244321}">
                <p14:modId xmlns:p14="http://schemas.microsoft.com/office/powerpoint/2010/main" val="497516057"/>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graphicFrame>
        <p:nvGraphicFramePr>
          <p:cNvPr id="3" name="Table 2">
            <a:extLst>
              <a:ext uri="{FF2B5EF4-FFF2-40B4-BE49-F238E27FC236}">
                <a16:creationId xmlns:a16="http://schemas.microsoft.com/office/drawing/2014/main" id="{9D9F1A13-B996-9623-DA0F-ABC4B37C8A3C}"/>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43229399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B5195-C88A-F9AA-EAD2-CAFD5874A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92182-E169-BDE0-B483-EB6AD0E53A23}"/>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1ECB6067-FB67-479D-EB4D-1612AB84AA6A}"/>
              </a:ext>
            </a:extLst>
          </p:cNvPr>
          <p:cNvGraphicFramePr>
            <a:graphicFrameLocks noGrp="1"/>
          </p:cNvGraphicFramePr>
          <p:nvPr>
            <p:ph idx="1"/>
            <p:extLst>
              <p:ext uri="{D42A27DB-BD31-4B8C-83A1-F6EECF244321}">
                <p14:modId xmlns:p14="http://schemas.microsoft.com/office/powerpoint/2010/main" val="223223510"/>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6</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FBB2D9F5-EC93-93DB-D63E-52B470C0DD14}"/>
              </a:ext>
            </a:extLst>
          </p:cNvPr>
          <p:cNvSpPr txBox="1"/>
          <p:nvPr/>
        </p:nvSpPr>
        <p:spPr>
          <a:xfrm>
            <a:off x="329205" y="4258311"/>
            <a:ext cx="11533588" cy="1200329"/>
          </a:xfrm>
          <a:prstGeom prst="rect">
            <a:avLst/>
          </a:prstGeom>
          <a:noFill/>
        </p:spPr>
        <p:txBody>
          <a:bodyPr wrap="square" rtlCol="0">
            <a:spAutoFit/>
          </a:bodyPr>
          <a:lstStyle/>
          <a:p>
            <a:r>
              <a:rPr lang="en-US" sz="3600" dirty="0"/>
              <a:t>Now, Compare R with </a:t>
            </a:r>
            <a:r>
              <a:rPr lang="en-US" sz="3600" b="1" dirty="0"/>
              <a:t>Space</a:t>
            </a:r>
            <a:r>
              <a:rPr lang="en-US" sz="3600" dirty="0"/>
              <a:t>, Not equal. So, Shift the pattern by 6 time to right (last value in the shifting table)</a:t>
            </a:r>
            <a:endParaRPr lang="en-IN" sz="3600" dirty="0"/>
          </a:p>
        </p:txBody>
      </p:sp>
      <p:graphicFrame>
        <p:nvGraphicFramePr>
          <p:cNvPr id="3" name="Table 2">
            <a:extLst>
              <a:ext uri="{FF2B5EF4-FFF2-40B4-BE49-F238E27FC236}">
                <a16:creationId xmlns:a16="http://schemas.microsoft.com/office/drawing/2014/main" id="{854B84AC-FC41-99AB-7127-6298B94ACF3F}"/>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423500564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9BFD6-31F2-E9D9-54B5-38D04EA85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7E7B1-D05F-3203-D53E-D7D69B48F125}"/>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5CB61BCD-62B9-6F0C-5B2D-1E1408AAEEE5}"/>
              </a:ext>
            </a:extLst>
          </p:cNvPr>
          <p:cNvGraphicFramePr>
            <a:graphicFrameLocks noGrp="1"/>
          </p:cNvGraphicFramePr>
          <p:nvPr>
            <p:ph idx="1"/>
            <p:extLst>
              <p:ext uri="{D42A27DB-BD31-4B8C-83A1-F6EECF244321}">
                <p14:modId xmlns:p14="http://schemas.microsoft.com/office/powerpoint/2010/main" val="2063957593"/>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6</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graphicFrame>
        <p:nvGraphicFramePr>
          <p:cNvPr id="3" name="Table 2">
            <a:extLst>
              <a:ext uri="{FF2B5EF4-FFF2-40B4-BE49-F238E27FC236}">
                <a16:creationId xmlns:a16="http://schemas.microsoft.com/office/drawing/2014/main" id="{461EBDB7-F035-AD4E-A271-0BFE827915DE}"/>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11834461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250D5-4AFA-8F92-7A40-7622D0786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662D7-0AEF-DA7E-E3D8-87CED4EAA5CB}"/>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15E47B30-BA00-56D0-4BD7-51A777970062}"/>
              </a:ext>
            </a:extLst>
          </p:cNvPr>
          <p:cNvGraphicFramePr>
            <a:graphicFrameLocks noGrp="1"/>
          </p:cNvGraphicFramePr>
          <p:nvPr>
            <p:ph idx="1"/>
            <p:extLst>
              <p:ext uri="{D42A27DB-BD31-4B8C-83A1-F6EECF244321}">
                <p14:modId xmlns:p14="http://schemas.microsoft.com/office/powerpoint/2010/main" val="762341467"/>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6</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2</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9368ED7B-BBCF-F3F8-BD82-AB7292BFA6D4}"/>
              </a:ext>
            </a:extLst>
          </p:cNvPr>
          <p:cNvSpPr txBox="1"/>
          <p:nvPr/>
        </p:nvSpPr>
        <p:spPr>
          <a:xfrm>
            <a:off x="329205" y="4258311"/>
            <a:ext cx="11533588" cy="1200329"/>
          </a:xfrm>
          <a:prstGeom prst="rect">
            <a:avLst/>
          </a:prstGeom>
          <a:noFill/>
        </p:spPr>
        <p:txBody>
          <a:bodyPr wrap="square" rtlCol="0">
            <a:spAutoFit/>
          </a:bodyPr>
          <a:lstStyle/>
          <a:p>
            <a:r>
              <a:rPr lang="en-US" sz="3600" dirty="0"/>
              <a:t>Now, Compare R with </a:t>
            </a:r>
            <a:r>
              <a:rPr lang="en-US" sz="3600" b="1" dirty="0"/>
              <a:t>B</a:t>
            </a:r>
            <a:r>
              <a:rPr lang="en-US" sz="3600" dirty="0"/>
              <a:t>, Not equal. So, Shift the pattern by 2 time to right</a:t>
            </a:r>
            <a:endParaRPr lang="en-IN" sz="3600" dirty="0"/>
          </a:p>
        </p:txBody>
      </p:sp>
      <p:graphicFrame>
        <p:nvGraphicFramePr>
          <p:cNvPr id="3" name="Table 2">
            <a:extLst>
              <a:ext uri="{FF2B5EF4-FFF2-40B4-BE49-F238E27FC236}">
                <a16:creationId xmlns:a16="http://schemas.microsoft.com/office/drawing/2014/main" id="{4AE2AF59-8EC0-773B-69C5-638E8B887064}"/>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203484700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CFC3E-D29E-7038-911E-8BD8288E1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F3F76-65A5-C64F-C938-3E8EBC06BC0F}"/>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0BF0006D-79E9-770F-48F4-9BC09403B0A4}"/>
              </a:ext>
            </a:extLst>
          </p:cNvPr>
          <p:cNvGraphicFramePr>
            <a:graphicFrameLocks noGrp="1"/>
          </p:cNvGraphicFramePr>
          <p:nvPr>
            <p:ph idx="1"/>
            <p:extLst>
              <p:ext uri="{D42A27DB-BD31-4B8C-83A1-F6EECF244321}">
                <p14:modId xmlns:p14="http://schemas.microsoft.com/office/powerpoint/2010/main" val="543386352"/>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6</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2</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graphicFrame>
        <p:nvGraphicFramePr>
          <p:cNvPr id="3" name="Table 2">
            <a:extLst>
              <a:ext uri="{FF2B5EF4-FFF2-40B4-BE49-F238E27FC236}">
                <a16:creationId xmlns:a16="http://schemas.microsoft.com/office/drawing/2014/main" id="{B782DE19-1BFA-650A-363A-2F69B1D7E6EC}"/>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54047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A7EE-CFE5-EC10-2F61-B7C45B72E2C4}"/>
              </a:ext>
            </a:extLst>
          </p:cNvPr>
          <p:cNvSpPr>
            <a:spLocks noGrp="1"/>
          </p:cNvSpPr>
          <p:nvPr>
            <p:ph type="title"/>
          </p:nvPr>
        </p:nvSpPr>
        <p:spPr>
          <a:xfrm>
            <a:off x="838200" y="100013"/>
            <a:ext cx="10515600" cy="820738"/>
          </a:xfrm>
        </p:spPr>
        <p:txBody>
          <a:bodyPr>
            <a:normAutofit/>
          </a:bodyPr>
          <a:lstStyle/>
          <a:p>
            <a:pPr algn="ctr"/>
            <a:r>
              <a:rPr lang="en-US" sz="4800" b="1" dirty="0">
                <a:latin typeface="+mn-lt"/>
              </a:rPr>
              <a:t>BALANCED SEARCH TREES</a:t>
            </a:r>
            <a:endParaRPr lang="en-IN" sz="4800" b="1" dirty="0">
              <a:latin typeface="+mn-lt"/>
            </a:endParaRPr>
          </a:p>
        </p:txBody>
      </p:sp>
      <p:sp>
        <p:nvSpPr>
          <p:cNvPr id="3" name="Content Placeholder 2">
            <a:extLst>
              <a:ext uri="{FF2B5EF4-FFF2-40B4-BE49-F238E27FC236}">
                <a16:creationId xmlns:a16="http://schemas.microsoft.com/office/drawing/2014/main" id="{2CC0E7CE-2745-72CB-33D5-F38A72F3EA28}"/>
              </a:ext>
            </a:extLst>
          </p:cNvPr>
          <p:cNvSpPr>
            <a:spLocks noGrp="1"/>
          </p:cNvSpPr>
          <p:nvPr>
            <p:ph idx="1"/>
          </p:nvPr>
        </p:nvSpPr>
        <p:spPr>
          <a:xfrm>
            <a:off x="157163" y="785813"/>
            <a:ext cx="11772900" cy="5972174"/>
          </a:xfrm>
        </p:spPr>
        <p:txBody>
          <a:bodyPr>
            <a:noAutofit/>
          </a:bodyPr>
          <a:lstStyle/>
          <a:p>
            <a:pPr algn="just">
              <a:spcBef>
                <a:spcPts val="0"/>
              </a:spcBef>
            </a:pPr>
            <a:r>
              <a:rPr lang="en-US" sz="3200" b="1" dirty="0"/>
              <a:t>Two Approaches:</a:t>
            </a:r>
          </a:p>
          <a:p>
            <a:pPr lvl="1" algn="just">
              <a:spcBef>
                <a:spcPts val="0"/>
              </a:spcBef>
            </a:pPr>
            <a:r>
              <a:rPr lang="en-US" sz="3200" b="1" dirty="0"/>
              <a:t>Instance Simplification Variety: </a:t>
            </a:r>
            <a:r>
              <a:rPr lang="en-US" sz="3200" dirty="0"/>
              <a:t>An unbalanced Binary Search Tree is transformed into a balanced one. Such Trees are called as Self Balancing. </a:t>
            </a:r>
          </a:p>
          <a:p>
            <a:pPr lvl="3" algn="just">
              <a:spcBef>
                <a:spcPts val="0"/>
              </a:spcBef>
            </a:pPr>
            <a:r>
              <a:rPr lang="en-US" sz="3200" dirty="0"/>
              <a:t>An </a:t>
            </a:r>
            <a:r>
              <a:rPr lang="en-US" sz="3200" b="1" dirty="0"/>
              <a:t>AVL Tree </a:t>
            </a:r>
            <a:r>
              <a:rPr lang="en-US" sz="3200" dirty="0"/>
              <a:t>requires the difference between the heights of the left and right subtrees of every node never  exceed 1.</a:t>
            </a:r>
          </a:p>
          <a:p>
            <a:pPr lvl="3" algn="just">
              <a:spcBef>
                <a:spcPts val="0"/>
              </a:spcBef>
            </a:pPr>
            <a:r>
              <a:rPr lang="en-US" sz="3200" b="1" dirty="0"/>
              <a:t>Red-Black Tree </a:t>
            </a:r>
            <a:r>
              <a:rPr lang="en-US" sz="3200" dirty="0"/>
              <a:t>tolerates the height of one subtree being twice as large as the other subtree of the same node.</a:t>
            </a:r>
          </a:p>
          <a:p>
            <a:pPr lvl="1" algn="just">
              <a:spcBef>
                <a:spcPts val="0"/>
              </a:spcBef>
            </a:pPr>
            <a:r>
              <a:rPr lang="en-US" sz="3200" b="1" dirty="0"/>
              <a:t>Representation Change variety: </a:t>
            </a:r>
            <a:r>
              <a:rPr lang="en-US" sz="3200" dirty="0"/>
              <a:t>Allows more than one element in a node of a search tree. </a:t>
            </a:r>
          </a:p>
          <a:p>
            <a:pPr lvl="3" algn="just">
              <a:spcBef>
                <a:spcPts val="0"/>
              </a:spcBef>
            </a:pPr>
            <a:r>
              <a:rPr lang="en-US" sz="3200" dirty="0"/>
              <a:t>2-3 Trees and 2-3-4 Trees and B-Trees. They differ in the number of elements admissible in a single node of a search tree, but all are perfectly balanced.</a:t>
            </a:r>
          </a:p>
          <a:p>
            <a:pPr algn="just">
              <a:spcBef>
                <a:spcPts val="0"/>
              </a:spcBef>
            </a:pPr>
            <a:endParaRPr lang="en-IN" sz="3200" dirty="0"/>
          </a:p>
        </p:txBody>
      </p:sp>
    </p:spTree>
    <p:extLst>
      <p:ext uri="{BB962C8B-B14F-4D97-AF65-F5344CB8AC3E}">
        <p14:creationId xmlns:p14="http://schemas.microsoft.com/office/powerpoint/2010/main" val="45180891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F2CD3-4067-E510-2D4D-120F558EE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44991-3205-F49D-09F5-489633067F9D}"/>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9A429BEC-EDD8-4677-0156-0B7B81A89F01}"/>
              </a:ext>
            </a:extLst>
          </p:cNvPr>
          <p:cNvGraphicFramePr>
            <a:graphicFrameLocks noGrp="1"/>
          </p:cNvGraphicFramePr>
          <p:nvPr>
            <p:ph idx="1"/>
            <p:extLst>
              <p:ext uri="{D42A27DB-BD31-4B8C-83A1-F6EECF244321}">
                <p14:modId xmlns:p14="http://schemas.microsoft.com/office/powerpoint/2010/main" val="3462392929"/>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6</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2</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D3336776-1751-CE1F-E469-9A0A833D6B9C}"/>
              </a:ext>
            </a:extLst>
          </p:cNvPr>
          <p:cNvSpPr txBox="1"/>
          <p:nvPr/>
        </p:nvSpPr>
        <p:spPr>
          <a:xfrm>
            <a:off x="329205" y="4258311"/>
            <a:ext cx="11533588" cy="646331"/>
          </a:xfrm>
          <a:prstGeom prst="rect">
            <a:avLst/>
          </a:prstGeom>
          <a:noFill/>
        </p:spPr>
        <p:txBody>
          <a:bodyPr wrap="square" rtlCol="0">
            <a:spAutoFit/>
          </a:bodyPr>
          <a:lstStyle/>
          <a:p>
            <a:pPr algn="just"/>
            <a:r>
              <a:rPr lang="en-US" sz="3600" dirty="0"/>
              <a:t>Now, Compare R with </a:t>
            </a:r>
            <a:r>
              <a:rPr lang="en-US" sz="3600" b="1" dirty="0"/>
              <a:t>R</a:t>
            </a:r>
            <a:r>
              <a:rPr lang="en-US" sz="3600" dirty="0"/>
              <a:t>, Equal. </a:t>
            </a:r>
            <a:endParaRPr lang="en-IN" sz="3600" dirty="0"/>
          </a:p>
        </p:txBody>
      </p:sp>
      <p:graphicFrame>
        <p:nvGraphicFramePr>
          <p:cNvPr id="3" name="Table 2">
            <a:extLst>
              <a:ext uri="{FF2B5EF4-FFF2-40B4-BE49-F238E27FC236}">
                <a16:creationId xmlns:a16="http://schemas.microsoft.com/office/drawing/2014/main" id="{40D0F865-5B87-6441-297B-76BCD955E3E8}"/>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38800322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3E60-B713-F71B-5F84-E6574A7E4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BF9EB-A193-0B61-24C0-372CA118C5FE}"/>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963315DD-B989-09F1-651B-023B9A817309}"/>
              </a:ext>
            </a:extLst>
          </p:cNvPr>
          <p:cNvGraphicFramePr>
            <a:graphicFrameLocks noGrp="1"/>
          </p:cNvGraphicFramePr>
          <p:nvPr>
            <p:ph idx="1"/>
            <p:extLst>
              <p:ext uri="{D42A27DB-BD31-4B8C-83A1-F6EECF244321}">
                <p14:modId xmlns:p14="http://schemas.microsoft.com/office/powerpoint/2010/main" val="2196570977"/>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6</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2</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3</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68905D60-BE5D-D34B-C83E-14AF5E0331D7}"/>
              </a:ext>
            </a:extLst>
          </p:cNvPr>
          <p:cNvSpPr txBox="1"/>
          <p:nvPr/>
        </p:nvSpPr>
        <p:spPr>
          <a:xfrm>
            <a:off x="329205" y="4258311"/>
            <a:ext cx="11533588" cy="1200329"/>
          </a:xfrm>
          <a:prstGeom prst="rect">
            <a:avLst/>
          </a:prstGeom>
          <a:noFill/>
        </p:spPr>
        <p:txBody>
          <a:bodyPr wrap="square" rtlCol="0">
            <a:spAutoFit/>
          </a:bodyPr>
          <a:lstStyle/>
          <a:p>
            <a:pPr algn="just"/>
            <a:r>
              <a:rPr lang="en-US" sz="3600" dirty="0"/>
              <a:t>Now, Compare next preceding characters E and A. Not Equal. So, Shift the pattern by 3 time to right (key – success) </a:t>
            </a:r>
            <a:endParaRPr lang="en-IN" sz="3600" dirty="0"/>
          </a:p>
        </p:txBody>
      </p:sp>
      <p:graphicFrame>
        <p:nvGraphicFramePr>
          <p:cNvPr id="3" name="Table 2">
            <a:extLst>
              <a:ext uri="{FF2B5EF4-FFF2-40B4-BE49-F238E27FC236}">
                <a16:creationId xmlns:a16="http://schemas.microsoft.com/office/drawing/2014/main" id="{94655493-E314-EF56-891E-C5DB214AC96B}"/>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29551763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B878-61D3-BA72-CB9E-EAA11357E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D6194-A766-CF71-EBBC-30381D5578D7}"/>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936A990F-4E3F-D84E-4985-3B9234B421C8}"/>
              </a:ext>
            </a:extLst>
          </p:cNvPr>
          <p:cNvGraphicFramePr>
            <a:graphicFrameLocks noGrp="1"/>
          </p:cNvGraphicFramePr>
          <p:nvPr>
            <p:ph idx="1"/>
            <p:extLst>
              <p:ext uri="{D42A27DB-BD31-4B8C-83A1-F6EECF244321}">
                <p14:modId xmlns:p14="http://schemas.microsoft.com/office/powerpoint/2010/main" val="1434334880"/>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6</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2</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3</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graphicFrame>
        <p:nvGraphicFramePr>
          <p:cNvPr id="3" name="Table 2">
            <a:extLst>
              <a:ext uri="{FF2B5EF4-FFF2-40B4-BE49-F238E27FC236}">
                <a16:creationId xmlns:a16="http://schemas.microsoft.com/office/drawing/2014/main" id="{9B0DF288-6190-2744-7DAA-F2128AE8AC3C}"/>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12967056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870C6-1D72-69C3-28B6-EFB1C34DC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1E4D8-680B-A2A4-121A-6A1992D4E394}"/>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47D81111-5047-F3EB-276E-434A6C6317B2}"/>
              </a:ext>
            </a:extLst>
          </p:cNvPr>
          <p:cNvGraphicFramePr>
            <a:graphicFrameLocks noGrp="1"/>
          </p:cNvGraphicFramePr>
          <p:nvPr>
            <p:ph idx="1"/>
            <p:extLst>
              <p:ext uri="{D42A27DB-BD31-4B8C-83A1-F6EECF244321}">
                <p14:modId xmlns:p14="http://schemas.microsoft.com/office/powerpoint/2010/main" val="401529984"/>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4</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6</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2</a:t>
                      </a: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800" dirty="0">
                          <a:solidFill>
                            <a:schemeClr val="tx1"/>
                          </a:solidFill>
                        </a:rPr>
                        <a:t>3</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66BA92B0-EE31-C3B1-C2F3-93FE2F24C412}"/>
              </a:ext>
            </a:extLst>
          </p:cNvPr>
          <p:cNvSpPr txBox="1"/>
          <p:nvPr/>
        </p:nvSpPr>
        <p:spPr>
          <a:xfrm>
            <a:off x="329205" y="4258311"/>
            <a:ext cx="11533588" cy="646331"/>
          </a:xfrm>
          <a:prstGeom prst="rect">
            <a:avLst/>
          </a:prstGeom>
          <a:noFill/>
        </p:spPr>
        <p:txBody>
          <a:bodyPr wrap="square" rtlCol="0">
            <a:spAutoFit/>
          </a:bodyPr>
          <a:lstStyle/>
          <a:p>
            <a:pPr algn="just"/>
            <a:r>
              <a:rPr lang="en-US" sz="3600" dirty="0"/>
              <a:t>Now, Compare All are Successfully Compared.</a:t>
            </a:r>
            <a:endParaRPr lang="en-IN" sz="3600" dirty="0"/>
          </a:p>
        </p:txBody>
      </p:sp>
      <p:graphicFrame>
        <p:nvGraphicFramePr>
          <p:cNvPr id="3" name="Table 2">
            <a:extLst>
              <a:ext uri="{FF2B5EF4-FFF2-40B4-BE49-F238E27FC236}">
                <a16:creationId xmlns:a16="http://schemas.microsoft.com/office/drawing/2014/main" id="{6D334FE6-8F37-4890-4AFD-8848538BF886}"/>
              </a:ext>
            </a:extLst>
          </p:cNvPr>
          <p:cNvGraphicFramePr>
            <a:graphicFrameLocks noGrp="1"/>
          </p:cNvGraphicFramePr>
          <p:nvPr/>
        </p:nvGraphicFramePr>
        <p:xfrm>
          <a:off x="225025" y="5429885"/>
          <a:ext cx="11741949" cy="1280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3997031936"/>
                    </a:ext>
                  </a:extLst>
                </a:gridCol>
                <a:gridCol w="434887">
                  <a:extLst>
                    <a:ext uri="{9D8B030D-6E8A-4147-A177-3AD203B41FA5}">
                      <a16:colId xmlns:a16="http://schemas.microsoft.com/office/drawing/2014/main" val="816574575"/>
                    </a:ext>
                  </a:extLst>
                </a:gridCol>
                <a:gridCol w="434887">
                  <a:extLst>
                    <a:ext uri="{9D8B030D-6E8A-4147-A177-3AD203B41FA5}">
                      <a16:colId xmlns:a16="http://schemas.microsoft.com/office/drawing/2014/main" val="2958115310"/>
                    </a:ext>
                  </a:extLst>
                </a:gridCol>
                <a:gridCol w="434887">
                  <a:extLst>
                    <a:ext uri="{9D8B030D-6E8A-4147-A177-3AD203B41FA5}">
                      <a16:colId xmlns:a16="http://schemas.microsoft.com/office/drawing/2014/main" val="1801789824"/>
                    </a:ext>
                  </a:extLst>
                </a:gridCol>
                <a:gridCol w="434887">
                  <a:extLst>
                    <a:ext uri="{9D8B030D-6E8A-4147-A177-3AD203B41FA5}">
                      <a16:colId xmlns:a16="http://schemas.microsoft.com/office/drawing/2014/main" val="342893750"/>
                    </a:ext>
                  </a:extLst>
                </a:gridCol>
                <a:gridCol w="434887">
                  <a:extLst>
                    <a:ext uri="{9D8B030D-6E8A-4147-A177-3AD203B41FA5}">
                      <a16:colId xmlns:a16="http://schemas.microsoft.com/office/drawing/2014/main" val="1679828479"/>
                    </a:ext>
                  </a:extLst>
                </a:gridCol>
                <a:gridCol w="434887">
                  <a:extLst>
                    <a:ext uri="{9D8B030D-6E8A-4147-A177-3AD203B41FA5}">
                      <a16:colId xmlns:a16="http://schemas.microsoft.com/office/drawing/2014/main" val="1703211130"/>
                    </a:ext>
                  </a:extLst>
                </a:gridCol>
                <a:gridCol w="434887">
                  <a:extLst>
                    <a:ext uri="{9D8B030D-6E8A-4147-A177-3AD203B41FA5}">
                      <a16:colId xmlns:a16="http://schemas.microsoft.com/office/drawing/2014/main" val="377046927"/>
                    </a:ext>
                  </a:extLst>
                </a:gridCol>
                <a:gridCol w="434887">
                  <a:extLst>
                    <a:ext uri="{9D8B030D-6E8A-4147-A177-3AD203B41FA5}">
                      <a16:colId xmlns:a16="http://schemas.microsoft.com/office/drawing/2014/main" val="1608927940"/>
                    </a:ext>
                  </a:extLst>
                </a:gridCol>
                <a:gridCol w="434887">
                  <a:extLst>
                    <a:ext uri="{9D8B030D-6E8A-4147-A177-3AD203B41FA5}">
                      <a16:colId xmlns:a16="http://schemas.microsoft.com/office/drawing/2014/main" val="1161599122"/>
                    </a:ext>
                  </a:extLst>
                </a:gridCol>
                <a:gridCol w="434887">
                  <a:extLst>
                    <a:ext uri="{9D8B030D-6E8A-4147-A177-3AD203B41FA5}">
                      <a16:colId xmlns:a16="http://schemas.microsoft.com/office/drawing/2014/main" val="3731509676"/>
                    </a:ext>
                  </a:extLst>
                </a:gridCol>
                <a:gridCol w="434887">
                  <a:extLst>
                    <a:ext uri="{9D8B030D-6E8A-4147-A177-3AD203B41FA5}">
                      <a16:colId xmlns:a16="http://schemas.microsoft.com/office/drawing/2014/main" val="2230698559"/>
                    </a:ext>
                  </a:extLst>
                </a:gridCol>
                <a:gridCol w="434887">
                  <a:extLst>
                    <a:ext uri="{9D8B030D-6E8A-4147-A177-3AD203B41FA5}">
                      <a16:colId xmlns:a16="http://schemas.microsoft.com/office/drawing/2014/main" val="3781055670"/>
                    </a:ext>
                  </a:extLst>
                </a:gridCol>
                <a:gridCol w="434887">
                  <a:extLst>
                    <a:ext uri="{9D8B030D-6E8A-4147-A177-3AD203B41FA5}">
                      <a16:colId xmlns:a16="http://schemas.microsoft.com/office/drawing/2014/main" val="2569522650"/>
                    </a:ext>
                  </a:extLst>
                </a:gridCol>
                <a:gridCol w="434887">
                  <a:extLst>
                    <a:ext uri="{9D8B030D-6E8A-4147-A177-3AD203B41FA5}">
                      <a16:colId xmlns:a16="http://schemas.microsoft.com/office/drawing/2014/main" val="3251152599"/>
                    </a:ext>
                  </a:extLst>
                </a:gridCol>
                <a:gridCol w="434887">
                  <a:extLst>
                    <a:ext uri="{9D8B030D-6E8A-4147-A177-3AD203B41FA5}">
                      <a16:colId xmlns:a16="http://schemas.microsoft.com/office/drawing/2014/main" val="2347621464"/>
                    </a:ext>
                  </a:extLst>
                </a:gridCol>
                <a:gridCol w="434887">
                  <a:extLst>
                    <a:ext uri="{9D8B030D-6E8A-4147-A177-3AD203B41FA5}">
                      <a16:colId xmlns:a16="http://schemas.microsoft.com/office/drawing/2014/main" val="2103026215"/>
                    </a:ext>
                  </a:extLst>
                </a:gridCol>
                <a:gridCol w="434887">
                  <a:extLst>
                    <a:ext uri="{9D8B030D-6E8A-4147-A177-3AD203B41FA5}">
                      <a16:colId xmlns:a16="http://schemas.microsoft.com/office/drawing/2014/main" val="2255290163"/>
                    </a:ext>
                  </a:extLst>
                </a:gridCol>
                <a:gridCol w="434887">
                  <a:extLst>
                    <a:ext uri="{9D8B030D-6E8A-4147-A177-3AD203B41FA5}">
                      <a16:colId xmlns:a16="http://schemas.microsoft.com/office/drawing/2014/main" val="512233040"/>
                    </a:ext>
                  </a:extLst>
                </a:gridCol>
                <a:gridCol w="434887">
                  <a:extLst>
                    <a:ext uri="{9D8B030D-6E8A-4147-A177-3AD203B41FA5}">
                      <a16:colId xmlns:a16="http://schemas.microsoft.com/office/drawing/2014/main" val="1681179307"/>
                    </a:ext>
                  </a:extLst>
                </a:gridCol>
                <a:gridCol w="434887">
                  <a:extLst>
                    <a:ext uri="{9D8B030D-6E8A-4147-A177-3AD203B41FA5}">
                      <a16:colId xmlns:a16="http://schemas.microsoft.com/office/drawing/2014/main" val="547139983"/>
                    </a:ext>
                  </a:extLst>
                </a:gridCol>
                <a:gridCol w="434887">
                  <a:extLst>
                    <a:ext uri="{9D8B030D-6E8A-4147-A177-3AD203B41FA5}">
                      <a16:colId xmlns:a16="http://schemas.microsoft.com/office/drawing/2014/main" val="311133786"/>
                    </a:ext>
                  </a:extLst>
                </a:gridCol>
                <a:gridCol w="434887">
                  <a:extLst>
                    <a:ext uri="{9D8B030D-6E8A-4147-A177-3AD203B41FA5}">
                      <a16:colId xmlns:a16="http://schemas.microsoft.com/office/drawing/2014/main" val="4067831978"/>
                    </a:ext>
                  </a:extLst>
                </a:gridCol>
                <a:gridCol w="434887">
                  <a:extLst>
                    <a:ext uri="{9D8B030D-6E8A-4147-A177-3AD203B41FA5}">
                      <a16:colId xmlns:a16="http://schemas.microsoft.com/office/drawing/2014/main" val="2120005283"/>
                    </a:ext>
                  </a:extLst>
                </a:gridCol>
                <a:gridCol w="434887">
                  <a:extLst>
                    <a:ext uri="{9D8B030D-6E8A-4147-A177-3AD203B41FA5}">
                      <a16:colId xmlns:a16="http://schemas.microsoft.com/office/drawing/2014/main" val="2792509621"/>
                    </a:ext>
                  </a:extLst>
                </a:gridCol>
                <a:gridCol w="434887">
                  <a:extLst>
                    <a:ext uri="{9D8B030D-6E8A-4147-A177-3AD203B41FA5}">
                      <a16:colId xmlns:a16="http://schemas.microsoft.com/office/drawing/2014/main" val="3762506326"/>
                    </a:ext>
                  </a:extLst>
                </a:gridCol>
                <a:gridCol w="434887">
                  <a:extLst>
                    <a:ext uri="{9D8B030D-6E8A-4147-A177-3AD203B41FA5}">
                      <a16:colId xmlns:a16="http://schemas.microsoft.com/office/drawing/2014/main" val="3003693289"/>
                    </a:ext>
                  </a:extLst>
                </a:gridCol>
              </a:tblGrid>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3600" b="1" kern="1200" dirty="0">
                          <a:solidFill>
                            <a:schemeClr val="tx1"/>
                          </a:solidFill>
                          <a:latin typeface="Courier New" panose="02070309020205020404" pitchFamily="49" charset="0"/>
                          <a:ea typeface="+mn-ea"/>
                          <a:cs typeface="Courier New" panose="02070309020205020404" pitchFamily="49" charset="0"/>
                        </a:rPr>
                        <a:t>B</a:t>
                      </a:r>
                      <a:endParaRPr lang="en-IN" sz="3600" b="1" kern="120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C</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D</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F</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G</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H</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I</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J</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K</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L</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M</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N</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O</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P</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Q</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R</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S</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T</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U</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V</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W</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X</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Y</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a:solidFill>
                            <a:schemeClr val="tx1"/>
                          </a:solidFill>
                          <a:latin typeface="Courier New" panose="02070309020205020404" pitchFamily="49" charset="0"/>
                          <a:cs typeface="Courier New" panose="02070309020205020404" pitchFamily="49" charset="0"/>
                        </a:rPr>
                        <a:t>Z</a:t>
                      </a: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152684"/>
                  </a:ext>
                </a:extLst>
              </a:tr>
              <a:tr h="370840">
                <a:tc>
                  <a:txBody>
                    <a:bodyP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noProof="0" dirty="0">
                          <a:solidFill>
                            <a:schemeClr val="tx1"/>
                          </a:solidFill>
                          <a:latin typeface="Courier New" panose="02070309020205020404" pitchFamily="49" charset="0"/>
                          <a:ea typeface="+mn-ea"/>
                          <a:cs typeface="Courier New" panose="02070309020205020404" pitchFamily="49" charset="0"/>
                        </a:rPr>
                        <a:t>2</a:t>
                      </a:r>
                      <a:endParaRPr lang="en-IN" sz="3600" b="1" kern="1200" noProof="0" dirty="0">
                        <a:solidFill>
                          <a:schemeClr val="tx1"/>
                        </a:solidFill>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endParaRPr kumimoji="0" lang="en-IN" sz="3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4945429"/>
                  </a:ext>
                </a:extLst>
              </a:tr>
            </a:tbl>
          </a:graphicData>
        </a:graphic>
      </p:graphicFrame>
    </p:spTree>
    <p:extLst>
      <p:ext uri="{BB962C8B-B14F-4D97-AF65-F5344CB8AC3E}">
        <p14:creationId xmlns:p14="http://schemas.microsoft.com/office/powerpoint/2010/main" val="9964155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4FA9-4C81-6D8B-4E05-583A78834F3A}"/>
              </a:ext>
            </a:extLst>
          </p:cNvPr>
          <p:cNvSpPr>
            <a:spLocks noGrp="1"/>
          </p:cNvSpPr>
          <p:nvPr>
            <p:ph type="title"/>
          </p:nvPr>
        </p:nvSpPr>
        <p:spPr>
          <a:xfrm>
            <a:off x="0" y="1"/>
            <a:ext cx="12192000" cy="1200150"/>
          </a:xfrm>
        </p:spPr>
        <p:txBody>
          <a:bodyPr>
            <a:normAutofit/>
          </a:bodyPr>
          <a:lstStyle/>
          <a:p>
            <a:pPr algn="ctr"/>
            <a:r>
              <a:rPr lang="en-US" sz="5400" b="1" dirty="0">
                <a:latin typeface="+mn-lt"/>
              </a:rPr>
              <a:t>HORSPOOL ALGORITHM – An Example</a:t>
            </a:r>
            <a:endParaRPr lang="en-IN" sz="5400" b="1" dirty="0">
              <a:latin typeface="+mn-lt"/>
            </a:endParaRPr>
          </a:p>
        </p:txBody>
      </p:sp>
      <p:graphicFrame>
        <p:nvGraphicFramePr>
          <p:cNvPr id="4" name="Content Placeholder 3">
            <a:extLst>
              <a:ext uri="{FF2B5EF4-FFF2-40B4-BE49-F238E27FC236}">
                <a16:creationId xmlns:a16="http://schemas.microsoft.com/office/drawing/2014/main" id="{87E2F2A4-5B3A-B279-D6DF-4A4086E4E475}"/>
              </a:ext>
            </a:extLst>
          </p:cNvPr>
          <p:cNvGraphicFramePr>
            <a:graphicFrameLocks noGrp="1"/>
          </p:cNvGraphicFramePr>
          <p:nvPr>
            <p:ph idx="1"/>
            <p:extLst>
              <p:ext uri="{D42A27DB-BD31-4B8C-83A1-F6EECF244321}">
                <p14:modId xmlns:p14="http://schemas.microsoft.com/office/powerpoint/2010/main" val="3355833597"/>
              </p:ext>
            </p:extLst>
          </p:nvPr>
        </p:nvGraphicFramePr>
        <p:xfrm>
          <a:off x="225025" y="1200151"/>
          <a:ext cx="11741949" cy="3058160"/>
        </p:xfrm>
        <a:graphic>
          <a:graphicData uri="http://schemas.openxmlformats.org/drawingml/2006/table">
            <a:tbl>
              <a:tblPr firstRow="1" bandRow="1">
                <a:tableStyleId>{5C22544A-7EE6-4342-B048-85BDC9FD1C3A}</a:tableStyleId>
              </a:tblPr>
              <a:tblGrid>
                <a:gridCol w="434887">
                  <a:extLst>
                    <a:ext uri="{9D8B030D-6E8A-4147-A177-3AD203B41FA5}">
                      <a16:colId xmlns:a16="http://schemas.microsoft.com/office/drawing/2014/main" val="1095597379"/>
                    </a:ext>
                  </a:extLst>
                </a:gridCol>
                <a:gridCol w="434887">
                  <a:extLst>
                    <a:ext uri="{9D8B030D-6E8A-4147-A177-3AD203B41FA5}">
                      <a16:colId xmlns:a16="http://schemas.microsoft.com/office/drawing/2014/main" val="2767848453"/>
                    </a:ext>
                  </a:extLst>
                </a:gridCol>
                <a:gridCol w="434887">
                  <a:extLst>
                    <a:ext uri="{9D8B030D-6E8A-4147-A177-3AD203B41FA5}">
                      <a16:colId xmlns:a16="http://schemas.microsoft.com/office/drawing/2014/main" val="1783142968"/>
                    </a:ext>
                  </a:extLst>
                </a:gridCol>
                <a:gridCol w="434887">
                  <a:extLst>
                    <a:ext uri="{9D8B030D-6E8A-4147-A177-3AD203B41FA5}">
                      <a16:colId xmlns:a16="http://schemas.microsoft.com/office/drawing/2014/main" val="3849917656"/>
                    </a:ext>
                  </a:extLst>
                </a:gridCol>
                <a:gridCol w="434887">
                  <a:extLst>
                    <a:ext uri="{9D8B030D-6E8A-4147-A177-3AD203B41FA5}">
                      <a16:colId xmlns:a16="http://schemas.microsoft.com/office/drawing/2014/main" val="1067577204"/>
                    </a:ext>
                  </a:extLst>
                </a:gridCol>
                <a:gridCol w="434887">
                  <a:extLst>
                    <a:ext uri="{9D8B030D-6E8A-4147-A177-3AD203B41FA5}">
                      <a16:colId xmlns:a16="http://schemas.microsoft.com/office/drawing/2014/main" val="3485785252"/>
                    </a:ext>
                  </a:extLst>
                </a:gridCol>
                <a:gridCol w="434887">
                  <a:extLst>
                    <a:ext uri="{9D8B030D-6E8A-4147-A177-3AD203B41FA5}">
                      <a16:colId xmlns:a16="http://schemas.microsoft.com/office/drawing/2014/main" val="2153162483"/>
                    </a:ext>
                  </a:extLst>
                </a:gridCol>
                <a:gridCol w="434887">
                  <a:extLst>
                    <a:ext uri="{9D8B030D-6E8A-4147-A177-3AD203B41FA5}">
                      <a16:colId xmlns:a16="http://schemas.microsoft.com/office/drawing/2014/main" val="2639904296"/>
                    </a:ext>
                  </a:extLst>
                </a:gridCol>
                <a:gridCol w="434887">
                  <a:extLst>
                    <a:ext uri="{9D8B030D-6E8A-4147-A177-3AD203B41FA5}">
                      <a16:colId xmlns:a16="http://schemas.microsoft.com/office/drawing/2014/main" val="2409145171"/>
                    </a:ext>
                  </a:extLst>
                </a:gridCol>
                <a:gridCol w="434887">
                  <a:extLst>
                    <a:ext uri="{9D8B030D-6E8A-4147-A177-3AD203B41FA5}">
                      <a16:colId xmlns:a16="http://schemas.microsoft.com/office/drawing/2014/main" val="945225655"/>
                    </a:ext>
                  </a:extLst>
                </a:gridCol>
                <a:gridCol w="434887">
                  <a:extLst>
                    <a:ext uri="{9D8B030D-6E8A-4147-A177-3AD203B41FA5}">
                      <a16:colId xmlns:a16="http://schemas.microsoft.com/office/drawing/2014/main" val="281392451"/>
                    </a:ext>
                  </a:extLst>
                </a:gridCol>
                <a:gridCol w="434887">
                  <a:extLst>
                    <a:ext uri="{9D8B030D-6E8A-4147-A177-3AD203B41FA5}">
                      <a16:colId xmlns:a16="http://schemas.microsoft.com/office/drawing/2014/main" val="2529343916"/>
                    </a:ext>
                  </a:extLst>
                </a:gridCol>
                <a:gridCol w="434887">
                  <a:extLst>
                    <a:ext uri="{9D8B030D-6E8A-4147-A177-3AD203B41FA5}">
                      <a16:colId xmlns:a16="http://schemas.microsoft.com/office/drawing/2014/main" val="3359662879"/>
                    </a:ext>
                  </a:extLst>
                </a:gridCol>
                <a:gridCol w="434887">
                  <a:extLst>
                    <a:ext uri="{9D8B030D-6E8A-4147-A177-3AD203B41FA5}">
                      <a16:colId xmlns:a16="http://schemas.microsoft.com/office/drawing/2014/main" val="1398816866"/>
                    </a:ext>
                  </a:extLst>
                </a:gridCol>
                <a:gridCol w="434887">
                  <a:extLst>
                    <a:ext uri="{9D8B030D-6E8A-4147-A177-3AD203B41FA5}">
                      <a16:colId xmlns:a16="http://schemas.microsoft.com/office/drawing/2014/main" val="3472432463"/>
                    </a:ext>
                  </a:extLst>
                </a:gridCol>
                <a:gridCol w="434887">
                  <a:extLst>
                    <a:ext uri="{9D8B030D-6E8A-4147-A177-3AD203B41FA5}">
                      <a16:colId xmlns:a16="http://schemas.microsoft.com/office/drawing/2014/main" val="3792172049"/>
                    </a:ext>
                  </a:extLst>
                </a:gridCol>
                <a:gridCol w="434887">
                  <a:extLst>
                    <a:ext uri="{9D8B030D-6E8A-4147-A177-3AD203B41FA5}">
                      <a16:colId xmlns:a16="http://schemas.microsoft.com/office/drawing/2014/main" val="1914573791"/>
                    </a:ext>
                  </a:extLst>
                </a:gridCol>
                <a:gridCol w="434887">
                  <a:extLst>
                    <a:ext uri="{9D8B030D-6E8A-4147-A177-3AD203B41FA5}">
                      <a16:colId xmlns:a16="http://schemas.microsoft.com/office/drawing/2014/main" val="3425751114"/>
                    </a:ext>
                  </a:extLst>
                </a:gridCol>
                <a:gridCol w="434887">
                  <a:extLst>
                    <a:ext uri="{9D8B030D-6E8A-4147-A177-3AD203B41FA5}">
                      <a16:colId xmlns:a16="http://schemas.microsoft.com/office/drawing/2014/main" val="1494970561"/>
                    </a:ext>
                  </a:extLst>
                </a:gridCol>
                <a:gridCol w="434887">
                  <a:extLst>
                    <a:ext uri="{9D8B030D-6E8A-4147-A177-3AD203B41FA5}">
                      <a16:colId xmlns:a16="http://schemas.microsoft.com/office/drawing/2014/main" val="1745683877"/>
                    </a:ext>
                  </a:extLst>
                </a:gridCol>
                <a:gridCol w="434887">
                  <a:extLst>
                    <a:ext uri="{9D8B030D-6E8A-4147-A177-3AD203B41FA5}">
                      <a16:colId xmlns:a16="http://schemas.microsoft.com/office/drawing/2014/main" val="2435171203"/>
                    </a:ext>
                  </a:extLst>
                </a:gridCol>
                <a:gridCol w="434887">
                  <a:extLst>
                    <a:ext uri="{9D8B030D-6E8A-4147-A177-3AD203B41FA5}">
                      <a16:colId xmlns:a16="http://schemas.microsoft.com/office/drawing/2014/main" val="2525772233"/>
                    </a:ext>
                  </a:extLst>
                </a:gridCol>
                <a:gridCol w="434887">
                  <a:extLst>
                    <a:ext uri="{9D8B030D-6E8A-4147-A177-3AD203B41FA5}">
                      <a16:colId xmlns:a16="http://schemas.microsoft.com/office/drawing/2014/main" val="4087694836"/>
                    </a:ext>
                  </a:extLst>
                </a:gridCol>
                <a:gridCol w="434887">
                  <a:extLst>
                    <a:ext uri="{9D8B030D-6E8A-4147-A177-3AD203B41FA5}">
                      <a16:colId xmlns:a16="http://schemas.microsoft.com/office/drawing/2014/main" val="1814397952"/>
                    </a:ext>
                  </a:extLst>
                </a:gridCol>
                <a:gridCol w="434887">
                  <a:extLst>
                    <a:ext uri="{9D8B030D-6E8A-4147-A177-3AD203B41FA5}">
                      <a16:colId xmlns:a16="http://schemas.microsoft.com/office/drawing/2014/main" val="2695879219"/>
                    </a:ext>
                  </a:extLst>
                </a:gridCol>
                <a:gridCol w="434887">
                  <a:extLst>
                    <a:ext uri="{9D8B030D-6E8A-4147-A177-3AD203B41FA5}">
                      <a16:colId xmlns:a16="http://schemas.microsoft.com/office/drawing/2014/main" val="2254456722"/>
                    </a:ext>
                  </a:extLst>
                </a:gridCol>
                <a:gridCol w="434887">
                  <a:extLst>
                    <a:ext uri="{9D8B030D-6E8A-4147-A177-3AD203B41FA5}">
                      <a16:colId xmlns:a16="http://schemas.microsoft.com/office/drawing/2014/main" val="1932903902"/>
                    </a:ext>
                  </a:extLst>
                </a:gridCol>
              </a:tblGrid>
              <a:tr h="370840">
                <a:tc>
                  <a:txBody>
                    <a:bodyPr/>
                    <a:lstStyle/>
                    <a:p>
                      <a:pPr algn="ctr"/>
                      <a:r>
                        <a:rPr lang="en-US" sz="2800" dirty="0">
                          <a:solidFill>
                            <a:schemeClr val="tx1"/>
                          </a:solidFill>
                        </a:rPr>
                        <a:t>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17</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18</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19</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21</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23</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24</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25</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26</a:t>
                      </a:r>
                      <a:endParaRPr lang="en-IN" sz="2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200510"/>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J</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W</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M</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I</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N </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_</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S</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H</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O</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P</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651698"/>
                  </a:ext>
                </a:extLst>
              </a:tr>
              <a:tr h="370840">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212293"/>
                  </a:ext>
                </a:extLst>
              </a:tr>
              <a:tr h="370840">
                <a:tc>
                  <a:txBody>
                    <a:bodyPr/>
                    <a:lstStyle/>
                    <a:p>
                      <a:pPr marL="0" algn="ctr" defTabSz="914400" rtl="0" eaLnBrk="1" latinLnBrk="0" hangingPunct="1"/>
                      <a:r>
                        <a:rPr lang="en-US" sz="2800" b="1" kern="1200" dirty="0">
                          <a:solidFill>
                            <a:schemeClr val="tx1"/>
                          </a:solidFill>
                          <a:latin typeface="+mn-lt"/>
                          <a:ea typeface="+mn-ea"/>
                          <a:cs typeface="+mn-cs"/>
                        </a:rPr>
                        <a:t>0</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1</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2</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3</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4</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b="1" kern="1200" dirty="0">
                          <a:solidFill>
                            <a:schemeClr val="tx1"/>
                          </a:solidFill>
                          <a:latin typeface="+mn-lt"/>
                          <a:ea typeface="+mn-ea"/>
                          <a:cs typeface="+mn-cs"/>
                        </a:rPr>
                        <a:t>5</a:t>
                      </a:r>
                      <a:endParaRPr lang="en-IN" sz="28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IN" sz="2400" b="1" kern="1200" dirty="0">
                        <a:solidFill>
                          <a:schemeClr val="tx1"/>
                        </a:solidFill>
                        <a:latin typeface="+mn-lt"/>
                        <a:ea typeface="+mn-ea"/>
                        <a:cs typeface="+mn-cs"/>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207792"/>
                  </a:ext>
                </a:extLst>
              </a:tr>
              <a:tr h="370840">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A</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B</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E</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latin typeface="Courier New" panose="02070309020205020404" pitchFamily="49" charset="0"/>
                          <a:cs typeface="Courier New" panose="02070309020205020404" pitchFamily="49" charset="0"/>
                        </a:rPr>
                        <a:t>R</a:t>
                      </a:r>
                      <a:endParaRPr lang="en-IN" sz="3600" b="1" dirty="0">
                        <a:solidFill>
                          <a:schemeClr val="tx1"/>
                        </a:solidFill>
                        <a:latin typeface="Courier New" panose="02070309020205020404" pitchFamily="49" charset="0"/>
                        <a:cs typeface="Courier New" panose="02070309020205020404" pitchFamily="49"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36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069620"/>
                  </a:ext>
                </a:extLst>
              </a:tr>
              <a:tr h="370840">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80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95864"/>
                  </a:ext>
                </a:extLst>
              </a:tr>
            </a:tbl>
          </a:graphicData>
        </a:graphic>
      </p:graphicFrame>
      <p:sp>
        <p:nvSpPr>
          <p:cNvPr id="5" name="TextBox 4">
            <a:extLst>
              <a:ext uri="{FF2B5EF4-FFF2-40B4-BE49-F238E27FC236}">
                <a16:creationId xmlns:a16="http://schemas.microsoft.com/office/drawing/2014/main" id="{A6E91BF6-C15D-19D7-D07E-DB3492A36132}"/>
              </a:ext>
            </a:extLst>
          </p:cNvPr>
          <p:cNvSpPr txBox="1"/>
          <p:nvPr/>
        </p:nvSpPr>
        <p:spPr>
          <a:xfrm>
            <a:off x="225025" y="4360807"/>
            <a:ext cx="11533588" cy="2308324"/>
          </a:xfrm>
          <a:prstGeom prst="rect">
            <a:avLst/>
          </a:prstGeom>
          <a:noFill/>
        </p:spPr>
        <p:txBody>
          <a:bodyPr wrap="square" rtlCol="0">
            <a:spAutoFit/>
          </a:bodyPr>
          <a:lstStyle/>
          <a:p>
            <a:pPr algn="just"/>
            <a:r>
              <a:rPr lang="en-US" sz="3600" b="1" dirty="0"/>
              <a:t>Using Bruit force Algorithm, we need 16 times shifting the pattern and (16+6) = 22 comparisons.</a:t>
            </a:r>
          </a:p>
          <a:p>
            <a:pPr algn="just"/>
            <a:r>
              <a:rPr lang="en-US" sz="3600" b="1" dirty="0"/>
              <a:t>But, with Horspool Algorithm, we need only 5 times shifting and only 12 comparisons.</a:t>
            </a:r>
            <a:endParaRPr lang="en-IN" sz="3600" b="1" dirty="0"/>
          </a:p>
        </p:txBody>
      </p:sp>
    </p:spTree>
    <p:extLst>
      <p:ext uri="{BB962C8B-B14F-4D97-AF65-F5344CB8AC3E}">
        <p14:creationId xmlns:p14="http://schemas.microsoft.com/office/powerpoint/2010/main" val="292637800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B0D6-9045-AFD1-6820-E485593D3112}"/>
              </a:ext>
            </a:extLst>
          </p:cNvPr>
          <p:cNvSpPr>
            <a:spLocks noGrp="1"/>
          </p:cNvSpPr>
          <p:nvPr>
            <p:ph type="title"/>
          </p:nvPr>
        </p:nvSpPr>
        <p:spPr>
          <a:xfrm>
            <a:off x="838200" y="365125"/>
            <a:ext cx="10515600" cy="906463"/>
          </a:xfrm>
        </p:spPr>
        <p:txBody>
          <a:bodyPr>
            <a:normAutofit/>
          </a:bodyPr>
          <a:lstStyle/>
          <a:p>
            <a:pPr algn="ctr"/>
            <a:r>
              <a:rPr lang="en-US" sz="5400" b="1" dirty="0">
                <a:latin typeface="+mn-lt"/>
              </a:rPr>
              <a:t>Algorithm for Shit Table</a:t>
            </a:r>
            <a:endParaRPr lang="en-IN" sz="5400" b="1" dirty="0">
              <a:latin typeface="+mn-lt"/>
            </a:endParaRPr>
          </a:p>
        </p:txBody>
      </p:sp>
      <p:sp>
        <p:nvSpPr>
          <p:cNvPr id="3" name="Content Placeholder 2">
            <a:extLst>
              <a:ext uri="{FF2B5EF4-FFF2-40B4-BE49-F238E27FC236}">
                <a16:creationId xmlns:a16="http://schemas.microsoft.com/office/drawing/2014/main" id="{A771D64F-33D6-034C-0C84-9E4AD54DC172}"/>
              </a:ext>
            </a:extLst>
          </p:cNvPr>
          <p:cNvSpPr>
            <a:spLocks noGrp="1"/>
          </p:cNvSpPr>
          <p:nvPr>
            <p:ph idx="1"/>
          </p:nvPr>
        </p:nvSpPr>
        <p:spPr>
          <a:xfrm>
            <a:off x="142870" y="1414463"/>
            <a:ext cx="11920537" cy="4762500"/>
          </a:xfrm>
        </p:spPr>
        <p:txBody>
          <a:bodyPr>
            <a:normAutofit/>
          </a:bodyPr>
          <a:lstStyle/>
          <a:p>
            <a:pPr marL="0" indent="0">
              <a:buNone/>
            </a:pPr>
            <a:r>
              <a:rPr lang="en-US" sz="3600" b="1" dirty="0">
                <a:latin typeface="Courier New" panose="02070309020205020404" pitchFamily="49" charset="0"/>
                <a:cs typeface="Courier New" panose="02070309020205020404" pitchFamily="49" charset="0"/>
              </a:rPr>
              <a:t>ALGORITHM ShiftTable(P[0..m-1])</a:t>
            </a:r>
          </a:p>
          <a:p>
            <a:pPr marL="0" indent="0">
              <a:buNone/>
            </a:pPr>
            <a:r>
              <a:rPr lang="en-US" sz="3600" b="1" dirty="0">
                <a:latin typeface="Courier New" panose="02070309020205020404" pitchFamily="49" charset="0"/>
                <a:cs typeface="Courier New" panose="02070309020205020404" pitchFamily="49" charset="0"/>
              </a:rPr>
              <a:t>//Fill the Shift Table</a:t>
            </a:r>
          </a:p>
          <a:p>
            <a:pPr marL="0" indent="0">
              <a:buNone/>
            </a:pPr>
            <a:r>
              <a:rPr lang="en-US" sz="3600" b="1" dirty="0">
                <a:latin typeface="Courier New" panose="02070309020205020404" pitchFamily="49" charset="0"/>
                <a:cs typeface="Courier New" panose="02070309020205020404" pitchFamily="49" charset="0"/>
              </a:rPr>
              <a:t>// Input: Pattern P[0..m-1] and </a:t>
            </a:r>
          </a:p>
          <a:p>
            <a:pPr marL="0" indent="0">
              <a:buNone/>
            </a:pPr>
            <a:r>
              <a:rPr lang="en-US" sz="3600" b="1" dirty="0">
                <a:latin typeface="Courier New" panose="02070309020205020404" pitchFamily="49" charset="0"/>
                <a:cs typeface="Courier New" panose="02070309020205020404" pitchFamily="49" charset="0"/>
              </a:rPr>
              <a:t>// Output: Table[0..size-1]</a:t>
            </a:r>
          </a:p>
          <a:p>
            <a:pPr marL="0" indent="0">
              <a:buNone/>
            </a:pPr>
            <a:r>
              <a:rPr lang="en-US" sz="3600" b="1" dirty="0">
                <a:latin typeface="Courier New" panose="02070309020205020404" pitchFamily="49" charset="0"/>
                <a:cs typeface="Courier New" panose="02070309020205020404" pitchFamily="49" charset="0"/>
              </a:rPr>
              <a:t>  for </a:t>
            </a:r>
            <a:r>
              <a:rPr lang="en-US" sz="3600" b="1" dirty="0" err="1">
                <a:latin typeface="Courier New" panose="02070309020205020404" pitchFamily="49" charset="0"/>
                <a:cs typeface="Courier New" panose="02070309020205020404" pitchFamily="49" charset="0"/>
              </a:rPr>
              <a:t>i</a:t>
            </a:r>
            <a:r>
              <a:rPr lang="en-US" sz="3600" b="1" dirty="0">
                <a:latin typeface="Courier New" panose="02070309020205020404" pitchFamily="49" charset="0"/>
                <a:cs typeface="Courier New" panose="02070309020205020404" pitchFamily="49" charset="0"/>
              </a:rPr>
              <a:t> </a:t>
            </a:r>
            <a:r>
              <a:rPr lang="en-US" sz="3600" b="1" dirty="0">
                <a:latin typeface="Courier New" panose="02070309020205020404" pitchFamily="49" charset="0"/>
                <a:cs typeface="Courier New" panose="02070309020205020404" pitchFamily="49" charset="0"/>
                <a:sym typeface="Wingdings" panose="05000000000000000000" pitchFamily="2" charset="2"/>
              </a:rPr>
              <a:t> 0 to size-1 do Table[</a:t>
            </a:r>
            <a:r>
              <a:rPr lang="en-US" sz="3600" b="1" dirty="0" err="1">
                <a:latin typeface="Courier New" panose="02070309020205020404" pitchFamily="49" charset="0"/>
                <a:cs typeface="Courier New" panose="02070309020205020404" pitchFamily="49" charset="0"/>
                <a:sym typeface="Wingdings" panose="05000000000000000000" pitchFamily="2" charset="2"/>
              </a:rPr>
              <a:t>i</a:t>
            </a:r>
            <a:r>
              <a:rPr lang="en-US" sz="3600" b="1" dirty="0">
                <a:latin typeface="Courier New" panose="02070309020205020404" pitchFamily="49" charset="0"/>
                <a:cs typeface="Courier New" panose="02070309020205020404" pitchFamily="49" charset="0"/>
                <a:sym typeface="Wingdings" panose="05000000000000000000" pitchFamily="2" charset="2"/>
              </a:rPr>
              <a:t>]  m</a:t>
            </a:r>
          </a:p>
          <a:p>
            <a:pPr marL="0" indent="0">
              <a:buNone/>
            </a:pPr>
            <a:r>
              <a:rPr lang="en-IN" sz="3600" b="1" dirty="0">
                <a:latin typeface="Courier New" panose="02070309020205020404" pitchFamily="49" charset="0"/>
                <a:cs typeface="Courier New" panose="02070309020205020404" pitchFamily="49" charset="0"/>
              </a:rPr>
              <a:t>  for j </a:t>
            </a:r>
            <a:r>
              <a:rPr lang="en-IN" sz="3600" b="1" dirty="0">
                <a:latin typeface="Courier New" panose="02070309020205020404" pitchFamily="49" charset="0"/>
                <a:cs typeface="Courier New" panose="02070309020205020404" pitchFamily="49" charset="0"/>
                <a:sym typeface="Wingdings" panose="05000000000000000000" pitchFamily="2" charset="2"/>
              </a:rPr>
              <a:t> 0 to m–2 do Table[P[j]]  m-1-j</a:t>
            </a:r>
          </a:p>
          <a:p>
            <a:pPr marL="0" indent="0">
              <a:buNone/>
            </a:pPr>
            <a:r>
              <a:rPr lang="en-IN" sz="3600" b="1" dirty="0">
                <a:latin typeface="Courier New" panose="02070309020205020404" pitchFamily="49" charset="0"/>
                <a:cs typeface="Courier New" panose="02070309020205020404" pitchFamily="49" charset="0"/>
                <a:sym typeface="Wingdings" panose="05000000000000000000" pitchFamily="2" charset="2"/>
              </a:rPr>
              <a:t>  return Table</a:t>
            </a:r>
            <a:endParaRPr lang="en-IN"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318779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CE2C-3C2E-1D88-E3CC-A13DC8DA96B4}"/>
              </a:ext>
            </a:extLst>
          </p:cNvPr>
          <p:cNvSpPr>
            <a:spLocks noGrp="1"/>
          </p:cNvSpPr>
          <p:nvPr>
            <p:ph type="title"/>
          </p:nvPr>
        </p:nvSpPr>
        <p:spPr>
          <a:xfrm>
            <a:off x="0" y="0"/>
            <a:ext cx="12192000" cy="806450"/>
          </a:xfrm>
        </p:spPr>
        <p:txBody>
          <a:bodyPr/>
          <a:lstStyle/>
          <a:p>
            <a:pPr algn="ctr"/>
            <a:r>
              <a:rPr lang="en-US" b="1" dirty="0">
                <a:latin typeface="+mn-lt"/>
              </a:rPr>
              <a:t>Algorithm for Horspool String Matching</a:t>
            </a:r>
            <a:endParaRPr lang="en-IN" b="1" dirty="0">
              <a:latin typeface="+mn-lt"/>
            </a:endParaRPr>
          </a:p>
        </p:txBody>
      </p:sp>
      <p:sp>
        <p:nvSpPr>
          <p:cNvPr id="3" name="Content Placeholder 2">
            <a:extLst>
              <a:ext uri="{FF2B5EF4-FFF2-40B4-BE49-F238E27FC236}">
                <a16:creationId xmlns:a16="http://schemas.microsoft.com/office/drawing/2014/main" id="{44221ED3-506A-497E-A45D-B1EF47D349CE}"/>
              </a:ext>
            </a:extLst>
          </p:cNvPr>
          <p:cNvSpPr>
            <a:spLocks noGrp="1"/>
          </p:cNvSpPr>
          <p:nvPr>
            <p:ph idx="1"/>
          </p:nvPr>
        </p:nvSpPr>
        <p:spPr>
          <a:xfrm>
            <a:off x="838199" y="985838"/>
            <a:ext cx="11091863" cy="5700712"/>
          </a:xfrm>
        </p:spPr>
        <p:txBody>
          <a:bodyPr>
            <a:noAutofit/>
          </a:bodyPr>
          <a:lstStyle/>
          <a:p>
            <a:pPr marL="0" indent="0">
              <a:buNone/>
            </a:pPr>
            <a:r>
              <a:rPr lang="en-US" b="1" dirty="0">
                <a:latin typeface="Courier New" panose="02070309020205020404" pitchFamily="49" charset="0"/>
                <a:cs typeface="Courier New" panose="02070309020205020404" pitchFamily="49" charset="0"/>
              </a:rPr>
              <a:t>ALGORITHM Horspool(P[0..m-1], T[0..n-1])</a:t>
            </a:r>
          </a:p>
          <a:p>
            <a:pPr marL="0" indent="0">
              <a:buNone/>
            </a:pPr>
            <a:r>
              <a:rPr lang="en-IN" b="1" dirty="0">
                <a:latin typeface="Courier New" panose="02070309020205020404" pitchFamily="49" charset="0"/>
                <a:cs typeface="Courier New" panose="02070309020205020404" pitchFamily="49" charset="0"/>
              </a:rPr>
              <a:t>     ShiftTable(P[0..m-1])</a:t>
            </a:r>
          </a:p>
          <a:p>
            <a:pPr marL="0" indent="0">
              <a:buNone/>
            </a:pPr>
            <a:r>
              <a:rPr lang="en-IN" b="1" dirty="0">
                <a:latin typeface="Courier New" panose="02070309020205020404" pitchFamily="49" charset="0"/>
                <a:cs typeface="Courier New" panose="02070309020205020404" pitchFamily="49" charset="0"/>
              </a:rPr>
              <a:t>     </a:t>
            </a:r>
            <a:r>
              <a:rPr lang="en-IN" b="1" dirty="0" err="1">
                <a:latin typeface="Courier New" panose="02070309020205020404" pitchFamily="49" charset="0"/>
                <a:cs typeface="Courier New" panose="02070309020205020404" pitchFamily="49" charset="0"/>
              </a:rPr>
              <a:t>i</a:t>
            </a:r>
            <a:r>
              <a:rPr lang="en-IN" b="1" dirty="0">
                <a:latin typeface="Courier New" panose="02070309020205020404" pitchFamily="49" charset="0"/>
                <a:cs typeface="Courier New" panose="02070309020205020404" pitchFamily="49" charset="0"/>
                <a:sym typeface="Wingdings" panose="05000000000000000000" pitchFamily="2" charset="2"/>
              </a:rPr>
              <a:t> m-1</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      while </a:t>
            </a:r>
            <a:r>
              <a:rPr lang="en-IN" b="1" dirty="0" err="1">
                <a:latin typeface="Courier New" panose="02070309020205020404" pitchFamily="49" charset="0"/>
                <a:cs typeface="Courier New" panose="02070309020205020404" pitchFamily="49" charset="0"/>
                <a:sym typeface="Wingdings" panose="05000000000000000000" pitchFamily="2" charset="2"/>
              </a:rPr>
              <a:t>i</a:t>
            </a:r>
            <a:r>
              <a:rPr lang="en-IN" b="1" dirty="0">
                <a:latin typeface="Courier New" panose="02070309020205020404" pitchFamily="49" charset="0"/>
                <a:cs typeface="Courier New" panose="02070309020205020404" pitchFamily="49" charset="0"/>
                <a:sym typeface="Wingdings" panose="05000000000000000000" pitchFamily="2" charset="2"/>
              </a:rPr>
              <a:t>&lt;= n-1 do</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          k  0</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          while k &lt;= m-1 and P[m-1-k] = T[</a:t>
            </a:r>
            <a:r>
              <a:rPr lang="en-IN" b="1" dirty="0" err="1">
                <a:latin typeface="Courier New" panose="02070309020205020404" pitchFamily="49" charset="0"/>
                <a:cs typeface="Courier New" panose="02070309020205020404" pitchFamily="49" charset="0"/>
                <a:sym typeface="Wingdings" panose="05000000000000000000" pitchFamily="2" charset="2"/>
              </a:rPr>
              <a:t>i</a:t>
            </a:r>
            <a:r>
              <a:rPr lang="en-IN" b="1" dirty="0">
                <a:latin typeface="Courier New" panose="02070309020205020404" pitchFamily="49" charset="0"/>
                <a:cs typeface="Courier New" panose="02070309020205020404" pitchFamily="49" charset="0"/>
                <a:sym typeface="Wingdings" panose="05000000000000000000" pitchFamily="2" charset="2"/>
              </a:rPr>
              <a:t>-k] do</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                 k  k+1</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      if k = m return i-m+1</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      else {</a:t>
            </a:r>
            <a:r>
              <a:rPr lang="en-IN" b="1" dirty="0" err="1">
                <a:latin typeface="Courier New" panose="02070309020205020404" pitchFamily="49" charset="0"/>
                <a:cs typeface="Courier New" panose="02070309020205020404" pitchFamily="49" charset="0"/>
                <a:sym typeface="Wingdings" panose="05000000000000000000" pitchFamily="2" charset="2"/>
              </a:rPr>
              <a:t>i</a:t>
            </a:r>
            <a:r>
              <a:rPr lang="en-IN" b="1" dirty="0">
                <a:latin typeface="Courier New" panose="02070309020205020404" pitchFamily="49" charset="0"/>
                <a:cs typeface="Courier New" panose="02070309020205020404" pitchFamily="49" charset="0"/>
                <a:sym typeface="Wingdings" panose="05000000000000000000" pitchFamily="2" charset="2"/>
              </a:rPr>
              <a:t>  </a:t>
            </a:r>
            <a:r>
              <a:rPr lang="en-IN" b="1" dirty="0" err="1">
                <a:latin typeface="Courier New" panose="02070309020205020404" pitchFamily="49" charset="0"/>
                <a:cs typeface="Courier New" panose="02070309020205020404" pitchFamily="49" charset="0"/>
                <a:sym typeface="Wingdings" panose="05000000000000000000" pitchFamily="2" charset="2"/>
              </a:rPr>
              <a:t>i+Table</a:t>
            </a:r>
            <a:r>
              <a:rPr lang="en-IN" b="1" dirty="0">
                <a:latin typeface="Courier New" panose="02070309020205020404" pitchFamily="49" charset="0"/>
                <a:cs typeface="Courier New" panose="02070309020205020404" pitchFamily="49" charset="0"/>
                <a:sym typeface="Wingdings" panose="05000000000000000000" pitchFamily="2" charset="2"/>
              </a:rPr>
              <a:t>[T(</a:t>
            </a:r>
            <a:r>
              <a:rPr lang="en-IN" b="1" dirty="0" err="1">
                <a:latin typeface="Courier New" panose="02070309020205020404" pitchFamily="49" charset="0"/>
                <a:cs typeface="Courier New" panose="02070309020205020404" pitchFamily="49" charset="0"/>
                <a:sym typeface="Wingdings" panose="05000000000000000000" pitchFamily="2" charset="2"/>
              </a:rPr>
              <a:t>i</a:t>
            </a:r>
            <a:r>
              <a:rPr lang="en-IN" b="1" dirty="0">
                <a:latin typeface="Courier New" panose="02070309020205020404" pitchFamily="49" charset="0"/>
                <a:cs typeface="Courier New" panose="02070309020205020404" pitchFamily="49" charset="0"/>
                <a:sym typeface="Wingdings" panose="05000000000000000000" pitchFamily="2" charset="2"/>
              </a:rPr>
              <a:t>)]</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   return -1</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a:t>
            </a:r>
          </a:p>
          <a:p>
            <a:pPr marL="0" indent="0">
              <a:buNone/>
            </a:pPr>
            <a:r>
              <a:rPr lang="en-IN" b="1" dirty="0">
                <a:latin typeface="Courier New" panose="02070309020205020404" pitchFamily="49" charset="0"/>
                <a:cs typeface="Courier New" panose="02070309020205020404" pitchFamily="49" charset="0"/>
                <a:sym typeface="Wingdings" panose="05000000000000000000" pitchFamily="2" charset="2"/>
              </a:rPr>
              <a:t>       </a:t>
            </a:r>
            <a:endParaRPr lang="en-IN"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109245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E8A8C-9B7C-FE27-7201-C211CA581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F683F-1A8C-AAE1-FF09-A7757485FBC2}"/>
              </a:ext>
            </a:extLst>
          </p:cNvPr>
          <p:cNvSpPr>
            <a:spLocks noGrp="1"/>
          </p:cNvSpPr>
          <p:nvPr>
            <p:ph type="title"/>
          </p:nvPr>
        </p:nvSpPr>
        <p:spPr>
          <a:xfrm>
            <a:off x="838199" y="128588"/>
            <a:ext cx="10515600" cy="942975"/>
          </a:xfrm>
        </p:spPr>
        <p:txBody>
          <a:bodyPr>
            <a:normAutofit/>
          </a:bodyPr>
          <a:lstStyle/>
          <a:p>
            <a:pPr algn="ctr"/>
            <a:r>
              <a:rPr lang="en-US" sz="6000" b="1" dirty="0">
                <a:latin typeface="+mn-lt"/>
              </a:rPr>
              <a:t>Module 3 Syllabus</a:t>
            </a:r>
            <a:endParaRPr lang="en-IN" sz="6000" b="1" dirty="0">
              <a:latin typeface="+mn-lt"/>
            </a:endParaRPr>
          </a:p>
        </p:txBody>
      </p:sp>
      <p:sp>
        <p:nvSpPr>
          <p:cNvPr id="3" name="Content Placeholder 2">
            <a:extLst>
              <a:ext uri="{FF2B5EF4-FFF2-40B4-BE49-F238E27FC236}">
                <a16:creationId xmlns:a16="http://schemas.microsoft.com/office/drawing/2014/main" id="{6D8E7528-D5AD-DB98-8602-A9EDD5940DC2}"/>
              </a:ext>
            </a:extLst>
          </p:cNvPr>
          <p:cNvSpPr>
            <a:spLocks noGrp="1"/>
          </p:cNvSpPr>
          <p:nvPr>
            <p:ph idx="1"/>
          </p:nvPr>
        </p:nvSpPr>
        <p:spPr>
          <a:xfrm>
            <a:off x="338137" y="1071562"/>
            <a:ext cx="11515725" cy="5657849"/>
          </a:xfrm>
        </p:spPr>
        <p:txBody>
          <a:bodyPr>
            <a:noAutofit/>
          </a:bodyPr>
          <a:lstStyle/>
          <a:p>
            <a:pPr algn="just"/>
            <a:r>
              <a:rPr lang="en-US" sz="3200" b="1" dirty="0"/>
              <a:t>TRANSFORM-AND-CONQUER:</a:t>
            </a:r>
            <a:r>
              <a:rPr lang="en-US" sz="3200" dirty="0"/>
              <a:t> </a:t>
            </a:r>
            <a:r>
              <a:rPr lang="en-US" sz="3200" b="1" strike="sngStrike" dirty="0"/>
              <a:t>Balanced Search Trees</a:t>
            </a:r>
            <a:r>
              <a:rPr lang="en-US" sz="3200" dirty="0"/>
              <a:t>, </a:t>
            </a:r>
            <a:r>
              <a:rPr lang="en-US" sz="3200" b="1" strike="sngStrike" dirty="0"/>
              <a:t>Heaps and Heapsort.</a:t>
            </a:r>
            <a:r>
              <a:rPr lang="en-US" sz="3200" dirty="0"/>
              <a:t> </a:t>
            </a:r>
          </a:p>
          <a:p>
            <a:pPr algn="just"/>
            <a:r>
              <a:rPr lang="en-US" sz="3200" b="1" dirty="0"/>
              <a:t>SPACE-TIME TRADEOFFS: </a:t>
            </a:r>
            <a:r>
              <a:rPr lang="en-US" sz="3200" b="1" strike="sngStrike" dirty="0"/>
              <a:t>Sorting by Counting: Comparison counting sort</a:t>
            </a:r>
            <a:r>
              <a:rPr lang="en-US" sz="3200" dirty="0"/>
              <a:t>, </a:t>
            </a:r>
            <a:r>
              <a:rPr lang="en-US" sz="3200" b="1" strike="sngStrike" dirty="0"/>
              <a:t>Input Enhancement in String Matching: </a:t>
            </a:r>
            <a:r>
              <a:rPr lang="en-US" sz="3200" b="1" strike="sngStrike" dirty="0" err="1"/>
              <a:t>Horspool’s</a:t>
            </a:r>
            <a:r>
              <a:rPr lang="en-US" sz="3200" b="1" strike="sngStrike" dirty="0"/>
              <a:t> Algorithm. </a:t>
            </a:r>
          </a:p>
          <a:p>
            <a:pPr marL="0" indent="0" algn="just">
              <a:buNone/>
            </a:pPr>
            <a:endParaRPr lang="en-US" sz="3200" dirty="0"/>
          </a:p>
          <a:p>
            <a:pPr marL="0" indent="0" algn="just">
              <a:buNone/>
            </a:pPr>
            <a:r>
              <a:rPr lang="en-US" sz="3200" dirty="0"/>
              <a:t>  Chapter 6 (Sections 6.3, 6.4), </a:t>
            </a:r>
          </a:p>
          <a:p>
            <a:pPr marL="0" indent="0" algn="just">
              <a:buNone/>
            </a:pPr>
            <a:r>
              <a:rPr lang="en-US" sz="3200" dirty="0"/>
              <a:t>  Chapter 7 (Sections 7.1, 7.2)</a:t>
            </a:r>
          </a:p>
          <a:p>
            <a:pPr algn="just"/>
            <a:endParaRPr lang="en-IN" sz="3200" dirty="0"/>
          </a:p>
        </p:txBody>
      </p:sp>
    </p:spTree>
    <p:extLst>
      <p:ext uri="{BB962C8B-B14F-4D97-AF65-F5344CB8AC3E}">
        <p14:creationId xmlns:p14="http://schemas.microsoft.com/office/powerpoint/2010/main" val="373248120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79F3-12A4-00BB-148B-F5BD0B6EA8EF}"/>
              </a:ext>
            </a:extLst>
          </p:cNvPr>
          <p:cNvSpPr>
            <a:spLocks noGrp="1"/>
          </p:cNvSpPr>
          <p:nvPr>
            <p:ph type="title"/>
          </p:nvPr>
        </p:nvSpPr>
        <p:spPr>
          <a:xfrm>
            <a:off x="157163" y="1025525"/>
            <a:ext cx="11877674" cy="4806950"/>
          </a:xfrm>
        </p:spPr>
        <p:txBody>
          <a:bodyPr>
            <a:noAutofit/>
          </a:bodyPr>
          <a:lstStyle/>
          <a:p>
            <a:pPr algn="ctr"/>
            <a:r>
              <a:rPr lang="en-US" sz="19900" b="1" dirty="0">
                <a:latin typeface="+mn-lt"/>
              </a:rPr>
              <a:t>END OF MODULE 3</a:t>
            </a:r>
            <a:endParaRPr lang="en-IN" sz="19900" b="1" dirty="0">
              <a:latin typeface="+mn-lt"/>
            </a:endParaRPr>
          </a:p>
        </p:txBody>
      </p:sp>
    </p:spTree>
    <p:extLst>
      <p:ext uri="{BB962C8B-B14F-4D97-AF65-F5344CB8AC3E}">
        <p14:creationId xmlns:p14="http://schemas.microsoft.com/office/powerpoint/2010/main" val="14881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5A7F-0DA1-1343-303B-BAF079FE31D0}"/>
              </a:ext>
            </a:extLst>
          </p:cNvPr>
          <p:cNvSpPr>
            <a:spLocks noGrp="1"/>
          </p:cNvSpPr>
          <p:nvPr>
            <p:ph type="title"/>
          </p:nvPr>
        </p:nvSpPr>
        <p:spPr>
          <a:xfrm>
            <a:off x="838200" y="365125"/>
            <a:ext cx="10515600" cy="949325"/>
          </a:xfrm>
        </p:spPr>
        <p:txBody>
          <a:bodyPr>
            <a:normAutofit/>
          </a:bodyPr>
          <a:lstStyle/>
          <a:p>
            <a:pPr algn="ctr"/>
            <a:r>
              <a:rPr lang="en-US" sz="6000" b="1" dirty="0">
                <a:latin typeface="+mn-lt"/>
              </a:rPr>
              <a:t>AVL TREES</a:t>
            </a:r>
            <a:endParaRPr lang="en-IN" sz="6000" b="1" dirty="0">
              <a:latin typeface="+mn-lt"/>
            </a:endParaRPr>
          </a:p>
        </p:txBody>
      </p:sp>
      <p:sp>
        <p:nvSpPr>
          <p:cNvPr id="3" name="Content Placeholder 2">
            <a:extLst>
              <a:ext uri="{FF2B5EF4-FFF2-40B4-BE49-F238E27FC236}">
                <a16:creationId xmlns:a16="http://schemas.microsoft.com/office/drawing/2014/main" id="{D9673F09-4EBE-98CB-637F-E49FD9CF342D}"/>
              </a:ext>
            </a:extLst>
          </p:cNvPr>
          <p:cNvSpPr>
            <a:spLocks noGrp="1"/>
          </p:cNvSpPr>
          <p:nvPr>
            <p:ph idx="1"/>
          </p:nvPr>
        </p:nvSpPr>
        <p:spPr>
          <a:xfrm>
            <a:off x="333375" y="1185863"/>
            <a:ext cx="11525250" cy="5307012"/>
          </a:xfrm>
        </p:spPr>
        <p:txBody>
          <a:bodyPr>
            <a:normAutofit/>
          </a:bodyPr>
          <a:lstStyle/>
          <a:p>
            <a:pPr algn="just">
              <a:lnSpc>
                <a:spcPct val="100000"/>
              </a:lnSpc>
            </a:pPr>
            <a:r>
              <a:rPr lang="en-US" sz="4000" dirty="0"/>
              <a:t>An AVL Tree is a Binary Search Tree in which the balance factor of every node, which is defined as the difference between the heights of the node’s left and right subtrees, is either 0, or +1, or –1 (Height of an empty Tree is defined as –1). The Balance factor can be computed as the difference between number of levels rather than height difference of node’s left and right subtrees.</a:t>
            </a:r>
            <a:endParaRPr lang="en-IN" sz="4000" dirty="0"/>
          </a:p>
        </p:txBody>
      </p:sp>
    </p:spTree>
    <p:extLst>
      <p:ext uri="{BB962C8B-B14F-4D97-AF65-F5344CB8AC3E}">
        <p14:creationId xmlns:p14="http://schemas.microsoft.com/office/powerpoint/2010/main" val="392137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A2836-B66F-391C-2DDE-D23717416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14125-D6B0-317F-6954-B8EDE6BE6ADF}"/>
              </a:ext>
            </a:extLst>
          </p:cNvPr>
          <p:cNvSpPr>
            <a:spLocks noGrp="1"/>
          </p:cNvSpPr>
          <p:nvPr>
            <p:ph type="title"/>
          </p:nvPr>
        </p:nvSpPr>
        <p:spPr>
          <a:xfrm>
            <a:off x="838199" y="128588"/>
            <a:ext cx="10515600" cy="942975"/>
          </a:xfrm>
        </p:spPr>
        <p:txBody>
          <a:bodyPr>
            <a:normAutofit/>
          </a:bodyPr>
          <a:lstStyle/>
          <a:p>
            <a:pPr algn="ctr"/>
            <a:r>
              <a:rPr lang="en-US" sz="6000" b="1" dirty="0">
                <a:latin typeface="+mn-lt"/>
              </a:rPr>
              <a:t>Module 3 Syllabus</a:t>
            </a:r>
            <a:endParaRPr lang="en-IN" sz="6000" b="1" dirty="0">
              <a:latin typeface="+mn-lt"/>
            </a:endParaRPr>
          </a:p>
        </p:txBody>
      </p:sp>
      <p:sp>
        <p:nvSpPr>
          <p:cNvPr id="3" name="Content Placeholder 2">
            <a:extLst>
              <a:ext uri="{FF2B5EF4-FFF2-40B4-BE49-F238E27FC236}">
                <a16:creationId xmlns:a16="http://schemas.microsoft.com/office/drawing/2014/main" id="{0A8B1D90-2E85-F472-D278-61F9068DDDBE}"/>
              </a:ext>
            </a:extLst>
          </p:cNvPr>
          <p:cNvSpPr>
            <a:spLocks noGrp="1"/>
          </p:cNvSpPr>
          <p:nvPr>
            <p:ph idx="1"/>
          </p:nvPr>
        </p:nvSpPr>
        <p:spPr>
          <a:xfrm>
            <a:off x="338137" y="1071562"/>
            <a:ext cx="11515725" cy="5657849"/>
          </a:xfrm>
        </p:spPr>
        <p:txBody>
          <a:bodyPr>
            <a:noAutofit/>
          </a:bodyPr>
          <a:lstStyle/>
          <a:p>
            <a:pPr algn="just"/>
            <a:r>
              <a:rPr lang="en-US" sz="3200" b="1" dirty="0"/>
              <a:t>TRANSFORM-AND-CONQUER:</a:t>
            </a:r>
            <a:r>
              <a:rPr lang="en-US" sz="3200" dirty="0"/>
              <a:t> Balanced Search Trees, Heaps and Heapsort. </a:t>
            </a:r>
          </a:p>
          <a:p>
            <a:pPr algn="just"/>
            <a:r>
              <a:rPr lang="en-US" sz="3200" b="1" dirty="0"/>
              <a:t>SPACE-TIME TRADEOFFS: </a:t>
            </a:r>
            <a:r>
              <a:rPr lang="en-US" sz="3200" dirty="0"/>
              <a:t>Sorting by Counting: Comparison counting sort, Input Enhancement in String Matching: </a:t>
            </a:r>
            <a:r>
              <a:rPr lang="en-US" sz="3200" dirty="0" err="1"/>
              <a:t>Horspool’s</a:t>
            </a:r>
            <a:r>
              <a:rPr lang="en-US" sz="3200" dirty="0"/>
              <a:t> Algorithm. </a:t>
            </a:r>
          </a:p>
          <a:p>
            <a:pPr marL="0" indent="0" algn="just">
              <a:buNone/>
            </a:pPr>
            <a:endParaRPr lang="en-US" sz="3200" dirty="0"/>
          </a:p>
          <a:p>
            <a:pPr marL="0" indent="0" algn="just">
              <a:buNone/>
            </a:pPr>
            <a:r>
              <a:rPr lang="en-US" sz="3200" dirty="0"/>
              <a:t>  Chapter 6 (Sections 6.3, 6.4), </a:t>
            </a:r>
          </a:p>
          <a:p>
            <a:pPr marL="0" indent="0" algn="just">
              <a:buNone/>
            </a:pPr>
            <a:r>
              <a:rPr lang="en-US" sz="3200" dirty="0"/>
              <a:t>  Chapter 7 (Sections 7.1, 7.2)</a:t>
            </a:r>
          </a:p>
          <a:p>
            <a:pPr algn="just"/>
            <a:endParaRPr lang="en-IN" sz="3200" dirty="0"/>
          </a:p>
        </p:txBody>
      </p:sp>
    </p:spTree>
    <p:extLst>
      <p:ext uri="{BB962C8B-B14F-4D97-AF65-F5344CB8AC3E}">
        <p14:creationId xmlns:p14="http://schemas.microsoft.com/office/powerpoint/2010/main" val="392726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F1BC-4538-C48A-3138-809056998FAF}"/>
              </a:ext>
            </a:extLst>
          </p:cNvPr>
          <p:cNvSpPr>
            <a:spLocks noGrp="1"/>
          </p:cNvSpPr>
          <p:nvPr>
            <p:ph type="title"/>
          </p:nvPr>
        </p:nvSpPr>
        <p:spPr>
          <a:xfrm>
            <a:off x="0" y="114300"/>
            <a:ext cx="12192000" cy="914400"/>
          </a:xfrm>
        </p:spPr>
        <p:txBody>
          <a:bodyPr>
            <a:normAutofit/>
          </a:bodyPr>
          <a:lstStyle/>
          <a:p>
            <a:pPr algn="ctr"/>
            <a:r>
              <a:rPr lang="en-US" sz="4800" b="1" dirty="0">
                <a:latin typeface="+mn-lt"/>
              </a:rPr>
              <a:t>Rotations in AVL Tree Construction</a:t>
            </a:r>
            <a:endParaRPr lang="en-IN" sz="4800" b="1" dirty="0">
              <a:latin typeface="+mn-lt"/>
            </a:endParaRPr>
          </a:p>
        </p:txBody>
      </p:sp>
      <p:sp>
        <p:nvSpPr>
          <p:cNvPr id="3" name="Content Placeholder 2">
            <a:extLst>
              <a:ext uri="{FF2B5EF4-FFF2-40B4-BE49-F238E27FC236}">
                <a16:creationId xmlns:a16="http://schemas.microsoft.com/office/drawing/2014/main" id="{5EF81DFC-AD5B-A5D5-CCE9-26072F83FDCE}"/>
              </a:ext>
            </a:extLst>
          </p:cNvPr>
          <p:cNvSpPr>
            <a:spLocks noGrp="1"/>
          </p:cNvSpPr>
          <p:nvPr>
            <p:ph idx="1"/>
          </p:nvPr>
        </p:nvSpPr>
        <p:spPr>
          <a:xfrm>
            <a:off x="357188" y="1557338"/>
            <a:ext cx="11301412" cy="4619625"/>
          </a:xfrm>
        </p:spPr>
        <p:txBody>
          <a:bodyPr>
            <a:normAutofit/>
          </a:bodyPr>
          <a:lstStyle/>
          <a:p>
            <a:pPr algn="just"/>
            <a:r>
              <a:rPr lang="en-US" sz="3600" dirty="0"/>
              <a:t>A Rotation in an AVL tree is a local a local transformation of its subtree routed at a node whose balance has become either +2 or –2. Rotate the tree at the unbalanced node that is closest to the newly inserted leaf. </a:t>
            </a:r>
          </a:p>
        </p:txBody>
      </p:sp>
    </p:spTree>
    <p:extLst>
      <p:ext uri="{BB962C8B-B14F-4D97-AF65-F5344CB8AC3E}">
        <p14:creationId xmlns:p14="http://schemas.microsoft.com/office/powerpoint/2010/main" val="333963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D702-5E03-CCF3-57A4-AA35E0228422}"/>
              </a:ext>
            </a:extLst>
          </p:cNvPr>
          <p:cNvSpPr>
            <a:spLocks noGrp="1"/>
          </p:cNvSpPr>
          <p:nvPr>
            <p:ph type="title"/>
          </p:nvPr>
        </p:nvSpPr>
        <p:spPr>
          <a:xfrm>
            <a:off x="0" y="365125"/>
            <a:ext cx="12192000" cy="1325563"/>
          </a:xfrm>
        </p:spPr>
        <p:txBody>
          <a:bodyPr>
            <a:normAutofit/>
          </a:bodyPr>
          <a:lstStyle/>
          <a:p>
            <a:pPr algn="ctr"/>
            <a:r>
              <a:rPr lang="en-US" sz="4800" b="1" dirty="0">
                <a:latin typeface="+mn-lt"/>
              </a:rPr>
              <a:t>Different Types of the Rotations in AVL Tree</a:t>
            </a:r>
            <a:endParaRPr lang="en-IN" sz="4800" b="1" dirty="0">
              <a:latin typeface="+mn-lt"/>
            </a:endParaRPr>
          </a:p>
        </p:txBody>
      </p:sp>
      <p:sp>
        <p:nvSpPr>
          <p:cNvPr id="3" name="Content Placeholder 2">
            <a:extLst>
              <a:ext uri="{FF2B5EF4-FFF2-40B4-BE49-F238E27FC236}">
                <a16:creationId xmlns:a16="http://schemas.microsoft.com/office/drawing/2014/main" id="{D99895D2-30AB-F667-AAFF-6402B466F968}"/>
              </a:ext>
            </a:extLst>
          </p:cNvPr>
          <p:cNvSpPr>
            <a:spLocks noGrp="1"/>
          </p:cNvSpPr>
          <p:nvPr>
            <p:ph idx="1"/>
          </p:nvPr>
        </p:nvSpPr>
        <p:spPr>
          <a:xfrm>
            <a:off x="419100" y="1857375"/>
            <a:ext cx="11353800" cy="4319588"/>
          </a:xfrm>
        </p:spPr>
        <p:txBody>
          <a:bodyPr>
            <a:normAutofit/>
          </a:bodyPr>
          <a:lstStyle/>
          <a:p>
            <a:pPr marL="0" indent="0">
              <a:lnSpc>
                <a:spcPct val="100000"/>
              </a:lnSpc>
              <a:buNone/>
            </a:pPr>
            <a:r>
              <a:rPr lang="en-US" sz="4000" dirty="0"/>
              <a:t>Four types of Rotation in AVL Tree:</a:t>
            </a:r>
          </a:p>
          <a:p>
            <a:pPr lvl="4">
              <a:lnSpc>
                <a:spcPct val="100000"/>
              </a:lnSpc>
            </a:pPr>
            <a:r>
              <a:rPr lang="en-IN" sz="4000" dirty="0"/>
              <a:t>R – Rotation (Single Right Rotation)</a:t>
            </a:r>
          </a:p>
          <a:p>
            <a:pPr lvl="4">
              <a:lnSpc>
                <a:spcPct val="100000"/>
              </a:lnSpc>
            </a:pPr>
            <a:r>
              <a:rPr lang="en-IN" sz="4000" dirty="0"/>
              <a:t>L – Rotation (Single Left Rotation)</a:t>
            </a:r>
          </a:p>
          <a:p>
            <a:pPr lvl="4">
              <a:lnSpc>
                <a:spcPct val="100000"/>
              </a:lnSpc>
            </a:pPr>
            <a:r>
              <a:rPr lang="en-IN" sz="4000" dirty="0"/>
              <a:t>LR – Rotation (Double Left Right Rotation)</a:t>
            </a:r>
          </a:p>
          <a:p>
            <a:pPr lvl="4">
              <a:lnSpc>
                <a:spcPct val="100000"/>
              </a:lnSpc>
            </a:pPr>
            <a:r>
              <a:rPr lang="en-IN" sz="4000" dirty="0"/>
              <a:t>RL – Rotation (Double Right Left Rotation)</a:t>
            </a:r>
          </a:p>
        </p:txBody>
      </p:sp>
    </p:spTree>
    <p:extLst>
      <p:ext uri="{BB962C8B-B14F-4D97-AF65-F5344CB8AC3E}">
        <p14:creationId xmlns:p14="http://schemas.microsoft.com/office/powerpoint/2010/main" val="58029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F67F8-121B-4984-E16A-E059B62F5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4B61A-7D00-4E29-8031-687566A0F8B1}"/>
              </a:ext>
            </a:extLst>
          </p:cNvPr>
          <p:cNvSpPr>
            <a:spLocks noGrp="1"/>
          </p:cNvSpPr>
          <p:nvPr>
            <p:ph type="title"/>
          </p:nvPr>
        </p:nvSpPr>
        <p:spPr>
          <a:xfrm>
            <a:off x="838200" y="31923"/>
            <a:ext cx="10515600" cy="849313"/>
          </a:xfrm>
        </p:spPr>
        <p:txBody>
          <a:bodyPr/>
          <a:lstStyle/>
          <a:p>
            <a:pPr algn="ctr"/>
            <a:r>
              <a:rPr lang="en-US" b="1" dirty="0">
                <a:latin typeface="+mn-lt"/>
              </a:rPr>
              <a:t>Single Right Rotation</a:t>
            </a:r>
            <a:endParaRPr lang="en-IN" b="1" dirty="0">
              <a:latin typeface="+mn-lt"/>
            </a:endParaRPr>
          </a:p>
        </p:txBody>
      </p:sp>
      <p:sp>
        <p:nvSpPr>
          <p:cNvPr id="3" name="Content Placeholder 2">
            <a:extLst>
              <a:ext uri="{FF2B5EF4-FFF2-40B4-BE49-F238E27FC236}">
                <a16:creationId xmlns:a16="http://schemas.microsoft.com/office/drawing/2014/main" id="{14D79A15-5887-BCC5-EB8A-B3B0B36CB213}"/>
              </a:ext>
            </a:extLst>
          </p:cNvPr>
          <p:cNvSpPr>
            <a:spLocks noGrp="1"/>
          </p:cNvSpPr>
          <p:nvPr>
            <p:ph idx="1"/>
          </p:nvPr>
        </p:nvSpPr>
        <p:spPr>
          <a:xfrm>
            <a:off x="862298" y="712405"/>
            <a:ext cx="10515600" cy="2043112"/>
          </a:xfrm>
        </p:spPr>
        <p:txBody>
          <a:bodyPr>
            <a:normAutofit/>
          </a:bodyPr>
          <a:lstStyle/>
          <a:p>
            <a:pPr algn="just">
              <a:lnSpc>
                <a:spcPct val="100000"/>
              </a:lnSpc>
            </a:pPr>
            <a:r>
              <a:rPr lang="en-US" sz="3600" dirty="0"/>
              <a:t>When a new key is inserted at the left subtree of the left child of a tree whose root had balance factor of +1 before insertion, then R-Rotation is performed </a:t>
            </a:r>
            <a:endParaRPr lang="en-IN" sz="3600" dirty="0"/>
          </a:p>
        </p:txBody>
      </p:sp>
      <p:grpSp>
        <p:nvGrpSpPr>
          <p:cNvPr id="6" name="Group 5">
            <a:extLst>
              <a:ext uri="{FF2B5EF4-FFF2-40B4-BE49-F238E27FC236}">
                <a16:creationId xmlns:a16="http://schemas.microsoft.com/office/drawing/2014/main" id="{3B0B5978-0A38-D99D-9812-E2BC1A63662E}"/>
              </a:ext>
            </a:extLst>
          </p:cNvPr>
          <p:cNvGrpSpPr/>
          <p:nvPr/>
        </p:nvGrpSpPr>
        <p:grpSpPr>
          <a:xfrm>
            <a:off x="1603057" y="2929274"/>
            <a:ext cx="3381381" cy="3348344"/>
            <a:chOff x="0" y="2943226"/>
            <a:chExt cx="3381381" cy="3348344"/>
          </a:xfrm>
        </p:grpSpPr>
        <p:grpSp>
          <p:nvGrpSpPr>
            <p:cNvPr id="7" name="Group 6">
              <a:extLst>
                <a:ext uri="{FF2B5EF4-FFF2-40B4-BE49-F238E27FC236}">
                  <a16:creationId xmlns:a16="http://schemas.microsoft.com/office/drawing/2014/main" id="{983B317E-D984-092B-9DE5-E39CFF540095}"/>
                </a:ext>
              </a:extLst>
            </p:cNvPr>
            <p:cNvGrpSpPr/>
            <p:nvPr/>
          </p:nvGrpSpPr>
          <p:grpSpPr>
            <a:xfrm>
              <a:off x="885831" y="2943226"/>
              <a:ext cx="2495550" cy="3348344"/>
              <a:chOff x="128588" y="2886076"/>
              <a:chExt cx="2495550" cy="3348344"/>
            </a:xfrm>
          </p:grpSpPr>
          <p:sp>
            <p:nvSpPr>
              <p:cNvPr id="15" name="Oval 14">
                <a:extLst>
                  <a:ext uri="{FF2B5EF4-FFF2-40B4-BE49-F238E27FC236}">
                    <a16:creationId xmlns:a16="http://schemas.microsoft.com/office/drawing/2014/main" id="{8129F7F3-1792-C99B-23DB-89DE0A2D9818}"/>
                  </a:ext>
                </a:extLst>
              </p:cNvPr>
              <p:cNvSpPr/>
              <p:nvPr/>
            </p:nvSpPr>
            <p:spPr>
              <a:xfrm>
                <a:off x="1766888" y="2886076"/>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EF155CAB-B1A7-19DC-9E58-072ACFC2E502}"/>
                  </a:ext>
                </a:extLst>
              </p:cNvPr>
              <p:cNvSpPr/>
              <p:nvPr/>
            </p:nvSpPr>
            <p:spPr>
              <a:xfrm>
                <a:off x="838200" y="4210205"/>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8" name="Oval 17">
                <a:extLst>
                  <a:ext uri="{FF2B5EF4-FFF2-40B4-BE49-F238E27FC236}">
                    <a16:creationId xmlns:a16="http://schemas.microsoft.com/office/drawing/2014/main" id="{054F63B2-8F0F-31EE-6D89-A544523B0C7E}"/>
                  </a:ext>
                </a:extLst>
              </p:cNvPr>
              <p:cNvSpPr/>
              <p:nvPr/>
            </p:nvSpPr>
            <p:spPr>
              <a:xfrm>
                <a:off x="128588" y="5520046"/>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9" name="Straight Arrow Connector 18">
                <a:extLst>
                  <a:ext uri="{FF2B5EF4-FFF2-40B4-BE49-F238E27FC236}">
                    <a16:creationId xmlns:a16="http://schemas.microsoft.com/office/drawing/2014/main" id="{F80560AD-0272-BB21-1B32-42E5B9E7267A}"/>
                  </a:ext>
                </a:extLst>
              </p:cNvPr>
              <p:cNvCxnSpPr>
                <a:cxnSpLocks/>
                <a:stCxn id="15" idx="3"/>
                <a:endCxn id="16" idx="0"/>
              </p:cNvCxnSpPr>
              <p:nvPr/>
            </p:nvCxnSpPr>
            <p:spPr>
              <a:xfrm flipH="1">
                <a:off x="1266825" y="3495832"/>
                <a:ext cx="625604" cy="71437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5CA565-2599-1B4A-BD12-6D26AB0A6961}"/>
                  </a:ext>
                </a:extLst>
              </p:cNvPr>
              <p:cNvCxnSpPr>
                <a:cxnSpLocks/>
                <a:stCxn id="16" idx="3"/>
                <a:endCxn id="18" idx="0"/>
              </p:cNvCxnSpPr>
              <p:nvPr/>
            </p:nvCxnSpPr>
            <p:spPr>
              <a:xfrm flipH="1">
                <a:off x="557213" y="4819961"/>
                <a:ext cx="406528" cy="70008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D3584761-A9BA-AD65-6AAC-191588748A4C}"/>
                </a:ext>
              </a:extLst>
            </p:cNvPr>
            <p:cNvSpPr txBox="1"/>
            <p:nvPr/>
          </p:nvSpPr>
          <p:spPr>
            <a:xfrm>
              <a:off x="369765" y="5396298"/>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6F2302DB-650D-426C-2196-34480748DE66}"/>
                </a:ext>
              </a:extLst>
            </p:cNvPr>
            <p:cNvSpPr txBox="1"/>
            <p:nvPr/>
          </p:nvSpPr>
          <p:spPr>
            <a:xfrm>
              <a:off x="0" y="4172993"/>
              <a:ext cx="1720983"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1–0 = 1</a:t>
              </a:r>
              <a:endParaRPr lang="en-IN" sz="2800" b="1"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F13F228D-B821-2A1A-2C83-FF331A7D1C55}"/>
                </a:ext>
              </a:extLst>
            </p:cNvPr>
            <p:cNvSpPr txBox="1"/>
            <p:nvPr/>
          </p:nvSpPr>
          <p:spPr>
            <a:xfrm>
              <a:off x="801820" y="2993639"/>
              <a:ext cx="1838325"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2–0 = 2</a:t>
              </a:r>
              <a:endParaRPr lang="en-IN" sz="2800" b="1" dirty="0">
                <a:latin typeface="Courier New" panose="02070309020205020404" pitchFamily="49" charset="0"/>
                <a:cs typeface="Courier New" panose="02070309020205020404" pitchFamily="49" charset="0"/>
              </a:endParaRPr>
            </a:p>
          </p:txBody>
        </p:sp>
      </p:grpSp>
      <p:sp>
        <p:nvSpPr>
          <p:cNvPr id="23" name="Arrow: Right 22">
            <a:extLst>
              <a:ext uri="{FF2B5EF4-FFF2-40B4-BE49-F238E27FC236}">
                <a16:creationId xmlns:a16="http://schemas.microsoft.com/office/drawing/2014/main" id="{DBC9D4C6-0133-438F-BAD9-D5105E376A67}"/>
              </a:ext>
            </a:extLst>
          </p:cNvPr>
          <p:cNvSpPr/>
          <p:nvPr/>
        </p:nvSpPr>
        <p:spPr>
          <a:xfrm>
            <a:off x="5154344" y="4161342"/>
            <a:ext cx="1419219" cy="60975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F06DD10D-09F5-8C64-0087-7ADCCB5B311B}"/>
              </a:ext>
            </a:extLst>
          </p:cNvPr>
          <p:cNvSpPr txBox="1"/>
          <p:nvPr/>
        </p:nvSpPr>
        <p:spPr>
          <a:xfrm>
            <a:off x="5494009" y="3667971"/>
            <a:ext cx="625604"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R</a:t>
            </a:r>
            <a:endParaRPr lang="en-IN" sz="3600" b="1" dirty="0">
              <a:latin typeface="Courier New" panose="02070309020205020404" pitchFamily="49" charset="0"/>
              <a:cs typeface="Courier New" panose="02070309020205020404" pitchFamily="49" charset="0"/>
            </a:endParaRPr>
          </a:p>
        </p:txBody>
      </p:sp>
      <p:grpSp>
        <p:nvGrpSpPr>
          <p:cNvPr id="25" name="Group 24">
            <a:extLst>
              <a:ext uri="{FF2B5EF4-FFF2-40B4-BE49-F238E27FC236}">
                <a16:creationId xmlns:a16="http://schemas.microsoft.com/office/drawing/2014/main" id="{61F1842F-2327-2A62-355E-F50115443D48}"/>
              </a:ext>
            </a:extLst>
          </p:cNvPr>
          <p:cNvGrpSpPr/>
          <p:nvPr/>
        </p:nvGrpSpPr>
        <p:grpSpPr>
          <a:xfrm>
            <a:off x="6668999" y="3387517"/>
            <a:ext cx="3632575" cy="2066267"/>
            <a:chOff x="4957668" y="3386948"/>
            <a:chExt cx="3632575" cy="2066267"/>
          </a:xfrm>
        </p:grpSpPr>
        <p:grpSp>
          <p:nvGrpSpPr>
            <p:cNvPr id="26" name="Group 25">
              <a:extLst>
                <a:ext uri="{FF2B5EF4-FFF2-40B4-BE49-F238E27FC236}">
                  <a16:creationId xmlns:a16="http://schemas.microsoft.com/office/drawing/2014/main" id="{11A63696-41FC-7F25-C6D0-17F45B50C218}"/>
                </a:ext>
              </a:extLst>
            </p:cNvPr>
            <p:cNvGrpSpPr/>
            <p:nvPr/>
          </p:nvGrpSpPr>
          <p:grpSpPr>
            <a:xfrm>
              <a:off x="5289617" y="3429000"/>
              <a:ext cx="2298571" cy="2024215"/>
              <a:chOff x="128588" y="4210205"/>
              <a:chExt cx="2298571" cy="2024215"/>
            </a:xfrm>
          </p:grpSpPr>
          <p:sp>
            <p:nvSpPr>
              <p:cNvPr id="31" name="Oval 30">
                <a:extLst>
                  <a:ext uri="{FF2B5EF4-FFF2-40B4-BE49-F238E27FC236}">
                    <a16:creationId xmlns:a16="http://schemas.microsoft.com/office/drawing/2014/main" id="{048BFE95-B863-B26B-2B2E-A4C188C052B0}"/>
                  </a:ext>
                </a:extLst>
              </p:cNvPr>
              <p:cNvSpPr/>
              <p:nvPr/>
            </p:nvSpPr>
            <p:spPr>
              <a:xfrm>
                <a:off x="1569909" y="5516350"/>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2" name="Oval 31">
                <a:extLst>
                  <a:ext uri="{FF2B5EF4-FFF2-40B4-BE49-F238E27FC236}">
                    <a16:creationId xmlns:a16="http://schemas.microsoft.com/office/drawing/2014/main" id="{0994F99F-729E-ECAF-E3EA-B9D60E05F027}"/>
                  </a:ext>
                </a:extLst>
              </p:cNvPr>
              <p:cNvSpPr/>
              <p:nvPr/>
            </p:nvSpPr>
            <p:spPr>
              <a:xfrm>
                <a:off x="838200" y="4210205"/>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3" name="Oval 32">
                <a:extLst>
                  <a:ext uri="{FF2B5EF4-FFF2-40B4-BE49-F238E27FC236}">
                    <a16:creationId xmlns:a16="http://schemas.microsoft.com/office/drawing/2014/main" id="{FB0330C1-1AC8-0168-FA1B-9406B9963F71}"/>
                  </a:ext>
                </a:extLst>
              </p:cNvPr>
              <p:cNvSpPr/>
              <p:nvPr/>
            </p:nvSpPr>
            <p:spPr>
              <a:xfrm>
                <a:off x="128588" y="5520046"/>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34" name="Straight Arrow Connector 33">
                <a:extLst>
                  <a:ext uri="{FF2B5EF4-FFF2-40B4-BE49-F238E27FC236}">
                    <a16:creationId xmlns:a16="http://schemas.microsoft.com/office/drawing/2014/main" id="{392D2792-72F9-EFF8-2BD0-C3024C6DD03D}"/>
                  </a:ext>
                </a:extLst>
              </p:cNvPr>
              <p:cNvCxnSpPr>
                <a:cxnSpLocks/>
                <a:stCxn id="31" idx="0"/>
                <a:endCxn id="32" idx="5"/>
              </p:cNvCxnSpPr>
              <p:nvPr/>
            </p:nvCxnSpPr>
            <p:spPr>
              <a:xfrm flipH="1" flipV="1">
                <a:off x="1569909" y="4819961"/>
                <a:ext cx="428625" cy="69638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AC79E2C-7755-2C2E-266A-4D962C9A2C2E}"/>
                  </a:ext>
                </a:extLst>
              </p:cNvPr>
              <p:cNvCxnSpPr>
                <a:cxnSpLocks/>
                <a:stCxn id="32" idx="3"/>
                <a:endCxn id="33" idx="0"/>
              </p:cNvCxnSpPr>
              <p:nvPr/>
            </p:nvCxnSpPr>
            <p:spPr>
              <a:xfrm flipH="1">
                <a:off x="557213" y="4819961"/>
                <a:ext cx="406528" cy="70008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1218D3C-4918-50F6-A1B2-79109082E823}"/>
                </a:ext>
              </a:extLst>
            </p:cNvPr>
            <p:cNvSpPr txBox="1"/>
            <p:nvPr/>
          </p:nvSpPr>
          <p:spPr>
            <a:xfrm>
              <a:off x="4957668" y="4446001"/>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18EAE731-9642-1D2D-E24C-E5E1D61A4873}"/>
                </a:ext>
              </a:extLst>
            </p:cNvPr>
            <p:cNvSpPr txBox="1"/>
            <p:nvPr/>
          </p:nvSpPr>
          <p:spPr>
            <a:xfrm>
              <a:off x="7330155" y="4335398"/>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30" name="TextBox 29">
              <a:extLst>
                <a:ext uri="{FF2B5EF4-FFF2-40B4-BE49-F238E27FC236}">
                  <a16:creationId xmlns:a16="http://schemas.microsoft.com/office/drawing/2014/main" id="{40559D18-3FAD-6FC4-8E61-1F4FCCEBD501}"/>
                </a:ext>
              </a:extLst>
            </p:cNvPr>
            <p:cNvSpPr txBox="1"/>
            <p:nvPr/>
          </p:nvSpPr>
          <p:spPr>
            <a:xfrm>
              <a:off x="6869260" y="3386948"/>
              <a:ext cx="1720983"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1–1 = 0</a:t>
              </a:r>
              <a:endParaRPr lang="en-IN" sz="2800" b="1"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0294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B0600-E3D6-5FC8-A4A4-049FAA98F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D5F0A-81CC-82D2-12EA-2C8DEBA4E367}"/>
              </a:ext>
            </a:extLst>
          </p:cNvPr>
          <p:cNvSpPr>
            <a:spLocks noGrp="1"/>
          </p:cNvSpPr>
          <p:nvPr>
            <p:ph type="title"/>
          </p:nvPr>
        </p:nvSpPr>
        <p:spPr>
          <a:xfrm>
            <a:off x="838200" y="31923"/>
            <a:ext cx="10515600" cy="849313"/>
          </a:xfrm>
        </p:spPr>
        <p:txBody>
          <a:bodyPr/>
          <a:lstStyle/>
          <a:p>
            <a:pPr algn="ctr"/>
            <a:r>
              <a:rPr lang="en-US" b="1" dirty="0">
                <a:latin typeface="+mn-lt"/>
              </a:rPr>
              <a:t>Single Right Rotation</a:t>
            </a:r>
            <a:endParaRPr lang="en-IN" b="1" dirty="0">
              <a:latin typeface="+mn-lt"/>
            </a:endParaRPr>
          </a:p>
        </p:txBody>
      </p:sp>
      <p:sp>
        <p:nvSpPr>
          <p:cNvPr id="3" name="Content Placeholder 2">
            <a:extLst>
              <a:ext uri="{FF2B5EF4-FFF2-40B4-BE49-F238E27FC236}">
                <a16:creationId xmlns:a16="http://schemas.microsoft.com/office/drawing/2014/main" id="{80B381F1-2038-A97D-E5B0-F075FF34C2ED}"/>
              </a:ext>
            </a:extLst>
          </p:cNvPr>
          <p:cNvSpPr>
            <a:spLocks noGrp="1"/>
          </p:cNvSpPr>
          <p:nvPr>
            <p:ph idx="1"/>
          </p:nvPr>
        </p:nvSpPr>
        <p:spPr>
          <a:xfrm>
            <a:off x="862298" y="712405"/>
            <a:ext cx="10515600" cy="2043112"/>
          </a:xfrm>
        </p:spPr>
        <p:txBody>
          <a:bodyPr>
            <a:normAutofit/>
          </a:bodyPr>
          <a:lstStyle/>
          <a:p>
            <a:pPr algn="just">
              <a:lnSpc>
                <a:spcPct val="100000"/>
              </a:lnSpc>
            </a:pPr>
            <a:r>
              <a:rPr lang="en-US" sz="3600" dirty="0"/>
              <a:t>When a new key is inserted at the left subtree of the left child of a tree whose root had balance factor of +1 before insertion, then R-Rotation is performed </a:t>
            </a:r>
            <a:endParaRPr lang="en-IN" sz="3600" dirty="0"/>
          </a:p>
        </p:txBody>
      </p:sp>
      <p:grpSp>
        <p:nvGrpSpPr>
          <p:cNvPr id="39" name="Group 38">
            <a:extLst>
              <a:ext uri="{FF2B5EF4-FFF2-40B4-BE49-F238E27FC236}">
                <a16:creationId xmlns:a16="http://schemas.microsoft.com/office/drawing/2014/main" id="{E74CCCAE-0E94-B513-843C-D4A6A0E91395}"/>
              </a:ext>
            </a:extLst>
          </p:cNvPr>
          <p:cNvGrpSpPr/>
          <p:nvPr/>
        </p:nvGrpSpPr>
        <p:grpSpPr>
          <a:xfrm>
            <a:off x="1187708" y="2943562"/>
            <a:ext cx="3566577" cy="3753344"/>
            <a:chOff x="1187708" y="3057866"/>
            <a:chExt cx="3566577" cy="3753344"/>
          </a:xfrm>
        </p:grpSpPr>
        <p:grpSp>
          <p:nvGrpSpPr>
            <p:cNvPr id="17" name="Group 16">
              <a:extLst>
                <a:ext uri="{FF2B5EF4-FFF2-40B4-BE49-F238E27FC236}">
                  <a16:creationId xmlns:a16="http://schemas.microsoft.com/office/drawing/2014/main" id="{A8F03C22-5B4C-A0BF-8529-2B25BBCCA758}"/>
                </a:ext>
              </a:extLst>
            </p:cNvPr>
            <p:cNvGrpSpPr/>
            <p:nvPr/>
          </p:nvGrpSpPr>
          <p:grpSpPr>
            <a:xfrm>
              <a:off x="1331583" y="3057866"/>
              <a:ext cx="2811316" cy="3753344"/>
              <a:chOff x="123827" y="3014668"/>
              <a:chExt cx="2811316" cy="3753344"/>
            </a:xfrm>
          </p:grpSpPr>
          <p:sp>
            <p:nvSpPr>
              <p:cNvPr id="4" name="Oval 3">
                <a:extLst>
                  <a:ext uri="{FF2B5EF4-FFF2-40B4-BE49-F238E27FC236}">
                    <a16:creationId xmlns:a16="http://schemas.microsoft.com/office/drawing/2014/main" id="{C93A0A0E-48F2-C06D-A430-B8480ACE8AD7}"/>
                  </a:ext>
                </a:extLst>
              </p:cNvPr>
              <p:cNvSpPr/>
              <p:nvPr/>
            </p:nvSpPr>
            <p:spPr>
              <a:xfrm>
                <a:off x="1766888" y="3014668"/>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r</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0E83396E-3665-E001-7D97-515F8EFD32A9}"/>
                  </a:ext>
                </a:extLst>
              </p:cNvPr>
              <p:cNvSpPr/>
              <p:nvPr/>
            </p:nvSpPr>
            <p:spPr>
              <a:xfrm>
                <a:off x="981077" y="3967315"/>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c</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D2D08769-5B0E-41A9-E43A-7111F9C5BCB8}"/>
                  </a:ext>
                </a:extLst>
              </p:cNvPr>
              <p:cNvCxnSpPr>
                <a:cxnSpLocks/>
                <a:stCxn id="4" idx="5"/>
                <a:endCxn id="69" idx="0"/>
              </p:cNvCxnSpPr>
              <p:nvPr/>
            </p:nvCxnSpPr>
            <p:spPr>
              <a:xfrm>
                <a:off x="2498597" y="3624424"/>
                <a:ext cx="436546" cy="27798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79D83E-0408-97FF-D5BF-2DA1B35594AC}"/>
                  </a:ext>
                </a:extLst>
              </p:cNvPr>
              <p:cNvCxnSpPr>
                <a:cxnSpLocks/>
                <a:stCxn id="5" idx="3"/>
                <a:endCxn id="29" idx="0"/>
              </p:cNvCxnSpPr>
              <p:nvPr/>
            </p:nvCxnSpPr>
            <p:spPr>
              <a:xfrm flipH="1">
                <a:off x="591339" y="4577071"/>
                <a:ext cx="515279" cy="43110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CB8C02-E37D-3F45-FD51-FD6E4D927201}"/>
                  </a:ext>
                </a:extLst>
              </p:cNvPr>
              <p:cNvCxnSpPr>
                <a:cxnSpLocks/>
                <a:stCxn id="4" idx="3"/>
                <a:endCxn id="5" idx="0"/>
              </p:cNvCxnSpPr>
              <p:nvPr/>
            </p:nvCxnSpPr>
            <p:spPr>
              <a:xfrm flipH="1">
                <a:off x="1409702" y="3624424"/>
                <a:ext cx="482727" cy="34289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1FE590-1FC2-7724-664F-F46E72D70D55}"/>
                  </a:ext>
                </a:extLst>
              </p:cNvPr>
              <p:cNvCxnSpPr>
                <a:cxnSpLocks/>
                <a:stCxn id="5" idx="5"/>
                <a:endCxn id="66" idx="0"/>
              </p:cNvCxnSpPr>
              <p:nvPr/>
            </p:nvCxnSpPr>
            <p:spPr>
              <a:xfrm>
                <a:off x="1712786" y="4577071"/>
                <a:ext cx="337462" cy="35598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2C8A75B0-C09D-7D53-AB7A-5DF86AA91938}"/>
                  </a:ext>
                </a:extLst>
              </p:cNvPr>
              <p:cNvSpPr/>
              <p:nvPr/>
            </p:nvSpPr>
            <p:spPr>
              <a:xfrm>
                <a:off x="123827" y="6053638"/>
                <a:ext cx="857250" cy="714374"/>
              </a:xfrm>
              <a:prstGeom prst="ellips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76" name="Straight Arrow Connector 75">
                <a:extLst>
                  <a:ext uri="{FF2B5EF4-FFF2-40B4-BE49-F238E27FC236}">
                    <a16:creationId xmlns:a16="http://schemas.microsoft.com/office/drawing/2014/main" id="{A0873891-032A-A12D-8A10-8ABA8E7A13CE}"/>
                  </a:ext>
                </a:extLst>
              </p:cNvPr>
              <p:cNvCxnSpPr>
                <a:cxnSpLocks/>
                <a:stCxn id="29" idx="3"/>
                <a:endCxn id="75" idx="0"/>
              </p:cNvCxnSpPr>
              <p:nvPr/>
            </p:nvCxnSpPr>
            <p:spPr>
              <a:xfrm flipH="1">
                <a:off x="552452" y="5722548"/>
                <a:ext cx="38887" cy="33109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9" name="Isosceles Triangle 28">
              <a:extLst>
                <a:ext uri="{FF2B5EF4-FFF2-40B4-BE49-F238E27FC236}">
                  <a16:creationId xmlns:a16="http://schemas.microsoft.com/office/drawing/2014/main" id="{5AD3656D-C4C8-FEF4-F6AB-49EB049419DC}"/>
                </a:ext>
              </a:extLst>
            </p:cNvPr>
            <p:cNvSpPr/>
            <p:nvPr/>
          </p:nvSpPr>
          <p:spPr>
            <a:xfrm>
              <a:off x="1187708" y="5051371"/>
              <a:ext cx="1222773" cy="714375"/>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T1</a:t>
              </a:r>
              <a:endParaRPr lang="en-IN" sz="2800" b="1" dirty="0">
                <a:solidFill>
                  <a:schemeClr val="tx1"/>
                </a:solidFill>
              </a:endParaRPr>
            </a:p>
          </p:txBody>
        </p:sp>
        <p:sp>
          <p:nvSpPr>
            <p:cNvPr id="66" name="Isosceles Triangle 65">
              <a:extLst>
                <a:ext uri="{FF2B5EF4-FFF2-40B4-BE49-F238E27FC236}">
                  <a16:creationId xmlns:a16="http://schemas.microsoft.com/office/drawing/2014/main" id="{6BBDF225-7973-F342-3FB1-90D56FC0C5D7}"/>
                </a:ext>
              </a:extLst>
            </p:cNvPr>
            <p:cNvSpPr/>
            <p:nvPr/>
          </p:nvSpPr>
          <p:spPr>
            <a:xfrm>
              <a:off x="2646617" y="4976251"/>
              <a:ext cx="1222773" cy="935091"/>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T2</a:t>
              </a:r>
              <a:endParaRPr lang="en-IN" sz="2800" b="1" dirty="0">
                <a:solidFill>
                  <a:schemeClr val="tx1"/>
                </a:solidFill>
              </a:endParaRPr>
            </a:p>
          </p:txBody>
        </p:sp>
        <p:sp>
          <p:nvSpPr>
            <p:cNvPr id="69" name="Isosceles Triangle 68">
              <a:extLst>
                <a:ext uri="{FF2B5EF4-FFF2-40B4-BE49-F238E27FC236}">
                  <a16:creationId xmlns:a16="http://schemas.microsoft.com/office/drawing/2014/main" id="{95B3CA4E-5063-3C4B-BB94-8871D58FEB68}"/>
                </a:ext>
              </a:extLst>
            </p:cNvPr>
            <p:cNvSpPr/>
            <p:nvPr/>
          </p:nvSpPr>
          <p:spPr>
            <a:xfrm>
              <a:off x="3531512" y="3945607"/>
              <a:ext cx="1222773" cy="935091"/>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T3</a:t>
              </a:r>
              <a:endParaRPr lang="en-IN" sz="2800" b="1" dirty="0">
                <a:solidFill>
                  <a:schemeClr val="tx1"/>
                </a:solidFill>
              </a:endParaRPr>
            </a:p>
          </p:txBody>
        </p:sp>
      </p:grpSp>
      <p:grpSp>
        <p:nvGrpSpPr>
          <p:cNvPr id="82" name="Group 81">
            <a:extLst>
              <a:ext uri="{FF2B5EF4-FFF2-40B4-BE49-F238E27FC236}">
                <a16:creationId xmlns:a16="http://schemas.microsoft.com/office/drawing/2014/main" id="{E96E8F51-3D20-9EA5-1EEB-025B41F82CC2}"/>
              </a:ext>
            </a:extLst>
          </p:cNvPr>
          <p:cNvGrpSpPr/>
          <p:nvPr/>
        </p:nvGrpSpPr>
        <p:grpSpPr>
          <a:xfrm>
            <a:off x="6909363" y="2983608"/>
            <a:ext cx="5055823" cy="3323957"/>
            <a:chOff x="1286549" y="3363876"/>
            <a:chExt cx="5055823" cy="3323957"/>
          </a:xfrm>
        </p:grpSpPr>
        <p:grpSp>
          <p:nvGrpSpPr>
            <p:cNvPr id="83" name="Group 82">
              <a:extLst>
                <a:ext uri="{FF2B5EF4-FFF2-40B4-BE49-F238E27FC236}">
                  <a16:creationId xmlns:a16="http://schemas.microsoft.com/office/drawing/2014/main" id="{15B267B8-5845-D6C4-469A-0CE128BC6C91}"/>
                </a:ext>
              </a:extLst>
            </p:cNvPr>
            <p:cNvGrpSpPr/>
            <p:nvPr/>
          </p:nvGrpSpPr>
          <p:grpSpPr>
            <a:xfrm>
              <a:off x="1430424" y="3363876"/>
              <a:ext cx="4300562" cy="3061287"/>
              <a:chOff x="222668" y="3320678"/>
              <a:chExt cx="4300562" cy="3061287"/>
            </a:xfrm>
          </p:grpSpPr>
          <p:sp>
            <p:nvSpPr>
              <p:cNvPr id="87" name="Oval 86">
                <a:extLst>
                  <a:ext uri="{FF2B5EF4-FFF2-40B4-BE49-F238E27FC236}">
                    <a16:creationId xmlns:a16="http://schemas.microsoft.com/office/drawing/2014/main" id="{5EB9349B-46FD-1258-7D9D-557FC05AF753}"/>
                  </a:ext>
                </a:extLst>
              </p:cNvPr>
              <p:cNvSpPr/>
              <p:nvPr/>
            </p:nvSpPr>
            <p:spPr>
              <a:xfrm>
                <a:off x="3201321" y="4726745"/>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r</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88" name="Oval 87">
                <a:extLst>
                  <a:ext uri="{FF2B5EF4-FFF2-40B4-BE49-F238E27FC236}">
                    <a16:creationId xmlns:a16="http://schemas.microsoft.com/office/drawing/2014/main" id="{6FA2597E-E0DD-5493-C630-B79FDD1801E1}"/>
                  </a:ext>
                </a:extLst>
              </p:cNvPr>
              <p:cNvSpPr/>
              <p:nvPr/>
            </p:nvSpPr>
            <p:spPr>
              <a:xfrm>
                <a:off x="1665495" y="3320678"/>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c</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89" name="Straight Arrow Connector 88">
                <a:extLst>
                  <a:ext uri="{FF2B5EF4-FFF2-40B4-BE49-F238E27FC236}">
                    <a16:creationId xmlns:a16="http://schemas.microsoft.com/office/drawing/2014/main" id="{D7605A78-5118-B6B7-EEDF-46F97AE546C0}"/>
                  </a:ext>
                </a:extLst>
              </p:cNvPr>
              <p:cNvCxnSpPr>
                <a:cxnSpLocks/>
                <a:stCxn id="87" idx="5"/>
                <a:endCxn id="86" idx="0"/>
              </p:cNvCxnSpPr>
              <p:nvPr/>
            </p:nvCxnSpPr>
            <p:spPr>
              <a:xfrm>
                <a:off x="3933030" y="5336501"/>
                <a:ext cx="590200" cy="3300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5978AFA-4D41-E139-752D-8CD99AECA1A2}"/>
                  </a:ext>
                </a:extLst>
              </p:cNvPr>
              <p:cNvCxnSpPr>
                <a:cxnSpLocks/>
                <a:stCxn id="88" idx="3"/>
                <a:endCxn id="84" idx="0"/>
              </p:cNvCxnSpPr>
              <p:nvPr/>
            </p:nvCxnSpPr>
            <p:spPr>
              <a:xfrm flipH="1">
                <a:off x="690180" y="3930434"/>
                <a:ext cx="1100856" cy="69169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D4DE90E-0DD3-2B3F-3FC7-3CBEDD96095F}"/>
                  </a:ext>
                </a:extLst>
              </p:cNvPr>
              <p:cNvCxnSpPr>
                <a:cxnSpLocks/>
                <a:stCxn id="87" idx="0"/>
                <a:endCxn id="88" idx="5"/>
              </p:cNvCxnSpPr>
              <p:nvPr/>
            </p:nvCxnSpPr>
            <p:spPr>
              <a:xfrm flipH="1" flipV="1">
                <a:off x="2397204" y="3930434"/>
                <a:ext cx="1232742" cy="79631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765FAFC-FC66-4330-357B-92C0C5F60A9F}"/>
                  </a:ext>
                </a:extLst>
              </p:cNvPr>
              <p:cNvCxnSpPr>
                <a:cxnSpLocks/>
                <a:stCxn id="87" idx="3"/>
                <a:endCxn id="85" idx="0"/>
              </p:cNvCxnSpPr>
              <p:nvPr/>
            </p:nvCxnSpPr>
            <p:spPr>
              <a:xfrm flipH="1">
                <a:off x="2705507" y="5336501"/>
                <a:ext cx="621355" cy="37304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0FDB8482-6B60-BE71-A247-E656840C54AB}"/>
                  </a:ext>
                </a:extLst>
              </p:cNvPr>
              <p:cNvSpPr/>
              <p:nvPr/>
            </p:nvSpPr>
            <p:spPr>
              <a:xfrm>
                <a:off x="222668" y="5667591"/>
                <a:ext cx="857250" cy="714374"/>
              </a:xfrm>
              <a:prstGeom prst="ellips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94" name="Straight Arrow Connector 93">
                <a:extLst>
                  <a:ext uri="{FF2B5EF4-FFF2-40B4-BE49-F238E27FC236}">
                    <a16:creationId xmlns:a16="http://schemas.microsoft.com/office/drawing/2014/main" id="{FB63FCA4-B206-7711-AB11-ACAB9A1F25FC}"/>
                  </a:ext>
                </a:extLst>
              </p:cNvPr>
              <p:cNvCxnSpPr>
                <a:cxnSpLocks/>
                <a:stCxn id="84" idx="3"/>
                <a:endCxn id="93" idx="0"/>
              </p:cNvCxnSpPr>
              <p:nvPr/>
            </p:nvCxnSpPr>
            <p:spPr>
              <a:xfrm flipH="1">
                <a:off x="651293" y="5336501"/>
                <a:ext cx="38887" cy="33109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4" name="Isosceles Triangle 83">
              <a:extLst>
                <a:ext uri="{FF2B5EF4-FFF2-40B4-BE49-F238E27FC236}">
                  <a16:creationId xmlns:a16="http://schemas.microsoft.com/office/drawing/2014/main" id="{71155D6C-7C76-9410-14FB-CFE1457EFB98}"/>
                </a:ext>
              </a:extLst>
            </p:cNvPr>
            <p:cNvSpPr/>
            <p:nvPr/>
          </p:nvSpPr>
          <p:spPr>
            <a:xfrm>
              <a:off x="1286549" y="4665324"/>
              <a:ext cx="1222773" cy="714375"/>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T1</a:t>
              </a:r>
              <a:endParaRPr lang="en-IN" sz="2800" b="1" dirty="0">
                <a:solidFill>
                  <a:schemeClr val="tx1"/>
                </a:solidFill>
              </a:endParaRPr>
            </a:p>
          </p:txBody>
        </p:sp>
        <p:sp>
          <p:nvSpPr>
            <p:cNvPr id="85" name="Isosceles Triangle 84">
              <a:extLst>
                <a:ext uri="{FF2B5EF4-FFF2-40B4-BE49-F238E27FC236}">
                  <a16:creationId xmlns:a16="http://schemas.microsoft.com/office/drawing/2014/main" id="{E807AA54-B615-DC95-C4C3-8FEB82620626}"/>
                </a:ext>
              </a:extLst>
            </p:cNvPr>
            <p:cNvSpPr/>
            <p:nvPr/>
          </p:nvSpPr>
          <p:spPr>
            <a:xfrm>
              <a:off x="3301876" y="5752742"/>
              <a:ext cx="1222773" cy="935091"/>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T2</a:t>
              </a:r>
              <a:endParaRPr lang="en-IN" sz="2800" b="1" dirty="0">
                <a:solidFill>
                  <a:schemeClr val="tx1"/>
                </a:solidFill>
              </a:endParaRPr>
            </a:p>
          </p:txBody>
        </p:sp>
        <p:sp>
          <p:nvSpPr>
            <p:cNvPr id="86" name="Isosceles Triangle 85">
              <a:extLst>
                <a:ext uri="{FF2B5EF4-FFF2-40B4-BE49-F238E27FC236}">
                  <a16:creationId xmlns:a16="http://schemas.microsoft.com/office/drawing/2014/main" id="{2434B041-8764-AC6F-F229-67B74C969453}"/>
                </a:ext>
              </a:extLst>
            </p:cNvPr>
            <p:cNvSpPr/>
            <p:nvPr/>
          </p:nvSpPr>
          <p:spPr>
            <a:xfrm>
              <a:off x="5119599" y="5709760"/>
              <a:ext cx="1222773" cy="935091"/>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T3</a:t>
              </a:r>
              <a:endParaRPr lang="en-IN" sz="2800" b="1" dirty="0">
                <a:solidFill>
                  <a:schemeClr val="tx1"/>
                </a:solidFill>
              </a:endParaRPr>
            </a:p>
          </p:txBody>
        </p:sp>
      </p:grpSp>
      <p:sp>
        <p:nvSpPr>
          <p:cNvPr id="110" name="Arrow: Right 109">
            <a:extLst>
              <a:ext uri="{FF2B5EF4-FFF2-40B4-BE49-F238E27FC236}">
                <a16:creationId xmlns:a16="http://schemas.microsoft.com/office/drawing/2014/main" id="{FD8922E9-7096-2CCD-85DD-D546A6D68CF1}"/>
              </a:ext>
            </a:extLst>
          </p:cNvPr>
          <p:cNvSpPr/>
          <p:nvPr/>
        </p:nvSpPr>
        <p:spPr>
          <a:xfrm>
            <a:off x="5154344" y="4161342"/>
            <a:ext cx="1419219" cy="60975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TextBox 110">
            <a:extLst>
              <a:ext uri="{FF2B5EF4-FFF2-40B4-BE49-F238E27FC236}">
                <a16:creationId xmlns:a16="http://schemas.microsoft.com/office/drawing/2014/main" id="{DAC02B8A-B073-6661-EDD2-970AF9BC3475}"/>
              </a:ext>
            </a:extLst>
          </p:cNvPr>
          <p:cNvSpPr txBox="1"/>
          <p:nvPr/>
        </p:nvSpPr>
        <p:spPr>
          <a:xfrm>
            <a:off x="5494009" y="3667971"/>
            <a:ext cx="625604"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R</a:t>
            </a:r>
            <a:endParaRPr lang="en-IN"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04907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9704-2C26-00A7-8593-47D91F190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20356-2F15-5DAF-D80C-BC75F8308557}"/>
              </a:ext>
            </a:extLst>
          </p:cNvPr>
          <p:cNvSpPr>
            <a:spLocks noGrp="1"/>
          </p:cNvSpPr>
          <p:nvPr>
            <p:ph type="title"/>
          </p:nvPr>
        </p:nvSpPr>
        <p:spPr>
          <a:xfrm>
            <a:off x="838200" y="31923"/>
            <a:ext cx="10515600" cy="849313"/>
          </a:xfrm>
        </p:spPr>
        <p:txBody>
          <a:bodyPr/>
          <a:lstStyle/>
          <a:p>
            <a:pPr algn="ctr"/>
            <a:r>
              <a:rPr lang="en-US" b="1" dirty="0">
                <a:latin typeface="+mn-lt"/>
              </a:rPr>
              <a:t>Single Left Rotation</a:t>
            </a:r>
            <a:endParaRPr lang="en-IN" b="1" dirty="0">
              <a:latin typeface="+mn-lt"/>
            </a:endParaRPr>
          </a:p>
        </p:txBody>
      </p:sp>
      <p:sp>
        <p:nvSpPr>
          <p:cNvPr id="3" name="Content Placeholder 2">
            <a:extLst>
              <a:ext uri="{FF2B5EF4-FFF2-40B4-BE49-F238E27FC236}">
                <a16:creationId xmlns:a16="http://schemas.microsoft.com/office/drawing/2014/main" id="{53CDDDE4-30F6-E7D2-0B65-4229911F0BCC}"/>
              </a:ext>
            </a:extLst>
          </p:cNvPr>
          <p:cNvSpPr>
            <a:spLocks noGrp="1"/>
          </p:cNvSpPr>
          <p:nvPr>
            <p:ph idx="1"/>
          </p:nvPr>
        </p:nvSpPr>
        <p:spPr>
          <a:xfrm>
            <a:off x="410146" y="712405"/>
            <a:ext cx="11419904" cy="1828470"/>
          </a:xfrm>
        </p:spPr>
        <p:txBody>
          <a:bodyPr>
            <a:normAutofit/>
          </a:bodyPr>
          <a:lstStyle/>
          <a:p>
            <a:pPr algn="just">
              <a:lnSpc>
                <a:spcPct val="100000"/>
              </a:lnSpc>
            </a:pPr>
            <a:r>
              <a:rPr lang="en-US" sz="3600" dirty="0"/>
              <a:t>When a new key is inserted at the right subtree of the right child of a tree whose root had balance factor of –1  before insertion, then L-Rotation is performed </a:t>
            </a:r>
            <a:endParaRPr lang="en-IN" sz="3600" dirty="0"/>
          </a:p>
        </p:txBody>
      </p:sp>
      <p:grpSp>
        <p:nvGrpSpPr>
          <p:cNvPr id="6" name="Group 5">
            <a:extLst>
              <a:ext uri="{FF2B5EF4-FFF2-40B4-BE49-F238E27FC236}">
                <a16:creationId xmlns:a16="http://schemas.microsoft.com/office/drawing/2014/main" id="{00C98FF3-4794-1CF8-06D1-5993EDA97DBC}"/>
              </a:ext>
            </a:extLst>
          </p:cNvPr>
          <p:cNvGrpSpPr/>
          <p:nvPr/>
        </p:nvGrpSpPr>
        <p:grpSpPr>
          <a:xfrm>
            <a:off x="428083" y="2892219"/>
            <a:ext cx="3740524" cy="3422454"/>
            <a:chOff x="648976" y="2834487"/>
            <a:chExt cx="3740524" cy="3422454"/>
          </a:xfrm>
        </p:grpSpPr>
        <p:grpSp>
          <p:nvGrpSpPr>
            <p:cNvPr id="7" name="Group 6">
              <a:extLst>
                <a:ext uri="{FF2B5EF4-FFF2-40B4-BE49-F238E27FC236}">
                  <a16:creationId xmlns:a16="http://schemas.microsoft.com/office/drawing/2014/main" id="{DA774CDE-3681-0B45-58F0-73B4A5E172F4}"/>
                </a:ext>
              </a:extLst>
            </p:cNvPr>
            <p:cNvGrpSpPr/>
            <p:nvPr/>
          </p:nvGrpSpPr>
          <p:grpSpPr>
            <a:xfrm>
              <a:off x="2397671" y="2834487"/>
              <a:ext cx="1991829" cy="3422454"/>
              <a:chOff x="1640428" y="2777337"/>
              <a:chExt cx="1991829" cy="3422454"/>
            </a:xfrm>
          </p:grpSpPr>
          <p:sp>
            <p:nvSpPr>
              <p:cNvPr id="15" name="Oval 14">
                <a:extLst>
                  <a:ext uri="{FF2B5EF4-FFF2-40B4-BE49-F238E27FC236}">
                    <a16:creationId xmlns:a16="http://schemas.microsoft.com/office/drawing/2014/main" id="{96076A7A-A5BA-1457-439B-A62224901183}"/>
                  </a:ext>
                </a:extLst>
              </p:cNvPr>
              <p:cNvSpPr/>
              <p:nvPr/>
            </p:nvSpPr>
            <p:spPr>
              <a:xfrm>
                <a:off x="1640428" y="2777337"/>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856E9D9F-17EA-8DBC-626F-486178E78BEC}"/>
                  </a:ext>
                </a:extLst>
              </p:cNvPr>
              <p:cNvSpPr/>
              <p:nvPr/>
            </p:nvSpPr>
            <p:spPr>
              <a:xfrm>
                <a:off x="2224128" y="4126479"/>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8" name="Oval 17">
                <a:extLst>
                  <a:ext uri="{FF2B5EF4-FFF2-40B4-BE49-F238E27FC236}">
                    <a16:creationId xmlns:a16="http://schemas.microsoft.com/office/drawing/2014/main" id="{605F09E8-8B16-9A91-A0D6-BF5169BC0B30}"/>
                  </a:ext>
                </a:extLst>
              </p:cNvPr>
              <p:cNvSpPr/>
              <p:nvPr/>
            </p:nvSpPr>
            <p:spPr>
              <a:xfrm>
                <a:off x="2775007" y="5485417"/>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9" name="Straight Arrow Connector 18">
                <a:extLst>
                  <a:ext uri="{FF2B5EF4-FFF2-40B4-BE49-F238E27FC236}">
                    <a16:creationId xmlns:a16="http://schemas.microsoft.com/office/drawing/2014/main" id="{F2754C9F-4397-176A-F22C-0B86157918CD}"/>
                  </a:ext>
                </a:extLst>
              </p:cNvPr>
              <p:cNvCxnSpPr>
                <a:cxnSpLocks/>
                <a:stCxn id="15" idx="5"/>
                <a:endCxn id="16" idx="0"/>
              </p:cNvCxnSpPr>
              <p:nvPr/>
            </p:nvCxnSpPr>
            <p:spPr>
              <a:xfrm>
                <a:off x="2372137" y="3387093"/>
                <a:ext cx="280616" cy="739386"/>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A3D8F35-9591-2888-B36B-848E821E62B0}"/>
                  </a:ext>
                </a:extLst>
              </p:cNvPr>
              <p:cNvCxnSpPr>
                <a:cxnSpLocks/>
                <a:stCxn id="16" idx="5"/>
                <a:endCxn id="18" idx="0"/>
              </p:cNvCxnSpPr>
              <p:nvPr/>
            </p:nvCxnSpPr>
            <p:spPr>
              <a:xfrm>
                <a:off x="2955837" y="4736235"/>
                <a:ext cx="247795" cy="74918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0785FED6-977B-4055-FC1B-3BC0D390F033}"/>
                </a:ext>
              </a:extLst>
            </p:cNvPr>
            <p:cNvSpPr txBox="1"/>
            <p:nvPr/>
          </p:nvSpPr>
          <p:spPr>
            <a:xfrm>
              <a:off x="3089193" y="5576588"/>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56A5381F-91CE-7AC2-996D-E5C9486DF2EF}"/>
                </a:ext>
              </a:extLst>
            </p:cNvPr>
            <p:cNvSpPr txBox="1"/>
            <p:nvPr/>
          </p:nvSpPr>
          <p:spPr>
            <a:xfrm>
              <a:off x="1315157" y="4340762"/>
              <a:ext cx="1720983"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1–0 = 1</a:t>
              </a:r>
              <a:endParaRPr lang="en-IN" sz="2800" b="1"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1FECE156-D0BB-773F-48BF-D9C4EBE24C5C}"/>
                </a:ext>
              </a:extLst>
            </p:cNvPr>
            <p:cNvSpPr txBox="1"/>
            <p:nvPr/>
          </p:nvSpPr>
          <p:spPr>
            <a:xfrm>
              <a:off x="648976" y="2996597"/>
              <a:ext cx="1838325"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2–0 = 2</a:t>
              </a:r>
              <a:endParaRPr lang="en-IN" sz="2800" b="1" dirty="0">
                <a:latin typeface="Courier New" panose="02070309020205020404" pitchFamily="49" charset="0"/>
                <a:cs typeface="Courier New" panose="02070309020205020404" pitchFamily="49" charset="0"/>
              </a:endParaRPr>
            </a:p>
          </p:txBody>
        </p:sp>
      </p:grpSp>
      <p:sp>
        <p:nvSpPr>
          <p:cNvPr id="23" name="Arrow: Right 22">
            <a:extLst>
              <a:ext uri="{FF2B5EF4-FFF2-40B4-BE49-F238E27FC236}">
                <a16:creationId xmlns:a16="http://schemas.microsoft.com/office/drawing/2014/main" id="{605C72D4-9559-C48F-9F6B-3CCB693E773C}"/>
              </a:ext>
            </a:extLst>
          </p:cNvPr>
          <p:cNvSpPr/>
          <p:nvPr/>
        </p:nvSpPr>
        <p:spPr>
          <a:xfrm>
            <a:off x="5154344" y="4161342"/>
            <a:ext cx="1419219" cy="60975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CC183CC9-CC28-B6FE-403E-2F63EACAF4B0}"/>
              </a:ext>
            </a:extLst>
          </p:cNvPr>
          <p:cNvSpPr txBox="1"/>
          <p:nvPr/>
        </p:nvSpPr>
        <p:spPr>
          <a:xfrm>
            <a:off x="5494009" y="3667971"/>
            <a:ext cx="625604"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L</a:t>
            </a:r>
            <a:endParaRPr lang="en-IN" sz="3600" b="1" dirty="0">
              <a:latin typeface="Courier New" panose="02070309020205020404" pitchFamily="49" charset="0"/>
              <a:cs typeface="Courier New" panose="02070309020205020404" pitchFamily="49" charset="0"/>
            </a:endParaRPr>
          </a:p>
        </p:txBody>
      </p:sp>
      <p:grpSp>
        <p:nvGrpSpPr>
          <p:cNvPr id="25" name="Group 24">
            <a:extLst>
              <a:ext uri="{FF2B5EF4-FFF2-40B4-BE49-F238E27FC236}">
                <a16:creationId xmlns:a16="http://schemas.microsoft.com/office/drawing/2014/main" id="{599AECBF-C7C6-0653-29FE-F907F27D43F4}"/>
              </a:ext>
            </a:extLst>
          </p:cNvPr>
          <p:cNvGrpSpPr/>
          <p:nvPr/>
        </p:nvGrpSpPr>
        <p:grpSpPr>
          <a:xfrm>
            <a:off x="7559300" y="3255249"/>
            <a:ext cx="3632575" cy="2066267"/>
            <a:chOff x="4957668" y="3386948"/>
            <a:chExt cx="3632575" cy="2066267"/>
          </a:xfrm>
        </p:grpSpPr>
        <p:grpSp>
          <p:nvGrpSpPr>
            <p:cNvPr id="26" name="Group 25">
              <a:extLst>
                <a:ext uri="{FF2B5EF4-FFF2-40B4-BE49-F238E27FC236}">
                  <a16:creationId xmlns:a16="http://schemas.microsoft.com/office/drawing/2014/main" id="{7BDF5877-032E-E319-4E5F-46FD3AE50699}"/>
                </a:ext>
              </a:extLst>
            </p:cNvPr>
            <p:cNvGrpSpPr/>
            <p:nvPr/>
          </p:nvGrpSpPr>
          <p:grpSpPr>
            <a:xfrm>
              <a:off x="5289617" y="3429000"/>
              <a:ext cx="2298571" cy="2024215"/>
              <a:chOff x="128588" y="4210205"/>
              <a:chExt cx="2298571" cy="2024215"/>
            </a:xfrm>
          </p:grpSpPr>
          <p:sp>
            <p:nvSpPr>
              <p:cNvPr id="31" name="Oval 30">
                <a:extLst>
                  <a:ext uri="{FF2B5EF4-FFF2-40B4-BE49-F238E27FC236}">
                    <a16:creationId xmlns:a16="http://schemas.microsoft.com/office/drawing/2014/main" id="{B14A07EC-8F01-CE0C-2E69-F9B8F3DCB031}"/>
                  </a:ext>
                </a:extLst>
              </p:cNvPr>
              <p:cNvSpPr/>
              <p:nvPr/>
            </p:nvSpPr>
            <p:spPr>
              <a:xfrm>
                <a:off x="1569909" y="5516350"/>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2" name="Oval 31">
                <a:extLst>
                  <a:ext uri="{FF2B5EF4-FFF2-40B4-BE49-F238E27FC236}">
                    <a16:creationId xmlns:a16="http://schemas.microsoft.com/office/drawing/2014/main" id="{96612301-611F-D7A4-8E91-D192C77E2C44}"/>
                  </a:ext>
                </a:extLst>
              </p:cNvPr>
              <p:cNvSpPr/>
              <p:nvPr/>
            </p:nvSpPr>
            <p:spPr>
              <a:xfrm>
                <a:off x="838200" y="4210205"/>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3" name="Oval 32">
                <a:extLst>
                  <a:ext uri="{FF2B5EF4-FFF2-40B4-BE49-F238E27FC236}">
                    <a16:creationId xmlns:a16="http://schemas.microsoft.com/office/drawing/2014/main" id="{163533F8-43A5-5390-96C7-738106B9DE45}"/>
                  </a:ext>
                </a:extLst>
              </p:cNvPr>
              <p:cNvSpPr/>
              <p:nvPr/>
            </p:nvSpPr>
            <p:spPr>
              <a:xfrm>
                <a:off x="128588" y="5520046"/>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34" name="Straight Arrow Connector 33">
                <a:extLst>
                  <a:ext uri="{FF2B5EF4-FFF2-40B4-BE49-F238E27FC236}">
                    <a16:creationId xmlns:a16="http://schemas.microsoft.com/office/drawing/2014/main" id="{D5B884AE-F35E-13D0-BF2F-42E30F253F95}"/>
                  </a:ext>
                </a:extLst>
              </p:cNvPr>
              <p:cNvCxnSpPr>
                <a:cxnSpLocks/>
                <a:stCxn id="31" idx="0"/>
                <a:endCxn id="32" idx="5"/>
              </p:cNvCxnSpPr>
              <p:nvPr/>
            </p:nvCxnSpPr>
            <p:spPr>
              <a:xfrm flipH="1" flipV="1">
                <a:off x="1569909" y="4819961"/>
                <a:ext cx="428625" cy="69638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DC21A1C-AEF3-0814-FAE6-68E386B651A0}"/>
                  </a:ext>
                </a:extLst>
              </p:cNvPr>
              <p:cNvCxnSpPr>
                <a:cxnSpLocks/>
                <a:stCxn id="32" idx="3"/>
                <a:endCxn id="33" idx="0"/>
              </p:cNvCxnSpPr>
              <p:nvPr/>
            </p:nvCxnSpPr>
            <p:spPr>
              <a:xfrm flipH="1">
                <a:off x="557213" y="4819961"/>
                <a:ext cx="406528" cy="70008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74EDF140-9827-DD11-8DCC-A84EA4E887C9}"/>
                </a:ext>
              </a:extLst>
            </p:cNvPr>
            <p:cNvSpPr txBox="1"/>
            <p:nvPr/>
          </p:nvSpPr>
          <p:spPr>
            <a:xfrm>
              <a:off x="4957668" y="4446001"/>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4E2753DF-36BC-1C4C-645D-5FDCD02905AB}"/>
                </a:ext>
              </a:extLst>
            </p:cNvPr>
            <p:cNvSpPr txBox="1"/>
            <p:nvPr/>
          </p:nvSpPr>
          <p:spPr>
            <a:xfrm>
              <a:off x="7330155" y="4335398"/>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30" name="TextBox 29">
              <a:extLst>
                <a:ext uri="{FF2B5EF4-FFF2-40B4-BE49-F238E27FC236}">
                  <a16:creationId xmlns:a16="http://schemas.microsoft.com/office/drawing/2014/main" id="{7CE02C92-00E9-5E44-1FF1-CC2E852A8404}"/>
                </a:ext>
              </a:extLst>
            </p:cNvPr>
            <p:cNvSpPr txBox="1"/>
            <p:nvPr/>
          </p:nvSpPr>
          <p:spPr>
            <a:xfrm>
              <a:off x="6869260" y="3386948"/>
              <a:ext cx="1720983"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1–1 = 0</a:t>
              </a:r>
              <a:endParaRPr lang="en-IN" sz="2800" b="1"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4250142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A6EB0-10D5-5232-C709-60ECDCFC0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403B5-900B-9DA6-A69E-E5426A553D94}"/>
              </a:ext>
            </a:extLst>
          </p:cNvPr>
          <p:cNvSpPr>
            <a:spLocks noGrp="1"/>
          </p:cNvSpPr>
          <p:nvPr>
            <p:ph type="title"/>
          </p:nvPr>
        </p:nvSpPr>
        <p:spPr>
          <a:xfrm>
            <a:off x="838200" y="31923"/>
            <a:ext cx="10515600" cy="849313"/>
          </a:xfrm>
        </p:spPr>
        <p:txBody>
          <a:bodyPr/>
          <a:lstStyle/>
          <a:p>
            <a:pPr algn="ctr"/>
            <a:r>
              <a:rPr lang="en-US" b="1" dirty="0">
                <a:latin typeface="+mn-lt"/>
              </a:rPr>
              <a:t>Double Left-Right Rotation</a:t>
            </a:r>
            <a:endParaRPr lang="en-IN" b="1" dirty="0">
              <a:latin typeface="+mn-lt"/>
            </a:endParaRPr>
          </a:p>
        </p:txBody>
      </p:sp>
      <p:sp>
        <p:nvSpPr>
          <p:cNvPr id="3" name="Content Placeholder 2">
            <a:extLst>
              <a:ext uri="{FF2B5EF4-FFF2-40B4-BE49-F238E27FC236}">
                <a16:creationId xmlns:a16="http://schemas.microsoft.com/office/drawing/2014/main" id="{E6917089-33E7-4431-8850-D0CB43386365}"/>
              </a:ext>
            </a:extLst>
          </p:cNvPr>
          <p:cNvSpPr>
            <a:spLocks noGrp="1"/>
          </p:cNvSpPr>
          <p:nvPr>
            <p:ph idx="1"/>
          </p:nvPr>
        </p:nvSpPr>
        <p:spPr>
          <a:xfrm>
            <a:off x="367283" y="712405"/>
            <a:ext cx="11505630" cy="2043112"/>
          </a:xfrm>
        </p:spPr>
        <p:txBody>
          <a:bodyPr>
            <a:normAutofit fontScale="92500" lnSpcReduction="10000"/>
          </a:bodyPr>
          <a:lstStyle/>
          <a:p>
            <a:pPr algn="just">
              <a:lnSpc>
                <a:spcPct val="100000"/>
              </a:lnSpc>
            </a:pPr>
            <a:r>
              <a:rPr lang="en-US" sz="3600" dirty="0"/>
              <a:t>It is a combination of two rotations: Perform the L-Rotation of the left subtree of root r followed by the R-Rotation of the new tree rooted at r. It is performed when a new node is inserted at the right subtree of the left child of a tree.</a:t>
            </a:r>
            <a:endParaRPr lang="en-IN" sz="3600" dirty="0"/>
          </a:p>
        </p:txBody>
      </p:sp>
      <p:grpSp>
        <p:nvGrpSpPr>
          <p:cNvPr id="6" name="Group 5">
            <a:extLst>
              <a:ext uri="{FF2B5EF4-FFF2-40B4-BE49-F238E27FC236}">
                <a16:creationId xmlns:a16="http://schemas.microsoft.com/office/drawing/2014/main" id="{2082F20D-70B7-7DB9-1B98-FDB5E9821106}"/>
              </a:ext>
            </a:extLst>
          </p:cNvPr>
          <p:cNvGrpSpPr/>
          <p:nvPr/>
        </p:nvGrpSpPr>
        <p:grpSpPr>
          <a:xfrm>
            <a:off x="120005" y="2892219"/>
            <a:ext cx="3637816" cy="3456475"/>
            <a:chOff x="-38671" y="2834487"/>
            <a:chExt cx="3637816" cy="3456475"/>
          </a:xfrm>
        </p:grpSpPr>
        <p:grpSp>
          <p:nvGrpSpPr>
            <p:cNvPr id="7" name="Group 6">
              <a:extLst>
                <a:ext uri="{FF2B5EF4-FFF2-40B4-BE49-F238E27FC236}">
                  <a16:creationId xmlns:a16="http://schemas.microsoft.com/office/drawing/2014/main" id="{EFE92315-11E1-B697-3369-5C394FE4171C}"/>
                </a:ext>
              </a:extLst>
            </p:cNvPr>
            <p:cNvGrpSpPr/>
            <p:nvPr/>
          </p:nvGrpSpPr>
          <p:grpSpPr>
            <a:xfrm>
              <a:off x="1835561" y="2834487"/>
              <a:ext cx="1763584" cy="3456475"/>
              <a:chOff x="1078318" y="2777337"/>
              <a:chExt cx="1763584" cy="3456475"/>
            </a:xfrm>
          </p:grpSpPr>
          <p:sp>
            <p:nvSpPr>
              <p:cNvPr id="15" name="Oval 14">
                <a:extLst>
                  <a:ext uri="{FF2B5EF4-FFF2-40B4-BE49-F238E27FC236}">
                    <a16:creationId xmlns:a16="http://schemas.microsoft.com/office/drawing/2014/main" id="{78DBEB97-7757-3428-E329-A38ABAFC3061}"/>
                  </a:ext>
                </a:extLst>
              </p:cNvPr>
              <p:cNvSpPr/>
              <p:nvPr/>
            </p:nvSpPr>
            <p:spPr>
              <a:xfrm>
                <a:off x="1640428" y="2777337"/>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5DF50C57-279F-3B96-944D-E70052A6DF2E}"/>
                  </a:ext>
                </a:extLst>
              </p:cNvPr>
              <p:cNvSpPr/>
              <p:nvPr/>
            </p:nvSpPr>
            <p:spPr>
              <a:xfrm>
                <a:off x="1078318" y="4199420"/>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8" name="Oval 17">
                <a:extLst>
                  <a:ext uri="{FF2B5EF4-FFF2-40B4-BE49-F238E27FC236}">
                    <a16:creationId xmlns:a16="http://schemas.microsoft.com/office/drawing/2014/main" id="{B8EEBA03-A929-D93A-5F54-464674E4CADC}"/>
                  </a:ext>
                </a:extLst>
              </p:cNvPr>
              <p:cNvSpPr/>
              <p:nvPr/>
            </p:nvSpPr>
            <p:spPr>
              <a:xfrm>
                <a:off x="1984652" y="5519438"/>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9" name="Straight Arrow Connector 18">
                <a:extLst>
                  <a:ext uri="{FF2B5EF4-FFF2-40B4-BE49-F238E27FC236}">
                    <a16:creationId xmlns:a16="http://schemas.microsoft.com/office/drawing/2014/main" id="{AD79F9D9-AD9E-1E7E-C4CA-0433D0479718}"/>
                  </a:ext>
                </a:extLst>
              </p:cNvPr>
              <p:cNvCxnSpPr>
                <a:cxnSpLocks/>
                <a:stCxn id="15" idx="3"/>
                <a:endCxn id="16" idx="0"/>
              </p:cNvCxnSpPr>
              <p:nvPr/>
            </p:nvCxnSpPr>
            <p:spPr>
              <a:xfrm flipH="1">
                <a:off x="1506943" y="3387093"/>
                <a:ext cx="259026" cy="812327"/>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EACD623-4C28-84FF-DE6E-59B4ABE119C4}"/>
                  </a:ext>
                </a:extLst>
              </p:cNvPr>
              <p:cNvCxnSpPr>
                <a:cxnSpLocks/>
                <a:stCxn id="16" idx="5"/>
                <a:endCxn id="18" idx="0"/>
              </p:cNvCxnSpPr>
              <p:nvPr/>
            </p:nvCxnSpPr>
            <p:spPr>
              <a:xfrm>
                <a:off x="1810027" y="4809176"/>
                <a:ext cx="603250" cy="71026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E356D5D-B0E8-CD0C-5B39-4A30D487D471}"/>
                </a:ext>
              </a:extLst>
            </p:cNvPr>
            <p:cNvSpPr txBox="1"/>
            <p:nvPr/>
          </p:nvSpPr>
          <p:spPr>
            <a:xfrm>
              <a:off x="2309237" y="5579080"/>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4F8ABF0F-1B7C-9836-14B4-F6A094E80964}"/>
                </a:ext>
              </a:extLst>
            </p:cNvPr>
            <p:cNvSpPr txBox="1"/>
            <p:nvPr/>
          </p:nvSpPr>
          <p:spPr>
            <a:xfrm>
              <a:off x="-38671" y="4145967"/>
              <a:ext cx="2044824"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0–1=–1</a:t>
              </a:r>
              <a:endParaRPr lang="en-IN" sz="2800" b="1"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3E847A74-FFC8-08C3-8425-A31D1A2DCB75}"/>
                </a:ext>
              </a:extLst>
            </p:cNvPr>
            <p:cNvSpPr txBox="1"/>
            <p:nvPr/>
          </p:nvSpPr>
          <p:spPr>
            <a:xfrm>
              <a:off x="648976" y="2996597"/>
              <a:ext cx="1838325"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2–0=2</a:t>
              </a:r>
              <a:endParaRPr lang="en-IN" sz="2800" b="1" dirty="0">
                <a:latin typeface="Courier New" panose="02070309020205020404" pitchFamily="49" charset="0"/>
                <a:cs typeface="Courier New" panose="02070309020205020404" pitchFamily="49" charset="0"/>
              </a:endParaRPr>
            </a:p>
          </p:txBody>
        </p:sp>
      </p:grpSp>
      <p:sp>
        <p:nvSpPr>
          <p:cNvPr id="23" name="Arrow: Right 22">
            <a:extLst>
              <a:ext uri="{FF2B5EF4-FFF2-40B4-BE49-F238E27FC236}">
                <a16:creationId xmlns:a16="http://schemas.microsoft.com/office/drawing/2014/main" id="{27857CD1-CFEF-5EC5-3436-C4DF01B17352}"/>
              </a:ext>
            </a:extLst>
          </p:cNvPr>
          <p:cNvSpPr/>
          <p:nvPr/>
        </p:nvSpPr>
        <p:spPr>
          <a:xfrm>
            <a:off x="3183436" y="4031755"/>
            <a:ext cx="1419219" cy="60975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1D3204F1-93B8-DAE1-640D-F9524164B59C}"/>
              </a:ext>
            </a:extLst>
          </p:cNvPr>
          <p:cNvSpPr txBox="1"/>
          <p:nvPr/>
        </p:nvSpPr>
        <p:spPr>
          <a:xfrm>
            <a:off x="3584048" y="3569804"/>
            <a:ext cx="625604"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L</a:t>
            </a:r>
            <a:endParaRPr lang="en-IN" sz="3600" b="1" dirty="0">
              <a:latin typeface="Courier New" panose="02070309020205020404" pitchFamily="49" charset="0"/>
              <a:cs typeface="Courier New" panose="02070309020205020404" pitchFamily="49" charset="0"/>
            </a:endParaRPr>
          </a:p>
        </p:txBody>
      </p:sp>
      <p:grpSp>
        <p:nvGrpSpPr>
          <p:cNvPr id="25" name="Group 24">
            <a:extLst>
              <a:ext uri="{FF2B5EF4-FFF2-40B4-BE49-F238E27FC236}">
                <a16:creationId xmlns:a16="http://schemas.microsoft.com/office/drawing/2014/main" id="{8C7E02E9-116A-3B83-19D9-368F0E19BAAF}"/>
              </a:ext>
            </a:extLst>
          </p:cNvPr>
          <p:cNvGrpSpPr/>
          <p:nvPr/>
        </p:nvGrpSpPr>
        <p:grpSpPr>
          <a:xfrm>
            <a:off x="8739317" y="3143962"/>
            <a:ext cx="3289352" cy="2066267"/>
            <a:chOff x="4957668" y="3386948"/>
            <a:chExt cx="3289352" cy="2066267"/>
          </a:xfrm>
        </p:grpSpPr>
        <p:grpSp>
          <p:nvGrpSpPr>
            <p:cNvPr id="26" name="Group 25">
              <a:extLst>
                <a:ext uri="{FF2B5EF4-FFF2-40B4-BE49-F238E27FC236}">
                  <a16:creationId xmlns:a16="http://schemas.microsoft.com/office/drawing/2014/main" id="{8D205C0A-BAAC-3A86-CE13-D9D875563DA4}"/>
                </a:ext>
              </a:extLst>
            </p:cNvPr>
            <p:cNvGrpSpPr/>
            <p:nvPr/>
          </p:nvGrpSpPr>
          <p:grpSpPr>
            <a:xfrm>
              <a:off x="5289617" y="3429000"/>
              <a:ext cx="2298571" cy="2024215"/>
              <a:chOff x="128588" y="4210205"/>
              <a:chExt cx="2298571" cy="2024215"/>
            </a:xfrm>
          </p:grpSpPr>
          <p:sp>
            <p:nvSpPr>
              <p:cNvPr id="31" name="Oval 30">
                <a:extLst>
                  <a:ext uri="{FF2B5EF4-FFF2-40B4-BE49-F238E27FC236}">
                    <a16:creationId xmlns:a16="http://schemas.microsoft.com/office/drawing/2014/main" id="{DF2821B5-DA09-691B-B231-E010A5EE6FFA}"/>
                  </a:ext>
                </a:extLst>
              </p:cNvPr>
              <p:cNvSpPr/>
              <p:nvPr/>
            </p:nvSpPr>
            <p:spPr>
              <a:xfrm>
                <a:off x="1569909" y="5516350"/>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2" name="Oval 31">
                <a:extLst>
                  <a:ext uri="{FF2B5EF4-FFF2-40B4-BE49-F238E27FC236}">
                    <a16:creationId xmlns:a16="http://schemas.microsoft.com/office/drawing/2014/main" id="{C7DF812C-76AF-C866-F473-3DCD99341046}"/>
                  </a:ext>
                </a:extLst>
              </p:cNvPr>
              <p:cNvSpPr/>
              <p:nvPr/>
            </p:nvSpPr>
            <p:spPr>
              <a:xfrm>
                <a:off x="838200" y="4210205"/>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3" name="Oval 32">
                <a:extLst>
                  <a:ext uri="{FF2B5EF4-FFF2-40B4-BE49-F238E27FC236}">
                    <a16:creationId xmlns:a16="http://schemas.microsoft.com/office/drawing/2014/main" id="{6E8B7821-FB0A-BE6A-EFC0-6E2F8ECD3846}"/>
                  </a:ext>
                </a:extLst>
              </p:cNvPr>
              <p:cNvSpPr/>
              <p:nvPr/>
            </p:nvSpPr>
            <p:spPr>
              <a:xfrm>
                <a:off x="128588" y="5520046"/>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34" name="Straight Arrow Connector 33">
                <a:extLst>
                  <a:ext uri="{FF2B5EF4-FFF2-40B4-BE49-F238E27FC236}">
                    <a16:creationId xmlns:a16="http://schemas.microsoft.com/office/drawing/2014/main" id="{A295AA1C-51A6-CF00-8EB8-92863151A181}"/>
                  </a:ext>
                </a:extLst>
              </p:cNvPr>
              <p:cNvCxnSpPr>
                <a:cxnSpLocks/>
                <a:stCxn id="31" idx="0"/>
                <a:endCxn id="32" idx="5"/>
              </p:cNvCxnSpPr>
              <p:nvPr/>
            </p:nvCxnSpPr>
            <p:spPr>
              <a:xfrm flipH="1" flipV="1">
                <a:off x="1569909" y="4819961"/>
                <a:ext cx="428625" cy="69638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82883F-D2F1-D8D6-D5DF-F02DEFE95B0D}"/>
                  </a:ext>
                </a:extLst>
              </p:cNvPr>
              <p:cNvCxnSpPr>
                <a:cxnSpLocks/>
                <a:stCxn id="32" idx="3"/>
                <a:endCxn id="33" idx="0"/>
              </p:cNvCxnSpPr>
              <p:nvPr/>
            </p:nvCxnSpPr>
            <p:spPr>
              <a:xfrm flipH="1">
                <a:off x="557213" y="4819961"/>
                <a:ext cx="406528" cy="70008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A5E66C35-3E41-EE74-DD72-0EE50CB30DCD}"/>
                </a:ext>
              </a:extLst>
            </p:cNvPr>
            <p:cNvSpPr txBox="1"/>
            <p:nvPr/>
          </p:nvSpPr>
          <p:spPr>
            <a:xfrm>
              <a:off x="4957668" y="4446001"/>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78F0615C-3268-BE8B-36E0-9831FD39AD89}"/>
                </a:ext>
              </a:extLst>
            </p:cNvPr>
            <p:cNvSpPr txBox="1"/>
            <p:nvPr/>
          </p:nvSpPr>
          <p:spPr>
            <a:xfrm>
              <a:off x="7330155" y="4335398"/>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30" name="TextBox 29">
              <a:extLst>
                <a:ext uri="{FF2B5EF4-FFF2-40B4-BE49-F238E27FC236}">
                  <a16:creationId xmlns:a16="http://schemas.microsoft.com/office/drawing/2014/main" id="{9AFFB814-CC0A-D567-811A-A7056C93F9BB}"/>
                </a:ext>
              </a:extLst>
            </p:cNvPr>
            <p:cNvSpPr txBox="1"/>
            <p:nvPr/>
          </p:nvSpPr>
          <p:spPr>
            <a:xfrm>
              <a:off x="6869261" y="3386948"/>
              <a:ext cx="1377759"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1–1=0</a:t>
              </a:r>
              <a:endParaRPr lang="en-IN" sz="2800" b="1" dirty="0">
                <a:latin typeface="Courier New" panose="02070309020205020404" pitchFamily="49" charset="0"/>
                <a:cs typeface="Courier New" panose="02070309020205020404" pitchFamily="49" charset="0"/>
              </a:endParaRPr>
            </a:p>
          </p:txBody>
        </p:sp>
      </p:grpSp>
      <p:sp>
        <p:nvSpPr>
          <p:cNvPr id="14" name="Arrow: Right 13">
            <a:extLst>
              <a:ext uri="{FF2B5EF4-FFF2-40B4-BE49-F238E27FC236}">
                <a16:creationId xmlns:a16="http://schemas.microsoft.com/office/drawing/2014/main" id="{7897419B-C730-34BD-1C06-A6206E12AA96}"/>
              </a:ext>
            </a:extLst>
          </p:cNvPr>
          <p:cNvSpPr/>
          <p:nvPr/>
        </p:nvSpPr>
        <p:spPr>
          <a:xfrm>
            <a:off x="7413538" y="3856866"/>
            <a:ext cx="1419219" cy="60975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3CFE2544-F6BB-F448-E090-380F92FCCEDE}"/>
              </a:ext>
            </a:extLst>
          </p:cNvPr>
          <p:cNvSpPr txBox="1"/>
          <p:nvPr/>
        </p:nvSpPr>
        <p:spPr>
          <a:xfrm>
            <a:off x="7858173" y="3329453"/>
            <a:ext cx="625604"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R</a:t>
            </a:r>
            <a:endParaRPr lang="en-IN" sz="3600" b="1" dirty="0">
              <a:latin typeface="Courier New" panose="02070309020205020404" pitchFamily="49" charset="0"/>
              <a:cs typeface="Courier New" panose="02070309020205020404" pitchFamily="49" charset="0"/>
            </a:endParaRPr>
          </a:p>
        </p:txBody>
      </p:sp>
      <p:grpSp>
        <p:nvGrpSpPr>
          <p:cNvPr id="21" name="Group 20">
            <a:extLst>
              <a:ext uri="{FF2B5EF4-FFF2-40B4-BE49-F238E27FC236}">
                <a16:creationId xmlns:a16="http://schemas.microsoft.com/office/drawing/2014/main" id="{166CC799-9A5E-D0F4-B34C-D7F27770D149}"/>
              </a:ext>
            </a:extLst>
          </p:cNvPr>
          <p:cNvGrpSpPr/>
          <p:nvPr/>
        </p:nvGrpSpPr>
        <p:grpSpPr>
          <a:xfrm>
            <a:off x="4401574" y="2770761"/>
            <a:ext cx="3076702" cy="3699207"/>
            <a:chOff x="315426" y="2865945"/>
            <a:chExt cx="3076702" cy="3699207"/>
          </a:xfrm>
        </p:grpSpPr>
        <p:grpSp>
          <p:nvGrpSpPr>
            <p:cNvPr id="22" name="Group 21">
              <a:extLst>
                <a:ext uri="{FF2B5EF4-FFF2-40B4-BE49-F238E27FC236}">
                  <a16:creationId xmlns:a16="http://schemas.microsoft.com/office/drawing/2014/main" id="{B084A880-1466-E56C-35C0-1A96DA4AB495}"/>
                </a:ext>
              </a:extLst>
            </p:cNvPr>
            <p:cNvGrpSpPr/>
            <p:nvPr/>
          </p:nvGrpSpPr>
          <p:grpSpPr>
            <a:xfrm>
              <a:off x="1335873" y="2865945"/>
              <a:ext cx="2056255" cy="3699207"/>
              <a:chOff x="578630" y="2808795"/>
              <a:chExt cx="2056255" cy="3699207"/>
            </a:xfrm>
          </p:grpSpPr>
          <p:sp>
            <p:nvSpPr>
              <p:cNvPr id="38" name="Oval 37">
                <a:extLst>
                  <a:ext uri="{FF2B5EF4-FFF2-40B4-BE49-F238E27FC236}">
                    <a16:creationId xmlns:a16="http://schemas.microsoft.com/office/drawing/2014/main" id="{E53FB67B-67F3-8E9B-DC1D-8CA70B6860ED}"/>
                  </a:ext>
                </a:extLst>
              </p:cNvPr>
              <p:cNvSpPr/>
              <p:nvPr/>
            </p:nvSpPr>
            <p:spPr>
              <a:xfrm>
                <a:off x="1777635" y="2808795"/>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9" name="Oval 38">
                <a:extLst>
                  <a:ext uri="{FF2B5EF4-FFF2-40B4-BE49-F238E27FC236}">
                    <a16:creationId xmlns:a16="http://schemas.microsoft.com/office/drawing/2014/main" id="{038C387E-2252-BAB0-175C-AB450D35FAF0}"/>
                  </a:ext>
                </a:extLst>
              </p:cNvPr>
              <p:cNvSpPr/>
              <p:nvPr/>
            </p:nvSpPr>
            <p:spPr>
              <a:xfrm>
                <a:off x="1135372" y="4206129"/>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40" name="Oval 39">
                <a:extLst>
                  <a:ext uri="{FF2B5EF4-FFF2-40B4-BE49-F238E27FC236}">
                    <a16:creationId xmlns:a16="http://schemas.microsoft.com/office/drawing/2014/main" id="{915A750B-93BC-E310-BDE7-E6AB9DF4C1C7}"/>
                  </a:ext>
                </a:extLst>
              </p:cNvPr>
              <p:cNvSpPr/>
              <p:nvPr/>
            </p:nvSpPr>
            <p:spPr>
              <a:xfrm>
                <a:off x="578630" y="5793628"/>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41" name="Straight Arrow Connector 40">
                <a:extLst>
                  <a:ext uri="{FF2B5EF4-FFF2-40B4-BE49-F238E27FC236}">
                    <a16:creationId xmlns:a16="http://schemas.microsoft.com/office/drawing/2014/main" id="{C8C162BB-9983-A4E4-CF97-9AF9ECD4166F}"/>
                  </a:ext>
                </a:extLst>
              </p:cNvPr>
              <p:cNvCxnSpPr>
                <a:cxnSpLocks/>
                <a:stCxn id="38" idx="3"/>
                <a:endCxn id="39" idx="0"/>
              </p:cNvCxnSpPr>
              <p:nvPr/>
            </p:nvCxnSpPr>
            <p:spPr>
              <a:xfrm flipH="1">
                <a:off x="1563997" y="3418551"/>
                <a:ext cx="339179" cy="78757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8E59B40-4F71-7A0C-D9C9-CAD95DC37079}"/>
                  </a:ext>
                </a:extLst>
              </p:cNvPr>
              <p:cNvCxnSpPr>
                <a:cxnSpLocks/>
                <a:stCxn id="39" idx="3"/>
                <a:endCxn id="40" idx="0"/>
              </p:cNvCxnSpPr>
              <p:nvPr/>
            </p:nvCxnSpPr>
            <p:spPr>
              <a:xfrm flipH="1">
                <a:off x="1007255" y="4815885"/>
                <a:ext cx="253658" cy="97774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A354F248-B6B6-FAB3-C510-C91F5D874E8C}"/>
                </a:ext>
              </a:extLst>
            </p:cNvPr>
            <p:cNvSpPr txBox="1"/>
            <p:nvPr/>
          </p:nvSpPr>
          <p:spPr>
            <a:xfrm>
              <a:off x="1248432" y="5408295"/>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36" name="TextBox 35">
              <a:extLst>
                <a:ext uri="{FF2B5EF4-FFF2-40B4-BE49-F238E27FC236}">
                  <a16:creationId xmlns:a16="http://schemas.microsoft.com/office/drawing/2014/main" id="{795D35C7-8271-9B38-3695-420D079DC07A}"/>
                </a:ext>
              </a:extLst>
            </p:cNvPr>
            <p:cNvSpPr txBox="1"/>
            <p:nvPr/>
          </p:nvSpPr>
          <p:spPr>
            <a:xfrm>
              <a:off x="315426" y="3901042"/>
              <a:ext cx="2044824"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0–1=–1</a:t>
              </a:r>
              <a:endParaRPr lang="en-IN" sz="2800" b="1" dirty="0">
                <a:latin typeface="Courier New" panose="02070309020205020404" pitchFamily="49" charset="0"/>
                <a:cs typeface="Courier New" panose="02070309020205020404" pitchFamily="49" charset="0"/>
              </a:endParaRPr>
            </a:p>
          </p:txBody>
        </p:sp>
        <p:sp>
          <p:nvSpPr>
            <p:cNvPr id="37" name="TextBox 36">
              <a:extLst>
                <a:ext uri="{FF2B5EF4-FFF2-40B4-BE49-F238E27FC236}">
                  <a16:creationId xmlns:a16="http://schemas.microsoft.com/office/drawing/2014/main" id="{502A1B49-5CA0-675E-467D-DC7B5862AC20}"/>
                </a:ext>
              </a:extLst>
            </p:cNvPr>
            <p:cNvSpPr txBox="1"/>
            <p:nvPr/>
          </p:nvSpPr>
          <p:spPr>
            <a:xfrm>
              <a:off x="648976" y="2996597"/>
              <a:ext cx="1838325"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2–0 = 2</a:t>
              </a:r>
              <a:endParaRPr lang="en-IN" sz="2800" b="1"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59512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B4DE2-8528-9D3A-C97B-1FBE99064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B87B2-F032-6FA0-AFFF-5527DE4423BB}"/>
              </a:ext>
            </a:extLst>
          </p:cNvPr>
          <p:cNvSpPr>
            <a:spLocks noGrp="1"/>
          </p:cNvSpPr>
          <p:nvPr>
            <p:ph type="title"/>
          </p:nvPr>
        </p:nvSpPr>
        <p:spPr>
          <a:xfrm>
            <a:off x="838200" y="31923"/>
            <a:ext cx="10515600" cy="849313"/>
          </a:xfrm>
        </p:spPr>
        <p:txBody>
          <a:bodyPr/>
          <a:lstStyle/>
          <a:p>
            <a:pPr algn="ctr"/>
            <a:r>
              <a:rPr lang="en-US" b="1" dirty="0">
                <a:latin typeface="+mn-lt"/>
              </a:rPr>
              <a:t>Double Left-Right Rotation</a:t>
            </a:r>
            <a:endParaRPr lang="en-IN" b="1" dirty="0">
              <a:latin typeface="+mn-lt"/>
            </a:endParaRPr>
          </a:p>
        </p:txBody>
      </p:sp>
      <p:sp>
        <p:nvSpPr>
          <p:cNvPr id="3" name="Content Placeholder 2">
            <a:extLst>
              <a:ext uri="{FF2B5EF4-FFF2-40B4-BE49-F238E27FC236}">
                <a16:creationId xmlns:a16="http://schemas.microsoft.com/office/drawing/2014/main" id="{9003C26E-5DBE-3BA1-EF66-B99C7E1240FC}"/>
              </a:ext>
            </a:extLst>
          </p:cNvPr>
          <p:cNvSpPr>
            <a:spLocks noGrp="1"/>
          </p:cNvSpPr>
          <p:nvPr>
            <p:ph idx="1"/>
          </p:nvPr>
        </p:nvSpPr>
        <p:spPr>
          <a:xfrm>
            <a:off x="367283" y="712405"/>
            <a:ext cx="11505630" cy="2043112"/>
          </a:xfrm>
        </p:spPr>
        <p:txBody>
          <a:bodyPr>
            <a:normAutofit fontScale="92500" lnSpcReduction="10000"/>
          </a:bodyPr>
          <a:lstStyle/>
          <a:p>
            <a:pPr algn="just">
              <a:lnSpc>
                <a:spcPct val="100000"/>
              </a:lnSpc>
            </a:pPr>
            <a:r>
              <a:rPr lang="en-US" sz="3600" dirty="0"/>
              <a:t>It is a combination of two rotations: Perform the L-Rotation of the left subtree of root r followed by the R-Rotation of the new tree rooted at r. It is performed when a new node is inserted at the right subtree of the left child of a tree.</a:t>
            </a:r>
            <a:endParaRPr lang="en-IN" sz="3600" dirty="0"/>
          </a:p>
        </p:txBody>
      </p:sp>
      <p:grpSp>
        <p:nvGrpSpPr>
          <p:cNvPr id="4" name="Group 3">
            <a:extLst>
              <a:ext uri="{FF2B5EF4-FFF2-40B4-BE49-F238E27FC236}">
                <a16:creationId xmlns:a16="http://schemas.microsoft.com/office/drawing/2014/main" id="{5CF72F87-11CD-0F77-4F67-842CF6E577DA}"/>
              </a:ext>
            </a:extLst>
          </p:cNvPr>
          <p:cNvGrpSpPr/>
          <p:nvPr/>
        </p:nvGrpSpPr>
        <p:grpSpPr>
          <a:xfrm>
            <a:off x="298367" y="2715834"/>
            <a:ext cx="4739935" cy="4046908"/>
            <a:chOff x="916743" y="3249083"/>
            <a:chExt cx="4739935" cy="4046908"/>
          </a:xfrm>
        </p:grpSpPr>
        <p:grpSp>
          <p:nvGrpSpPr>
            <p:cNvPr id="5" name="Group 4">
              <a:extLst>
                <a:ext uri="{FF2B5EF4-FFF2-40B4-BE49-F238E27FC236}">
                  <a16:creationId xmlns:a16="http://schemas.microsoft.com/office/drawing/2014/main" id="{865CFEEB-30CC-858B-0AE5-3F64E83C7B5A}"/>
                </a:ext>
              </a:extLst>
            </p:cNvPr>
            <p:cNvGrpSpPr/>
            <p:nvPr/>
          </p:nvGrpSpPr>
          <p:grpSpPr>
            <a:xfrm>
              <a:off x="1528130" y="3249083"/>
              <a:ext cx="3466615" cy="4046908"/>
              <a:chOff x="320374" y="3205885"/>
              <a:chExt cx="3466615" cy="4046908"/>
            </a:xfrm>
          </p:grpSpPr>
          <p:sp>
            <p:nvSpPr>
              <p:cNvPr id="43" name="Oval 42">
                <a:extLst>
                  <a:ext uri="{FF2B5EF4-FFF2-40B4-BE49-F238E27FC236}">
                    <a16:creationId xmlns:a16="http://schemas.microsoft.com/office/drawing/2014/main" id="{A9C541F2-550B-1D78-D935-A2FE9E06AEB1}"/>
                  </a:ext>
                </a:extLst>
              </p:cNvPr>
              <p:cNvSpPr/>
              <p:nvPr/>
            </p:nvSpPr>
            <p:spPr>
              <a:xfrm>
                <a:off x="2035760" y="3205885"/>
                <a:ext cx="776517" cy="55665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r</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44" name="Oval 43">
                <a:extLst>
                  <a:ext uri="{FF2B5EF4-FFF2-40B4-BE49-F238E27FC236}">
                    <a16:creationId xmlns:a16="http://schemas.microsoft.com/office/drawing/2014/main" id="{DDF05BED-8AC8-D28F-96CB-DBD4C7B88FD3}"/>
                  </a:ext>
                </a:extLst>
              </p:cNvPr>
              <p:cNvSpPr/>
              <p:nvPr/>
            </p:nvSpPr>
            <p:spPr>
              <a:xfrm>
                <a:off x="875030" y="3969903"/>
                <a:ext cx="731709" cy="56425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c</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45" name="Straight Arrow Connector 44">
                <a:extLst>
                  <a:ext uri="{FF2B5EF4-FFF2-40B4-BE49-F238E27FC236}">
                    <a16:creationId xmlns:a16="http://schemas.microsoft.com/office/drawing/2014/main" id="{F6BCE70B-BB4E-BB27-5650-C6E42BC7FD88}"/>
                  </a:ext>
                </a:extLst>
              </p:cNvPr>
              <p:cNvCxnSpPr>
                <a:cxnSpLocks/>
                <a:stCxn id="43" idx="5"/>
                <a:endCxn id="11" idx="0"/>
              </p:cNvCxnSpPr>
              <p:nvPr/>
            </p:nvCxnSpPr>
            <p:spPr>
              <a:xfrm>
                <a:off x="2698559" y="3681018"/>
                <a:ext cx="1088430" cy="17852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5DDAFBC-E29A-B48C-91BD-28D2779343EB}"/>
                  </a:ext>
                </a:extLst>
              </p:cNvPr>
              <p:cNvCxnSpPr>
                <a:cxnSpLocks/>
                <a:stCxn id="44" idx="3"/>
                <a:endCxn id="8" idx="0"/>
              </p:cNvCxnSpPr>
              <p:nvPr/>
            </p:nvCxnSpPr>
            <p:spPr>
              <a:xfrm flipH="1">
                <a:off x="320374" y="4451521"/>
                <a:ext cx="661812" cy="55665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94AFC75-4236-56A0-3720-4F4CB62840FF}"/>
                  </a:ext>
                </a:extLst>
              </p:cNvPr>
              <p:cNvCxnSpPr>
                <a:cxnSpLocks/>
                <a:stCxn id="43" idx="3"/>
                <a:endCxn id="44" idx="0"/>
              </p:cNvCxnSpPr>
              <p:nvPr/>
            </p:nvCxnSpPr>
            <p:spPr>
              <a:xfrm flipH="1">
                <a:off x="1240885" y="3681018"/>
                <a:ext cx="908593" cy="28888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7E730D-4195-122B-F555-92094B150E1E}"/>
                  </a:ext>
                </a:extLst>
              </p:cNvPr>
              <p:cNvCxnSpPr>
                <a:cxnSpLocks/>
                <a:stCxn id="44" idx="5"/>
                <a:endCxn id="77" idx="0"/>
              </p:cNvCxnSpPr>
              <p:nvPr/>
            </p:nvCxnSpPr>
            <p:spPr>
              <a:xfrm>
                <a:off x="1499583" y="4451521"/>
                <a:ext cx="879942" cy="49046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12091958-F1EE-5309-C95E-506EBF88C8CC}"/>
                  </a:ext>
                </a:extLst>
              </p:cNvPr>
              <p:cNvSpPr/>
              <p:nvPr/>
            </p:nvSpPr>
            <p:spPr>
              <a:xfrm>
                <a:off x="2030467" y="4941983"/>
                <a:ext cx="698115" cy="55665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g</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86" name="Straight Arrow Connector 85">
                <a:extLst>
                  <a:ext uri="{FF2B5EF4-FFF2-40B4-BE49-F238E27FC236}">
                    <a16:creationId xmlns:a16="http://schemas.microsoft.com/office/drawing/2014/main" id="{96C347ED-8112-EDCE-11E3-F43F6FC61F35}"/>
                  </a:ext>
                </a:extLst>
              </p:cNvPr>
              <p:cNvCxnSpPr>
                <a:cxnSpLocks/>
                <a:stCxn id="77" idx="3"/>
              </p:cNvCxnSpPr>
              <p:nvPr/>
            </p:nvCxnSpPr>
            <p:spPr>
              <a:xfrm flipH="1">
                <a:off x="1605863" y="5417115"/>
                <a:ext cx="526841" cy="56444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09A1D08-3695-F9F5-B542-118CD3B4AC96}"/>
                  </a:ext>
                </a:extLst>
              </p:cNvPr>
              <p:cNvCxnSpPr>
                <a:cxnSpLocks/>
                <a:stCxn id="77" idx="5"/>
                <a:endCxn id="73" idx="0"/>
              </p:cNvCxnSpPr>
              <p:nvPr/>
            </p:nvCxnSpPr>
            <p:spPr>
              <a:xfrm>
                <a:off x="2626345" y="5417115"/>
                <a:ext cx="797319" cy="50169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83B6FBBA-D9C0-C9ED-0B94-406056CCCD83}"/>
                  </a:ext>
                </a:extLst>
              </p:cNvPr>
              <p:cNvSpPr/>
              <p:nvPr/>
            </p:nvSpPr>
            <p:spPr>
              <a:xfrm>
                <a:off x="1378972" y="6788799"/>
                <a:ext cx="498755" cy="463994"/>
              </a:xfrm>
              <a:prstGeom prst="ellips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93" name="Straight Arrow Connector 92">
                <a:extLst>
                  <a:ext uri="{FF2B5EF4-FFF2-40B4-BE49-F238E27FC236}">
                    <a16:creationId xmlns:a16="http://schemas.microsoft.com/office/drawing/2014/main" id="{67560850-72E1-DF52-9585-2E923CD61706}"/>
                  </a:ext>
                </a:extLst>
              </p:cNvPr>
              <p:cNvCxnSpPr>
                <a:cxnSpLocks/>
                <a:stCxn id="10" idx="3"/>
                <a:endCxn id="92" idx="0"/>
              </p:cNvCxnSpPr>
              <p:nvPr/>
            </p:nvCxnSpPr>
            <p:spPr>
              <a:xfrm>
                <a:off x="1616823" y="6621358"/>
                <a:ext cx="11527" cy="16744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9FB7222E-3AC5-8263-D4F1-63287A26D88D}"/>
                  </a:ext>
                </a:extLst>
              </p:cNvPr>
              <p:cNvSpPr/>
              <p:nvPr/>
            </p:nvSpPr>
            <p:spPr>
              <a:xfrm>
                <a:off x="3174285" y="6766235"/>
                <a:ext cx="498755" cy="463994"/>
              </a:xfrm>
              <a:prstGeom prst="ellips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09" name="Straight Arrow Connector 108">
                <a:extLst>
                  <a:ext uri="{FF2B5EF4-FFF2-40B4-BE49-F238E27FC236}">
                    <a16:creationId xmlns:a16="http://schemas.microsoft.com/office/drawing/2014/main" id="{4ED24036-CD35-9C8D-0F48-6D8812167520}"/>
                  </a:ext>
                </a:extLst>
              </p:cNvPr>
              <p:cNvCxnSpPr>
                <a:cxnSpLocks/>
                <a:stCxn id="73" idx="3"/>
                <a:endCxn id="108" idx="0"/>
              </p:cNvCxnSpPr>
              <p:nvPr/>
            </p:nvCxnSpPr>
            <p:spPr>
              <a:xfrm flipH="1">
                <a:off x="3423663" y="6633184"/>
                <a:ext cx="1" cy="13305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 name="Isosceles Triangle 7">
              <a:extLst>
                <a:ext uri="{FF2B5EF4-FFF2-40B4-BE49-F238E27FC236}">
                  <a16:creationId xmlns:a16="http://schemas.microsoft.com/office/drawing/2014/main" id="{FCA3894D-4306-0F5F-0095-1DE58C2A3490}"/>
                </a:ext>
              </a:extLst>
            </p:cNvPr>
            <p:cNvSpPr/>
            <p:nvPr/>
          </p:nvSpPr>
          <p:spPr>
            <a:xfrm>
              <a:off x="916743" y="5051371"/>
              <a:ext cx="1222773" cy="714375"/>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T1</a:t>
              </a:r>
              <a:endParaRPr lang="en-IN" sz="2800" b="1" dirty="0">
                <a:solidFill>
                  <a:schemeClr val="tx1"/>
                </a:solidFill>
              </a:endParaRPr>
            </a:p>
          </p:txBody>
        </p:sp>
        <p:sp>
          <p:nvSpPr>
            <p:cNvPr id="10" name="Isosceles Triangle 9">
              <a:extLst>
                <a:ext uri="{FF2B5EF4-FFF2-40B4-BE49-F238E27FC236}">
                  <a16:creationId xmlns:a16="http://schemas.microsoft.com/office/drawing/2014/main" id="{31687847-6E18-2A4F-0416-BB95733AEE7B}"/>
                </a:ext>
              </a:extLst>
            </p:cNvPr>
            <p:cNvSpPr/>
            <p:nvPr/>
          </p:nvSpPr>
          <p:spPr>
            <a:xfrm>
              <a:off x="2213192" y="6024755"/>
              <a:ext cx="1222773" cy="639801"/>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T2</a:t>
              </a:r>
              <a:endParaRPr lang="en-IN" sz="2800" b="1" dirty="0">
                <a:solidFill>
                  <a:schemeClr val="tx1"/>
                </a:solidFill>
              </a:endParaRPr>
            </a:p>
          </p:txBody>
        </p:sp>
        <p:sp>
          <p:nvSpPr>
            <p:cNvPr id="11" name="Isosceles Triangle 10">
              <a:extLst>
                <a:ext uri="{FF2B5EF4-FFF2-40B4-BE49-F238E27FC236}">
                  <a16:creationId xmlns:a16="http://schemas.microsoft.com/office/drawing/2014/main" id="{3ACC6B8C-F6A1-46C1-A374-40521A6CFE66}"/>
                </a:ext>
              </a:extLst>
            </p:cNvPr>
            <p:cNvSpPr/>
            <p:nvPr/>
          </p:nvSpPr>
          <p:spPr>
            <a:xfrm>
              <a:off x="4332811" y="3902744"/>
              <a:ext cx="1323867" cy="777560"/>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T4</a:t>
              </a:r>
              <a:endParaRPr lang="en-IN" sz="2800" b="1" dirty="0">
                <a:solidFill>
                  <a:schemeClr val="tx1"/>
                </a:solidFill>
              </a:endParaRPr>
            </a:p>
          </p:txBody>
        </p:sp>
        <p:sp>
          <p:nvSpPr>
            <p:cNvPr id="73" name="Isosceles Triangle 72">
              <a:extLst>
                <a:ext uri="{FF2B5EF4-FFF2-40B4-BE49-F238E27FC236}">
                  <a16:creationId xmlns:a16="http://schemas.microsoft.com/office/drawing/2014/main" id="{C4E55A68-120B-0BFA-D692-6E044D46D27B}"/>
                </a:ext>
              </a:extLst>
            </p:cNvPr>
            <p:cNvSpPr/>
            <p:nvPr/>
          </p:nvSpPr>
          <p:spPr>
            <a:xfrm>
              <a:off x="4020033" y="5962008"/>
              <a:ext cx="1222773" cy="714374"/>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T3</a:t>
              </a:r>
              <a:endParaRPr lang="en-IN" sz="2800" b="1" dirty="0">
                <a:solidFill>
                  <a:schemeClr val="tx1"/>
                </a:solidFill>
              </a:endParaRPr>
            </a:p>
          </p:txBody>
        </p:sp>
      </p:grpSp>
      <p:sp>
        <p:nvSpPr>
          <p:cNvPr id="64" name="Arrow: Right 63">
            <a:extLst>
              <a:ext uri="{FF2B5EF4-FFF2-40B4-BE49-F238E27FC236}">
                <a16:creationId xmlns:a16="http://schemas.microsoft.com/office/drawing/2014/main" id="{33CE2F3C-DB5D-AEB7-CEE3-4433B763C6D9}"/>
              </a:ext>
            </a:extLst>
          </p:cNvPr>
          <p:cNvSpPr/>
          <p:nvPr/>
        </p:nvSpPr>
        <p:spPr>
          <a:xfrm>
            <a:off x="5154345" y="4161342"/>
            <a:ext cx="1194302" cy="60975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TextBox 64">
            <a:extLst>
              <a:ext uri="{FF2B5EF4-FFF2-40B4-BE49-F238E27FC236}">
                <a16:creationId xmlns:a16="http://schemas.microsoft.com/office/drawing/2014/main" id="{73132D22-40E6-C28E-FFAF-2ECB60F6CDF1}"/>
              </a:ext>
            </a:extLst>
          </p:cNvPr>
          <p:cNvSpPr txBox="1"/>
          <p:nvPr/>
        </p:nvSpPr>
        <p:spPr>
          <a:xfrm>
            <a:off x="5154345" y="3667971"/>
            <a:ext cx="965268"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LR</a:t>
            </a:r>
            <a:endParaRPr lang="en-IN" sz="3600" b="1" dirty="0">
              <a:latin typeface="Courier New" panose="02070309020205020404" pitchFamily="49" charset="0"/>
              <a:cs typeface="Courier New" panose="02070309020205020404" pitchFamily="49" charset="0"/>
            </a:endParaRPr>
          </a:p>
        </p:txBody>
      </p:sp>
      <p:sp>
        <p:nvSpPr>
          <p:cNvPr id="114" name="TextBox 113">
            <a:extLst>
              <a:ext uri="{FF2B5EF4-FFF2-40B4-BE49-F238E27FC236}">
                <a16:creationId xmlns:a16="http://schemas.microsoft.com/office/drawing/2014/main" id="{8499BE49-5F9E-7732-54EA-CA9B3A0F94F3}"/>
              </a:ext>
            </a:extLst>
          </p:cNvPr>
          <p:cNvSpPr txBox="1"/>
          <p:nvPr/>
        </p:nvSpPr>
        <p:spPr>
          <a:xfrm>
            <a:off x="2656394" y="6208768"/>
            <a:ext cx="832659" cy="584775"/>
          </a:xfrm>
          <a:prstGeom prst="rect">
            <a:avLst/>
          </a:prstGeom>
          <a:noFill/>
        </p:spPr>
        <p:txBody>
          <a:bodyPr wrap="square">
            <a:spAutoFit/>
          </a:bodyPr>
          <a:lstStyle/>
          <a:p>
            <a:pPr algn="ctr"/>
            <a:r>
              <a:rPr lang="en-US" sz="3200" b="1" dirty="0"/>
              <a:t>Or</a:t>
            </a:r>
            <a:endParaRPr lang="en-IN" sz="3200" b="1" dirty="0"/>
          </a:p>
        </p:txBody>
      </p:sp>
      <p:grpSp>
        <p:nvGrpSpPr>
          <p:cNvPr id="115" name="Group 114">
            <a:extLst>
              <a:ext uri="{FF2B5EF4-FFF2-40B4-BE49-F238E27FC236}">
                <a16:creationId xmlns:a16="http://schemas.microsoft.com/office/drawing/2014/main" id="{C790C9D7-CE70-00BB-1566-A71B149562AF}"/>
              </a:ext>
            </a:extLst>
          </p:cNvPr>
          <p:cNvGrpSpPr/>
          <p:nvPr/>
        </p:nvGrpSpPr>
        <p:grpSpPr>
          <a:xfrm>
            <a:off x="6874685" y="2599239"/>
            <a:ext cx="4722358" cy="3733962"/>
            <a:chOff x="1191648" y="3097043"/>
            <a:chExt cx="4722358" cy="3733962"/>
          </a:xfrm>
        </p:grpSpPr>
        <p:grpSp>
          <p:nvGrpSpPr>
            <p:cNvPr id="116" name="Group 115">
              <a:extLst>
                <a:ext uri="{FF2B5EF4-FFF2-40B4-BE49-F238E27FC236}">
                  <a16:creationId xmlns:a16="http://schemas.microsoft.com/office/drawing/2014/main" id="{8BB9C2A8-9B70-C60C-012D-478802AC5714}"/>
                </a:ext>
              </a:extLst>
            </p:cNvPr>
            <p:cNvGrpSpPr/>
            <p:nvPr/>
          </p:nvGrpSpPr>
          <p:grpSpPr>
            <a:xfrm>
              <a:off x="1679558" y="3097043"/>
              <a:ext cx="3824402" cy="3733962"/>
              <a:chOff x="471802" y="3053845"/>
              <a:chExt cx="3824402" cy="3733962"/>
            </a:xfrm>
          </p:grpSpPr>
          <p:sp>
            <p:nvSpPr>
              <p:cNvPr id="121" name="Oval 120">
                <a:extLst>
                  <a:ext uri="{FF2B5EF4-FFF2-40B4-BE49-F238E27FC236}">
                    <a16:creationId xmlns:a16="http://schemas.microsoft.com/office/drawing/2014/main" id="{FF93905C-C03A-6986-A0A7-6B0F87DA8D67}"/>
                  </a:ext>
                </a:extLst>
              </p:cNvPr>
              <p:cNvSpPr/>
              <p:nvPr/>
            </p:nvSpPr>
            <p:spPr>
              <a:xfrm>
                <a:off x="1890416" y="3053845"/>
                <a:ext cx="776517" cy="55665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g</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22" name="Oval 121">
                <a:extLst>
                  <a:ext uri="{FF2B5EF4-FFF2-40B4-BE49-F238E27FC236}">
                    <a16:creationId xmlns:a16="http://schemas.microsoft.com/office/drawing/2014/main" id="{8DDFAA42-26C2-C51C-1219-5759418BEC59}"/>
                  </a:ext>
                </a:extLst>
              </p:cNvPr>
              <p:cNvSpPr/>
              <p:nvPr/>
            </p:nvSpPr>
            <p:spPr>
              <a:xfrm>
                <a:off x="779192" y="4012111"/>
                <a:ext cx="731709" cy="56425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c</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23" name="Straight Arrow Connector 122">
                <a:extLst>
                  <a:ext uri="{FF2B5EF4-FFF2-40B4-BE49-F238E27FC236}">
                    <a16:creationId xmlns:a16="http://schemas.microsoft.com/office/drawing/2014/main" id="{E519E76B-B51E-14D0-7948-09B0E70E009F}"/>
                  </a:ext>
                </a:extLst>
              </p:cNvPr>
              <p:cNvCxnSpPr>
                <a:cxnSpLocks/>
                <a:stCxn id="121" idx="5"/>
                <a:endCxn id="127" idx="0"/>
              </p:cNvCxnSpPr>
              <p:nvPr/>
            </p:nvCxnSpPr>
            <p:spPr>
              <a:xfrm>
                <a:off x="2553215" y="3528978"/>
                <a:ext cx="1103471" cy="50143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03E48A58-8916-7883-F758-29C9D582EE13}"/>
                  </a:ext>
                </a:extLst>
              </p:cNvPr>
              <p:cNvCxnSpPr>
                <a:cxnSpLocks/>
                <a:stCxn id="122" idx="3"/>
                <a:endCxn id="117" idx="0"/>
              </p:cNvCxnSpPr>
              <p:nvPr/>
            </p:nvCxnSpPr>
            <p:spPr>
              <a:xfrm flipH="1">
                <a:off x="471802" y="4493729"/>
                <a:ext cx="414546" cy="26159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8ED3D14D-D342-6E06-E8B0-4063E220F451}"/>
                  </a:ext>
                </a:extLst>
              </p:cNvPr>
              <p:cNvCxnSpPr>
                <a:cxnSpLocks/>
                <a:stCxn id="121" idx="3"/>
                <a:endCxn id="122" idx="0"/>
              </p:cNvCxnSpPr>
              <p:nvPr/>
            </p:nvCxnSpPr>
            <p:spPr>
              <a:xfrm flipH="1">
                <a:off x="1145047" y="3528978"/>
                <a:ext cx="859087" cy="48313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EE8F80C-E97B-7ED7-2BA7-6FE230F9DE2B}"/>
                  </a:ext>
                </a:extLst>
              </p:cNvPr>
              <p:cNvCxnSpPr>
                <a:cxnSpLocks/>
                <a:stCxn id="122" idx="5"/>
                <a:endCxn id="118" idx="0"/>
              </p:cNvCxnSpPr>
              <p:nvPr/>
            </p:nvCxnSpPr>
            <p:spPr>
              <a:xfrm>
                <a:off x="1403745" y="4493729"/>
                <a:ext cx="344294" cy="24109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3814604-A39B-DB00-D4E1-A0A4486B4D37}"/>
                  </a:ext>
                </a:extLst>
              </p:cNvPr>
              <p:cNvSpPr/>
              <p:nvPr/>
            </p:nvSpPr>
            <p:spPr>
              <a:xfrm>
                <a:off x="3307628" y="4030409"/>
                <a:ext cx="698115" cy="55665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r</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28" name="Straight Arrow Connector 127">
                <a:extLst>
                  <a:ext uri="{FF2B5EF4-FFF2-40B4-BE49-F238E27FC236}">
                    <a16:creationId xmlns:a16="http://schemas.microsoft.com/office/drawing/2014/main" id="{ABA09122-41EB-18E2-B8BB-E9F36550C4CA}"/>
                  </a:ext>
                </a:extLst>
              </p:cNvPr>
              <p:cNvCxnSpPr>
                <a:cxnSpLocks/>
                <a:stCxn id="127" idx="5"/>
                <a:endCxn id="119" idx="0"/>
              </p:cNvCxnSpPr>
              <p:nvPr/>
            </p:nvCxnSpPr>
            <p:spPr>
              <a:xfrm>
                <a:off x="3903506" y="4505541"/>
                <a:ext cx="392698" cy="24977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7680023-6995-5904-3BF0-2A67FCB75352}"/>
                  </a:ext>
                </a:extLst>
              </p:cNvPr>
              <p:cNvCxnSpPr>
                <a:cxnSpLocks/>
                <a:stCxn id="127" idx="3"/>
                <a:endCxn id="120" idx="0"/>
              </p:cNvCxnSpPr>
              <p:nvPr/>
            </p:nvCxnSpPr>
            <p:spPr>
              <a:xfrm flipH="1">
                <a:off x="3070835" y="4505541"/>
                <a:ext cx="339030" cy="22521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F2DC9C34-A1A1-2B9B-174C-031CBEBDE4E6}"/>
                  </a:ext>
                </a:extLst>
              </p:cNvPr>
              <p:cNvSpPr/>
              <p:nvPr/>
            </p:nvSpPr>
            <p:spPr>
              <a:xfrm>
                <a:off x="1526223" y="6229676"/>
                <a:ext cx="498755" cy="463994"/>
              </a:xfrm>
              <a:prstGeom prst="ellips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31" name="Straight Arrow Connector 130">
                <a:extLst>
                  <a:ext uri="{FF2B5EF4-FFF2-40B4-BE49-F238E27FC236}">
                    <a16:creationId xmlns:a16="http://schemas.microsoft.com/office/drawing/2014/main" id="{E5A00458-9CF4-D14D-29D8-0824D6DA79E5}"/>
                  </a:ext>
                </a:extLst>
              </p:cNvPr>
              <p:cNvCxnSpPr>
                <a:cxnSpLocks/>
                <a:stCxn id="118" idx="3"/>
                <a:endCxn id="130" idx="0"/>
              </p:cNvCxnSpPr>
              <p:nvPr/>
            </p:nvCxnSpPr>
            <p:spPr>
              <a:xfrm>
                <a:off x="1748039" y="5510722"/>
                <a:ext cx="27562" cy="71895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E1138750-64A9-D948-A7E9-A59C47D1A7B6}"/>
                  </a:ext>
                </a:extLst>
              </p:cNvPr>
              <p:cNvSpPr/>
              <p:nvPr/>
            </p:nvSpPr>
            <p:spPr>
              <a:xfrm>
                <a:off x="2852993" y="6323813"/>
                <a:ext cx="498755" cy="463994"/>
              </a:xfrm>
              <a:prstGeom prst="ellipse">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33" name="Straight Arrow Connector 132">
                <a:extLst>
                  <a:ext uri="{FF2B5EF4-FFF2-40B4-BE49-F238E27FC236}">
                    <a16:creationId xmlns:a16="http://schemas.microsoft.com/office/drawing/2014/main" id="{6ABFAD92-073B-2996-B4BF-59F698C35C85}"/>
                  </a:ext>
                </a:extLst>
              </p:cNvPr>
              <p:cNvCxnSpPr>
                <a:cxnSpLocks/>
                <a:stCxn id="120" idx="3"/>
                <a:endCxn id="132" idx="0"/>
              </p:cNvCxnSpPr>
              <p:nvPr/>
            </p:nvCxnSpPr>
            <p:spPr>
              <a:xfrm>
                <a:off x="3070835" y="5419526"/>
                <a:ext cx="31536" cy="904287"/>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7" name="Isosceles Triangle 116">
              <a:extLst>
                <a:ext uri="{FF2B5EF4-FFF2-40B4-BE49-F238E27FC236}">
                  <a16:creationId xmlns:a16="http://schemas.microsoft.com/office/drawing/2014/main" id="{D8D9FD17-F4FB-3DCD-AB30-626F1524411C}"/>
                </a:ext>
              </a:extLst>
            </p:cNvPr>
            <p:cNvSpPr/>
            <p:nvPr/>
          </p:nvSpPr>
          <p:spPr>
            <a:xfrm>
              <a:off x="1191648" y="4798517"/>
              <a:ext cx="975819" cy="714375"/>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T1</a:t>
              </a:r>
              <a:endParaRPr lang="en-IN" sz="2800" b="1" dirty="0">
                <a:solidFill>
                  <a:schemeClr val="tx1"/>
                </a:solidFill>
              </a:endParaRPr>
            </a:p>
          </p:txBody>
        </p:sp>
        <p:sp>
          <p:nvSpPr>
            <p:cNvPr id="118" name="Isosceles Triangle 117">
              <a:extLst>
                <a:ext uri="{FF2B5EF4-FFF2-40B4-BE49-F238E27FC236}">
                  <a16:creationId xmlns:a16="http://schemas.microsoft.com/office/drawing/2014/main" id="{9A6D09E1-1236-525F-01B3-830B3C249A4F}"/>
                </a:ext>
              </a:extLst>
            </p:cNvPr>
            <p:cNvSpPr/>
            <p:nvPr/>
          </p:nvSpPr>
          <p:spPr>
            <a:xfrm>
              <a:off x="2480087" y="4778020"/>
              <a:ext cx="877334" cy="775900"/>
            </a:xfrm>
            <a:prstGeom prst="triangle">
              <a:avLst>
                <a:gd name="adj" fmla="val 54222"/>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T2</a:t>
              </a:r>
              <a:endParaRPr lang="en-IN" sz="2800" b="1" dirty="0">
                <a:solidFill>
                  <a:schemeClr val="tx1"/>
                </a:solidFill>
              </a:endParaRPr>
            </a:p>
          </p:txBody>
        </p:sp>
        <p:sp>
          <p:nvSpPr>
            <p:cNvPr id="119" name="Isosceles Triangle 118">
              <a:extLst>
                <a:ext uri="{FF2B5EF4-FFF2-40B4-BE49-F238E27FC236}">
                  <a16:creationId xmlns:a16="http://schemas.microsoft.com/office/drawing/2014/main" id="{FE465834-5937-6E19-7AE2-D3DBB49BDB8D}"/>
                </a:ext>
              </a:extLst>
            </p:cNvPr>
            <p:cNvSpPr/>
            <p:nvPr/>
          </p:nvSpPr>
          <p:spPr>
            <a:xfrm>
              <a:off x="5093914" y="4798517"/>
              <a:ext cx="820092" cy="726996"/>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T4</a:t>
              </a:r>
              <a:endParaRPr lang="en-IN" sz="2800" b="1" dirty="0">
                <a:solidFill>
                  <a:schemeClr val="tx1"/>
                </a:solidFill>
              </a:endParaRPr>
            </a:p>
          </p:txBody>
        </p:sp>
        <p:sp>
          <p:nvSpPr>
            <p:cNvPr id="120" name="Isosceles Triangle 119">
              <a:extLst>
                <a:ext uri="{FF2B5EF4-FFF2-40B4-BE49-F238E27FC236}">
                  <a16:creationId xmlns:a16="http://schemas.microsoft.com/office/drawing/2014/main" id="{C23BADB8-C3C3-2222-458C-B99F1BA4CABE}"/>
                </a:ext>
              </a:extLst>
            </p:cNvPr>
            <p:cNvSpPr/>
            <p:nvPr/>
          </p:nvSpPr>
          <p:spPr>
            <a:xfrm>
              <a:off x="3736064" y="4773958"/>
              <a:ext cx="1085053" cy="688766"/>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216000" rtlCol="0" anchor="ctr"/>
            <a:lstStyle/>
            <a:p>
              <a:pPr algn="ctr"/>
              <a:r>
                <a:rPr lang="en-US" sz="2800" b="1" dirty="0">
                  <a:solidFill>
                    <a:schemeClr val="tx1"/>
                  </a:solidFill>
                </a:rPr>
                <a:t>T3</a:t>
              </a:r>
              <a:endParaRPr lang="en-IN" sz="2800" b="1" dirty="0">
                <a:solidFill>
                  <a:schemeClr val="tx1"/>
                </a:solidFill>
              </a:endParaRPr>
            </a:p>
          </p:txBody>
        </p:sp>
      </p:grpSp>
      <p:sp>
        <p:nvSpPr>
          <p:cNvPr id="178" name="TextBox 177">
            <a:extLst>
              <a:ext uri="{FF2B5EF4-FFF2-40B4-BE49-F238E27FC236}">
                <a16:creationId xmlns:a16="http://schemas.microsoft.com/office/drawing/2014/main" id="{6DDB04B2-FD7F-A54E-4751-18951A85A736}"/>
              </a:ext>
            </a:extLst>
          </p:cNvPr>
          <p:cNvSpPr txBox="1"/>
          <p:nvPr/>
        </p:nvSpPr>
        <p:spPr>
          <a:xfrm>
            <a:off x="8953203" y="5068504"/>
            <a:ext cx="832659" cy="584775"/>
          </a:xfrm>
          <a:prstGeom prst="rect">
            <a:avLst/>
          </a:prstGeom>
          <a:noFill/>
        </p:spPr>
        <p:txBody>
          <a:bodyPr wrap="square">
            <a:spAutoFit/>
          </a:bodyPr>
          <a:lstStyle/>
          <a:p>
            <a:pPr algn="ctr"/>
            <a:r>
              <a:rPr lang="en-US" sz="3200" b="1" dirty="0"/>
              <a:t>Or</a:t>
            </a:r>
            <a:endParaRPr lang="en-IN" sz="3200" b="1" dirty="0"/>
          </a:p>
        </p:txBody>
      </p:sp>
    </p:spTree>
    <p:extLst>
      <p:ext uri="{BB962C8B-B14F-4D97-AF65-F5344CB8AC3E}">
        <p14:creationId xmlns:p14="http://schemas.microsoft.com/office/powerpoint/2010/main" val="323110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2BB6A-24FB-D81F-6F10-341310E5D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CBAB7-F5F4-B12F-BD48-B92696BCCE76}"/>
              </a:ext>
            </a:extLst>
          </p:cNvPr>
          <p:cNvSpPr>
            <a:spLocks noGrp="1"/>
          </p:cNvSpPr>
          <p:nvPr>
            <p:ph type="title"/>
          </p:nvPr>
        </p:nvSpPr>
        <p:spPr>
          <a:xfrm>
            <a:off x="838200" y="31923"/>
            <a:ext cx="10515600" cy="849313"/>
          </a:xfrm>
        </p:spPr>
        <p:txBody>
          <a:bodyPr/>
          <a:lstStyle/>
          <a:p>
            <a:pPr algn="ctr"/>
            <a:r>
              <a:rPr lang="en-US" b="1" dirty="0">
                <a:latin typeface="+mn-lt"/>
              </a:rPr>
              <a:t>Double Right-Left Rotation</a:t>
            </a:r>
            <a:endParaRPr lang="en-IN" b="1" dirty="0">
              <a:latin typeface="+mn-lt"/>
            </a:endParaRPr>
          </a:p>
        </p:txBody>
      </p:sp>
      <p:sp>
        <p:nvSpPr>
          <p:cNvPr id="3" name="Content Placeholder 2">
            <a:extLst>
              <a:ext uri="{FF2B5EF4-FFF2-40B4-BE49-F238E27FC236}">
                <a16:creationId xmlns:a16="http://schemas.microsoft.com/office/drawing/2014/main" id="{D675CF11-9C29-6075-04F5-B7C35A25A256}"/>
              </a:ext>
            </a:extLst>
          </p:cNvPr>
          <p:cNvSpPr>
            <a:spLocks noGrp="1"/>
          </p:cNvSpPr>
          <p:nvPr>
            <p:ph idx="1"/>
          </p:nvPr>
        </p:nvSpPr>
        <p:spPr>
          <a:xfrm>
            <a:off x="367283" y="712405"/>
            <a:ext cx="11505630" cy="2043112"/>
          </a:xfrm>
        </p:spPr>
        <p:txBody>
          <a:bodyPr>
            <a:normAutofit fontScale="92500" lnSpcReduction="10000"/>
          </a:bodyPr>
          <a:lstStyle/>
          <a:p>
            <a:pPr algn="just">
              <a:lnSpc>
                <a:spcPct val="100000"/>
              </a:lnSpc>
            </a:pPr>
            <a:r>
              <a:rPr lang="en-US" sz="3600" dirty="0"/>
              <a:t>It is a combination of two rotations: Perform the R-Rotation of the right subtree of root r followed by the L-Rotation of the new tree rooted at r. It is performed when a new node is inserted at the left subtree of the right child of a tree.</a:t>
            </a:r>
            <a:endParaRPr lang="en-IN" sz="3600" dirty="0"/>
          </a:p>
        </p:txBody>
      </p:sp>
      <p:grpSp>
        <p:nvGrpSpPr>
          <p:cNvPr id="6" name="Group 5">
            <a:extLst>
              <a:ext uri="{FF2B5EF4-FFF2-40B4-BE49-F238E27FC236}">
                <a16:creationId xmlns:a16="http://schemas.microsoft.com/office/drawing/2014/main" id="{58B7DAA1-714D-88E7-4F39-ABC1B22C3006}"/>
              </a:ext>
            </a:extLst>
          </p:cNvPr>
          <p:cNvGrpSpPr/>
          <p:nvPr/>
        </p:nvGrpSpPr>
        <p:grpSpPr>
          <a:xfrm>
            <a:off x="423089" y="2826245"/>
            <a:ext cx="3251796" cy="3497385"/>
            <a:chOff x="264413" y="2768513"/>
            <a:chExt cx="3251796" cy="3497385"/>
          </a:xfrm>
        </p:grpSpPr>
        <p:grpSp>
          <p:nvGrpSpPr>
            <p:cNvPr id="7" name="Group 6">
              <a:extLst>
                <a:ext uri="{FF2B5EF4-FFF2-40B4-BE49-F238E27FC236}">
                  <a16:creationId xmlns:a16="http://schemas.microsoft.com/office/drawing/2014/main" id="{F7CD93CB-1228-A7E8-F720-074E82DF5258}"/>
                </a:ext>
              </a:extLst>
            </p:cNvPr>
            <p:cNvGrpSpPr/>
            <p:nvPr/>
          </p:nvGrpSpPr>
          <p:grpSpPr>
            <a:xfrm>
              <a:off x="1038305" y="2821249"/>
              <a:ext cx="1864201" cy="3437648"/>
              <a:chOff x="281062" y="2764099"/>
              <a:chExt cx="1864201" cy="3437648"/>
            </a:xfrm>
          </p:grpSpPr>
          <p:sp>
            <p:nvSpPr>
              <p:cNvPr id="15" name="Oval 14">
                <a:extLst>
                  <a:ext uri="{FF2B5EF4-FFF2-40B4-BE49-F238E27FC236}">
                    <a16:creationId xmlns:a16="http://schemas.microsoft.com/office/drawing/2014/main" id="{B5B349FB-29F6-9A17-E4B8-11A22B8D16F8}"/>
                  </a:ext>
                </a:extLst>
              </p:cNvPr>
              <p:cNvSpPr/>
              <p:nvPr/>
            </p:nvSpPr>
            <p:spPr>
              <a:xfrm>
                <a:off x="337681" y="2764099"/>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D4A5497D-AC12-B925-D527-DF946085A768}"/>
                  </a:ext>
                </a:extLst>
              </p:cNvPr>
              <p:cNvSpPr/>
              <p:nvPr/>
            </p:nvSpPr>
            <p:spPr>
              <a:xfrm>
                <a:off x="1288013" y="4148871"/>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8" name="Oval 17">
                <a:extLst>
                  <a:ext uri="{FF2B5EF4-FFF2-40B4-BE49-F238E27FC236}">
                    <a16:creationId xmlns:a16="http://schemas.microsoft.com/office/drawing/2014/main" id="{DD822B9A-A489-C380-7634-3E9E9640A95B}"/>
                  </a:ext>
                </a:extLst>
              </p:cNvPr>
              <p:cNvSpPr/>
              <p:nvPr/>
            </p:nvSpPr>
            <p:spPr>
              <a:xfrm>
                <a:off x="281062" y="5487373"/>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19" name="Straight Arrow Connector 18">
                <a:extLst>
                  <a:ext uri="{FF2B5EF4-FFF2-40B4-BE49-F238E27FC236}">
                    <a16:creationId xmlns:a16="http://schemas.microsoft.com/office/drawing/2014/main" id="{8C267BFD-62EA-0CA1-E655-8320DB08410F}"/>
                  </a:ext>
                </a:extLst>
              </p:cNvPr>
              <p:cNvCxnSpPr>
                <a:cxnSpLocks/>
                <a:stCxn id="15" idx="5"/>
                <a:endCxn id="16" idx="0"/>
              </p:cNvCxnSpPr>
              <p:nvPr/>
            </p:nvCxnSpPr>
            <p:spPr>
              <a:xfrm>
                <a:off x="1069390" y="3373855"/>
                <a:ext cx="647248" cy="775016"/>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66FEFF5-ABFE-BF62-EDD3-45F63061ECE7}"/>
                  </a:ext>
                </a:extLst>
              </p:cNvPr>
              <p:cNvCxnSpPr>
                <a:cxnSpLocks/>
                <a:stCxn id="16" idx="3"/>
                <a:endCxn id="18" idx="0"/>
              </p:cNvCxnSpPr>
              <p:nvPr/>
            </p:nvCxnSpPr>
            <p:spPr>
              <a:xfrm flipH="1">
                <a:off x="709687" y="4758627"/>
                <a:ext cx="703867" cy="728746"/>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55962A7A-F552-277F-150A-B3E8EACAEDB9}"/>
                </a:ext>
              </a:extLst>
            </p:cNvPr>
            <p:cNvSpPr txBox="1"/>
            <p:nvPr/>
          </p:nvSpPr>
          <p:spPr>
            <a:xfrm>
              <a:off x="1895555" y="5619567"/>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6036C078-91F8-07D7-9883-4581C3194191}"/>
                </a:ext>
              </a:extLst>
            </p:cNvPr>
            <p:cNvSpPr txBox="1"/>
            <p:nvPr/>
          </p:nvSpPr>
          <p:spPr>
            <a:xfrm>
              <a:off x="264413" y="4275046"/>
              <a:ext cx="2044824"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1–0=1</a:t>
              </a:r>
              <a:endParaRPr lang="en-IN" sz="2800" b="1"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1A4FF3C9-7EF4-71FF-68F9-7575AF0D7463}"/>
                </a:ext>
              </a:extLst>
            </p:cNvPr>
            <p:cNvSpPr txBox="1"/>
            <p:nvPr/>
          </p:nvSpPr>
          <p:spPr>
            <a:xfrm>
              <a:off x="1840366" y="2768513"/>
              <a:ext cx="1675843"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0–2=–2</a:t>
              </a:r>
              <a:endParaRPr lang="en-IN" sz="2800" b="1" dirty="0">
                <a:latin typeface="Courier New" panose="02070309020205020404" pitchFamily="49" charset="0"/>
                <a:cs typeface="Courier New" panose="02070309020205020404" pitchFamily="49" charset="0"/>
              </a:endParaRPr>
            </a:p>
          </p:txBody>
        </p:sp>
      </p:grpSp>
      <p:sp>
        <p:nvSpPr>
          <p:cNvPr id="23" name="Arrow: Right 22">
            <a:extLst>
              <a:ext uri="{FF2B5EF4-FFF2-40B4-BE49-F238E27FC236}">
                <a16:creationId xmlns:a16="http://schemas.microsoft.com/office/drawing/2014/main" id="{2B53BBB5-A2B6-9C2E-9A1B-27F5E5BA4AF9}"/>
              </a:ext>
            </a:extLst>
          </p:cNvPr>
          <p:cNvSpPr/>
          <p:nvPr/>
        </p:nvSpPr>
        <p:spPr>
          <a:xfrm>
            <a:off x="3183436" y="4031755"/>
            <a:ext cx="1419219" cy="60975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74E9B419-F812-CD9C-5439-A892964CF232}"/>
              </a:ext>
            </a:extLst>
          </p:cNvPr>
          <p:cNvSpPr txBox="1"/>
          <p:nvPr/>
        </p:nvSpPr>
        <p:spPr>
          <a:xfrm>
            <a:off x="3199622" y="3569804"/>
            <a:ext cx="1010030"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R</a:t>
            </a:r>
            <a:endParaRPr lang="en-IN" sz="3600" b="1" dirty="0">
              <a:latin typeface="Courier New" panose="02070309020205020404" pitchFamily="49" charset="0"/>
              <a:cs typeface="Courier New" panose="02070309020205020404" pitchFamily="49" charset="0"/>
            </a:endParaRPr>
          </a:p>
        </p:txBody>
      </p:sp>
      <p:grpSp>
        <p:nvGrpSpPr>
          <p:cNvPr id="25" name="Group 24">
            <a:extLst>
              <a:ext uri="{FF2B5EF4-FFF2-40B4-BE49-F238E27FC236}">
                <a16:creationId xmlns:a16="http://schemas.microsoft.com/office/drawing/2014/main" id="{7DFA77F0-B6D2-2983-DB21-805FA97537C6}"/>
              </a:ext>
            </a:extLst>
          </p:cNvPr>
          <p:cNvGrpSpPr/>
          <p:nvPr/>
        </p:nvGrpSpPr>
        <p:grpSpPr>
          <a:xfrm>
            <a:off x="8739317" y="3143962"/>
            <a:ext cx="3160760" cy="2066267"/>
            <a:chOff x="4957668" y="3386948"/>
            <a:chExt cx="3160760" cy="2066267"/>
          </a:xfrm>
        </p:grpSpPr>
        <p:grpSp>
          <p:nvGrpSpPr>
            <p:cNvPr id="26" name="Group 25">
              <a:extLst>
                <a:ext uri="{FF2B5EF4-FFF2-40B4-BE49-F238E27FC236}">
                  <a16:creationId xmlns:a16="http://schemas.microsoft.com/office/drawing/2014/main" id="{2B848B80-5BCE-3FF2-3EC7-BC8C194925F9}"/>
                </a:ext>
              </a:extLst>
            </p:cNvPr>
            <p:cNvGrpSpPr/>
            <p:nvPr/>
          </p:nvGrpSpPr>
          <p:grpSpPr>
            <a:xfrm>
              <a:off x="5289617" y="3429000"/>
              <a:ext cx="2298571" cy="2024215"/>
              <a:chOff x="128588" y="4210205"/>
              <a:chExt cx="2298571" cy="2024215"/>
            </a:xfrm>
          </p:grpSpPr>
          <p:sp>
            <p:nvSpPr>
              <p:cNvPr id="31" name="Oval 30">
                <a:extLst>
                  <a:ext uri="{FF2B5EF4-FFF2-40B4-BE49-F238E27FC236}">
                    <a16:creationId xmlns:a16="http://schemas.microsoft.com/office/drawing/2014/main" id="{1D00D3E8-5C8D-3663-C7D1-1AAC20D421E7}"/>
                  </a:ext>
                </a:extLst>
              </p:cNvPr>
              <p:cNvSpPr/>
              <p:nvPr/>
            </p:nvSpPr>
            <p:spPr>
              <a:xfrm>
                <a:off x="1569909" y="5516350"/>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2" name="Oval 31">
                <a:extLst>
                  <a:ext uri="{FF2B5EF4-FFF2-40B4-BE49-F238E27FC236}">
                    <a16:creationId xmlns:a16="http://schemas.microsoft.com/office/drawing/2014/main" id="{76AB12E9-2FC6-4B13-F68A-4C5C2188ACF9}"/>
                  </a:ext>
                </a:extLst>
              </p:cNvPr>
              <p:cNvSpPr/>
              <p:nvPr/>
            </p:nvSpPr>
            <p:spPr>
              <a:xfrm>
                <a:off x="766760" y="4210205"/>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33" name="Oval 32">
                <a:extLst>
                  <a:ext uri="{FF2B5EF4-FFF2-40B4-BE49-F238E27FC236}">
                    <a16:creationId xmlns:a16="http://schemas.microsoft.com/office/drawing/2014/main" id="{AC91A5D3-E7EE-D1F9-5215-E0FD49D8E6B2}"/>
                  </a:ext>
                </a:extLst>
              </p:cNvPr>
              <p:cNvSpPr/>
              <p:nvPr/>
            </p:nvSpPr>
            <p:spPr>
              <a:xfrm>
                <a:off x="128588" y="5520046"/>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34" name="Straight Arrow Connector 33">
                <a:extLst>
                  <a:ext uri="{FF2B5EF4-FFF2-40B4-BE49-F238E27FC236}">
                    <a16:creationId xmlns:a16="http://schemas.microsoft.com/office/drawing/2014/main" id="{DD0E7DF5-B3D6-C7F3-C9BD-E1F5D47707F8}"/>
                  </a:ext>
                </a:extLst>
              </p:cNvPr>
              <p:cNvCxnSpPr>
                <a:cxnSpLocks/>
                <a:stCxn id="31" idx="0"/>
                <a:endCxn id="32" idx="5"/>
              </p:cNvCxnSpPr>
              <p:nvPr/>
            </p:nvCxnSpPr>
            <p:spPr>
              <a:xfrm flipH="1" flipV="1">
                <a:off x="1498469" y="4819961"/>
                <a:ext cx="500065" cy="69638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0AFEFC3-E5F9-22EE-E8E2-FB6E17F05FFE}"/>
                  </a:ext>
                </a:extLst>
              </p:cNvPr>
              <p:cNvCxnSpPr>
                <a:cxnSpLocks/>
                <a:stCxn id="32" idx="3"/>
                <a:endCxn id="33" idx="0"/>
              </p:cNvCxnSpPr>
              <p:nvPr/>
            </p:nvCxnSpPr>
            <p:spPr>
              <a:xfrm flipH="1">
                <a:off x="557213" y="4819961"/>
                <a:ext cx="335088" cy="70008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ED70B30-8EDF-92E4-89D1-66BDD91FDA14}"/>
                </a:ext>
              </a:extLst>
            </p:cNvPr>
            <p:cNvSpPr txBox="1"/>
            <p:nvPr/>
          </p:nvSpPr>
          <p:spPr>
            <a:xfrm>
              <a:off x="4957668" y="4446001"/>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E5CEBE39-6195-D011-EB41-81F7A184C713}"/>
                </a:ext>
              </a:extLst>
            </p:cNvPr>
            <p:cNvSpPr txBox="1"/>
            <p:nvPr/>
          </p:nvSpPr>
          <p:spPr>
            <a:xfrm>
              <a:off x="7330155" y="4335398"/>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30" name="TextBox 29">
              <a:extLst>
                <a:ext uri="{FF2B5EF4-FFF2-40B4-BE49-F238E27FC236}">
                  <a16:creationId xmlns:a16="http://schemas.microsoft.com/office/drawing/2014/main" id="{18DDE4C0-8D5D-68D4-A484-2525B393F0BD}"/>
                </a:ext>
              </a:extLst>
            </p:cNvPr>
            <p:cNvSpPr txBox="1"/>
            <p:nvPr/>
          </p:nvSpPr>
          <p:spPr>
            <a:xfrm>
              <a:off x="6740669" y="3386948"/>
              <a:ext cx="1377759"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1–1=0</a:t>
              </a:r>
              <a:endParaRPr lang="en-IN" sz="2800" b="1" dirty="0">
                <a:latin typeface="Courier New" panose="02070309020205020404" pitchFamily="49" charset="0"/>
                <a:cs typeface="Courier New" panose="02070309020205020404" pitchFamily="49" charset="0"/>
              </a:endParaRPr>
            </a:p>
          </p:txBody>
        </p:sp>
      </p:grpSp>
      <p:sp>
        <p:nvSpPr>
          <p:cNvPr id="14" name="Arrow: Right 13">
            <a:extLst>
              <a:ext uri="{FF2B5EF4-FFF2-40B4-BE49-F238E27FC236}">
                <a16:creationId xmlns:a16="http://schemas.microsoft.com/office/drawing/2014/main" id="{0EC428C1-A9CA-D0DC-7922-E29B5357F026}"/>
              </a:ext>
            </a:extLst>
          </p:cNvPr>
          <p:cNvSpPr/>
          <p:nvPr/>
        </p:nvSpPr>
        <p:spPr>
          <a:xfrm>
            <a:off x="7413538" y="3856866"/>
            <a:ext cx="1419219" cy="60975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F83ACFC0-E7DB-FD90-EF04-0C379F628B51}"/>
              </a:ext>
            </a:extLst>
          </p:cNvPr>
          <p:cNvSpPr txBox="1"/>
          <p:nvPr/>
        </p:nvSpPr>
        <p:spPr>
          <a:xfrm>
            <a:off x="7626527" y="3329453"/>
            <a:ext cx="857250" cy="646331"/>
          </a:xfrm>
          <a:prstGeom prst="rect">
            <a:avLst/>
          </a:prstGeom>
          <a:no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L</a:t>
            </a:r>
            <a:endParaRPr lang="en-IN" sz="3600" b="1" dirty="0">
              <a:latin typeface="Courier New" panose="02070309020205020404" pitchFamily="49" charset="0"/>
              <a:cs typeface="Courier New" panose="02070309020205020404" pitchFamily="49" charset="0"/>
            </a:endParaRPr>
          </a:p>
        </p:txBody>
      </p:sp>
      <p:grpSp>
        <p:nvGrpSpPr>
          <p:cNvPr id="45" name="Group 44">
            <a:extLst>
              <a:ext uri="{FF2B5EF4-FFF2-40B4-BE49-F238E27FC236}">
                <a16:creationId xmlns:a16="http://schemas.microsoft.com/office/drawing/2014/main" id="{A27D8A07-1F7C-9342-0920-3DA8F0CDD26F}"/>
              </a:ext>
            </a:extLst>
          </p:cNvPr>
          <p:cNvGrpSpPr/>
          <p:nvPr/>
        </p:nvGrpSpPr>
        <p:grpSpPr>
          <a:xfrm>
            <a:off x="4264849" y="2649840"/>
            <a:ext cx="3142298" cy="3495755"/>
            <a:chOff x="482331" y="2768513"/>
            <a:chExt cx="3142298" cy="3495755"/>
          </a:xfrm>
        </p:grpSpPr>
        <p:grpSp>
          <p:nvGrpSpPr>
            <p:cNvPr id="46" name="Group 45">
              <a:extLst>
                <a:ext uri="{FF2B5EF4-FFF2-40B4-BE49-F238E27FC236}">
                  <a16:creationId xmlns:a16="http://schemas.microsoft.com/office/drawing/2014/main" id="{EDD57BDD-61AE-2CD6-5181-CD1F5F23EEB9}"/>
                </a:ext>
              </a:extLst>
            </p:cNvPr>
            <p:cNvGrpSpPr/>
            <p:nvPr/>
          </p:nvGrpSpPr>
          <p:grpSpPr>
            <a:xfrm>
              <a:off x="1094924" y="2821249"/>
              <a:ext cx="2529705" cy="3370621"/>
              <a:chOff x="337681" y="2764099"/>
              <a:chExt cx="2529705" cy="3370621"/>
            </a:xfrm>
          </p:grpSpPr>
          <p:sp>
            <p:nvSpPr>
              <p:cNvPr id="50" name="Oval 49">
                <a:extLst>
                  <a:ext uri="{FF2B5EF4-FFF2-40B4-BE49-F238E27FC236}">
                    <a16:creationId xmlns:a16="http://schemas.microsoft.com/office/drawing/2014/main" id="{02A4961D-37DD-E29B-D2FC-65B2C78167E7}"/>
                  </a:ext>
                </a:extLst>
              </p:cNvPr>
              <p:cNvSpPr/>
              <p:nvPr/>
            </p:nvSpPr>
            <p:spPr>
              <a:xfrm>
                <a:off x="337681" y="2764099"/>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1" name="Oval 50">
                <a:extLst>
                  <a:ext uri="{FF2B5EF4-FFF2-40B4-BE49-F238E27FC236}">
                    <a16:creationId xmlns:a16="http://schemas.microsoft.com/office/drawing/2014/main" id="{CAB4E026-C5ED-2823-45D3-A833955783B2}"/>
                  </a:ext>
                </a:extLst>
              </p:cNvPr>
              <p:cNvSpPr/>
              <p:nvPr/>
            </p:nvSpPr>
            <p:spPr>
              <a:xfrm>
                <a:off x="1288013" y="4148871"/>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2" name="Oval 51">
                <a:extLst>
                  <a:ext uri="{FF2B5EF4-FFF2-40B4-BE49-F238E27FC236}">
                    <a16:creationId xmlns:a16="http://schemas.microsoft.com/office/drawing/2014/main" id="{0B9CB49B-CECB-A9F9-A404-7868AB99AB78}"/>
                  </a:ext>
                </a:extLst>
              </p:cNvPr>
              <p:cNvSpPr/>
              <p:nvPr/>
            </p:nvSpPr>
            <p:spPr>
              <a:xfrm>
                <a:off x="2010136" y="5420346"/>
                <a:ext cx="857250" cy="71437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cxnSp>
            <p:nvCxnSpPr>
              <p:cNvPr id="53" name="Straight Arrow Connector 52">
                <a:extLst>
                  <a:ext uri="{FF2B5EF4-FFF2-40B4-BE49-F238E27FC236}">
                    <a16:creationId xmlns:a16="http://schemas.microsoft.com/office/drawing/2014/main" id="{B2EB62AB-15C8-9AC0-FBF1-1685E934D7D4}"/>
                  </a:ext>
                </a:extLst>
              </p:cNvPr>
              <p:cNvCxnSpPr>
                <a:cxnSpLocks/>
                <a:stCxn id="50" idx="5"/>
                <a:endCxn id="51" idx="0"/>
              </p:cNvCxnSpPr>
              <p:nvPr/>
            </p:nvCxnSpPr>
            <p:spPr>
              <a:xfrm>
                <a:off x="1069390" y="3373855"/>
                <a:ext cx="647248" cy="775016"/>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7197BC8-ABFE-B063-101C-24801D6D84C4}"/>
                  </a:ext>
                </a:extLst>
              </p:cNvPr>
              <p:cNvCxnSpPr>
                <a:cxnSpLocks/>
                <a:stCxn id="51" idx="5"/>
                <a:endCxn id="52" idx="0"/>
              </p:cNvCxnSpPr>
              <p:nvPr/>
            </p:nvCxnSpPr>
            <p:spPr>
              <a:xfrm>
                <a:off x="2019722" y="4758627"/>
                <a:ext cx="419039" cy="661719"/>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0D3B0FCC-B8AD-B99F-5924-4F1999B09F49}"/>
                </a:ext>
              </a:extLst>
            </p:cNvPr>
            <p:cNvSpPr txBox="1"/>
            <p:nvPr/>
          </p:nvSpPr>
          <p:spPr>
            <a:xfrm>
              <a:off x="2342086" y="5617937"/>
              <a:ext cx="516066" cy="646331"/>
            </a:xfrm>
            <a:prstGeom prst="rect">
              <a:avLst/>
            </a:prstGeom>
            <a:noFill/>
          </p:spPr>
          <p:txBody>
            <a:bodyPr wrap="square" rtlCol="0">
              <a:spAutoFit/>
            </a:bodyPr>
            <a:lstStyle/>
            <a:p>
              <a:r>
                <a:rPr lang="en-US" sz="3600" b="1" dirty="0">
                  <a:latin typeface="Courier New" panose="02070309020205020404" pitchFamily="49" charset="0"/>
                  <a:cs typeface="Courier New" panose="02070309020205020404" pitchFamily="49" charset="0"/>
                </a:rPr>
                <a:t>0</a:t>
              </a:r>
              <a:endParaRPr lang="en-IN" sz="3600" b="1" dirty="0">
                <a:latin typeface="Courier New" panose="02070309020205020404" pitchFamily="49" charset="0"/>
                <a:cs typeface="Courier New" panose="02070309020205020404" pitchFamily="49" charset="0"/>
              </a:endParaRPr>
            </a:p>
          </p:txBody>
        </p:sp>
        <p:sp>
          <p:nvSpPr>
            <p:cNvPr id="48" name="TextBox 47">
              <a:extLst>
                <a:ext uri="{FF2B5EF4-FFF2-40B4-BE49-F238E27FC236}">
                  <a16:creationId xmlns:a16="http://schemas.microsoft.com/office/drawing/2014/main" id="{9EBAE7E5-D4D3-62A8-91DC-04D3C990A3E8}"/>
                </a:ext>
              </a:extLst>
            </p:cNvPr>
            <p:cNvSpPr txBox="1"/>
            <p:nvPr/>
          </p:nvSpPr>
          <p:spPr>
            <a:xfrm>
              <a:off x="482331" y="4018807"/>
              <a:ext cx="2044824"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0–1=–1</a:t>
              </a:r>
              <a:endParaRPr lang="en-IN" sz="2800" b="1" dirty="0">
                <a:latin typeface="Courier New" panose="02070309020205020404" pitchFamily="49" charset="0"/>
                <a:cs typeface="Courier New" panose="02070309020205020404" pitchFamily="49" charset="0"/>
              </a:endParaRPr>
            </a:p>
          </p:txBody>
        </p:sp>
        <p:sp>
          <p:nvSpPr>
            <p:cNvPr id="49" name="TextBox 48">
              <a:extLst>
                <a:ext uri="{FF2B5EF4-FFF2-40B4-BE49-F238E27FC236}">
                  <a16:creationId xmlns:a16="http://schemas.microsoft.com/office/drawing/2014/main" id="{E91F724F-ACCF-3A33-1748-5E55F379A8EB}"/>
                </a:ext>
              </a:extLst>
            </p:cNvPr>
            <p:cNvSpPr txBox="1"/>
            <p:nvPr/>
          </p:nvSpPr>
          <p:spPr>
            <a:xfrm>
              <a:off x="1840366" y="2768513"/>
              <a:ext cx="1675843" cy="523220"/>
            </a:xfrm>
            <a:prstGeom prst="rect">
              <a:avLst/>
            </a:prstGeom>
            <a:noFill/>
          </p:spPr>
          <p:txBody>
            <a:bodyPr wrap="square" rtlCol="0">
              <a:spAutoFit/>
            </a:bodyPr>
            <a:lstStyle/>
            <a:p>
              <a:pPr algn="ctr"/>
              <a:r>
                <a:rPr lang="en-US" sz="2800" b="1" dirty="0">
                  <a:latin typeface="Courier New" panose="02070309020205020404" pitchFamily="49" charset="0"/>
                  <a:cs typeface="Courier New" panose="02070309020205020404" pitchFamily="49" charset="0"/>
                </a:rPr>
                <a:t>0–2=–2</a:t>
              </a:r>
              <a:endParaRPr lang="en-IN" sz="2800" b="1"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377469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07D24-4675-9445-5C77-74C04B90C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6F8F6-0C50-52F5-DF9E-8CF43305A039}"/>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dirty="0">
                <a:latin typeface="+mn-lt"/>
              </a:rPr>
              <a:t>14, 17, 11, 7, 53, 4, 13, 12, 8, 60, 19, 16, 20</a:t>
            </a:r>
            <a:endParaRPr lang="en-IN" sz="4000" b="1" dirty="0">
              <a:latin typeface="+mn-lt"/>
            </a:endParaRPr>
          </a:p>
        </p:txBody>
      </p:sp>
    </p:spTree>
    <p:extLst>
      <p:ext uri="{BB962C8B-B14F-4D97-AF65-F5344CB8AC3E}">
        <p14:creationId xmlns:p14="http://schemas.microsoft.com/office/powerpoint/2010/main" val="274756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A622-49B1-0ADC-CAD5-D0EF3665919C}"/>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a:t>
            </a:r>
            <a:r>
              <a:rPr lang="en-US" sz="4000" b="1" dirty="0">
                <a:latin typeface="+mn-lt"/>
              </a:rPr>
              <a:t> 17, 11, 7, 53, 4, 13, 12, 8, 60, 19, 16, 20</a:t>
            </a:r>
            <a:endParaRPr lang="en-IN" sz="4000" b="1" dirty="0">
              <a:latin typeface="+mn-lt"/>
            </a:endParaRPr>
          </a:p>
        </p:txBody>
      </p:sp>
      <p:sp>
        <p:nvSpPr>
          <p:cNvPr id="4" name="Oval 3">
            <a:extLst>
              <a:ext uri="{FF2B5EF4-FFF2-40B4-BE49-F238E27FC236}">
                <a16:creationId xmlns:a16="http://schemas.microsoft.com/office/drawing/2014/main" id="{90D66BF7-D6D7-3C2D-1D21-6A5C203BBD74}"/>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E4EC400C-4AB6-8083-07CA-08F03114522B}"/>
              </a:ext>
            </a:extLst>
          </p:cNvPr>
          <p:cNvSpPr txBox="1"/>
          <p:nvPr/>
        </p:nvSpPr>
        <p:spPr>
          <a:xfrm>
            <a:off x="5915026" y="1828801"/>
            <a:ext cx="6157912" cy="1200329"/>
          </a:xfrm>
          <a:prstGeom prst="rect">
            <a:avLst/>
          </a:prstGeom>
          <a:noFill/>
        </p:spPr>
        <p:txBody>
          <a:bodyPr wrap="square" rtlCol="0">
            <a:spAutoFit/>
          </a:bodyPr>
          <a:lstStyle/>
          <a:p>
            <a:r>
              <a:rPr lang="en-US" sz="3600" dirty="0"/>
              <a:t>Insert the node 14 into the root. Its Balance factor is 0</a:t>
            </a:r>
            <a:endParaRPr lang="en-IN" sz="3600" dirty="0"/>
          </a:p>
        </p:txBody>
      </p:sp>
      <p:sp>
        <p:nvSpPr>
          <p:cNvPr id="6" name="TextBox 5">
            <a:extLst>
              <a:ext uri="{FF2B5EF4-FFF2-40B4-BE49-F238E27FC236}">
                <a16:creationId xmlns:a16="http://schemas.microsoft.com/office/drawing/2014/main" id="{1E0C6300-6927-BADF-B4C8-D3C5020E96AF}"/>
              </a:ext>
            </a:extLst>
          </p:cNvPr>
          <p:cNvSpPr txBox="1"/>
          <p:nvPr/>
        </p:nvSpPr>
        <p:spPr>
          <a:xfrm>
            <a:off x="3200401" y="1690688"/>
            <a:ext cx="585787" cy="523220"/>
          </a:xfrm>
          <a:prstGeom prst="rect">
            <a:avLst/>
          </a:prstGeom>
          <a:noFill/>
        </p:spPr>
        <p:txBody>
          <a:bodyPr wrap="square" rtlCol="0">
            <a:spAutoFit/>
          </a:bodyPr>
          <a:lstStyle/>
          <a:p>
            <a:pPr algn="ctr"/>
            <a:r>
              <a:rPr lang="en-US" sz="2800" b="1" dirty="0"/>
              <a:t>0</a:t>
            </a:r>
            <a:endParaRPr lang="en-IN" sz="2800" b="1" dirty="0"/>
          </a:p>
        </p:txBody>
      </p:sp>
    </p:spTree>
    <p:extLst>
      <p:ext uri="{BB962C8B-B14F-4D97-AF65-F5344CB8AC3E}">
        <p14:creationId xmlns:p14="http://schemas.microsoft.com/office/powerpoint/2010/main" val="238483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5577-4F0A-0BF7-4DEC-A5356D2365F1}"/>
              </a:ext>
            </a:extLst>
          </p:cNvPr>
          <p:cNvSpPr>
            <a:spLocks noGrp="1"/>
          </p:cNvSpPr>
          <p:nvPr>
            <p:ph type="title"/>
          </p:nvPr>
        </p:nvSpPr>
        <p:spPr/>
        <p:txBody>
          <a:bodyPr>
            <a:normAutofit/>
          </a:bodyPr>
          <a:lstStyle/>
          <a:p>
            <a:pPr algn="ctr"/>
            <a:r>
              <a:rPr lang="en-US" sz="5400" b="1" dirty="0">
                <a:latin typeface="+mn-lt"/>
              </a:rPr>
              <a:t>TRANSFORM-AND-CONQUER</a:t>
            </a:r>
            <a:endParaRPr lang="en-IN" sz="5400" dirty="0">
              <a:latin typeface="+mn-lt"/>
            </a:endParaRPr>
          </a:p>
        </p:txBody>
      </p:sp>
      <p:sp>
        <p:nvSpPr>
          <p:cNvPr id="3" name="Content Placeholder 2">
            <a:extLst>
              <a:ext uri="{FF2B5EF4-FFF2-40B4-BE49-F238E27FC236}">
                <a16:creationId xmlns:a16="http://schemas.microsoft.com/office/drawing/2014/main" id="{DE954688-7939-5827-FAE9-8065A56D6155}"/>
              </a:ext>
            </a:extLst>
          </p:cNvPr>
          <p:cNvSpPr>
            <a:spLocks noGrp="1"/>
          </p:cNvSpPr>
          <p:nvPr>
            <p:ph idx="1"/>
          </p:nvPr>
        </p:nvSpPr>
        <p:spPr>
          <a:xfrm>
            <a:off x="838200" y="1400175"/>
            <a:ext cx="10515600" cy="4776788"/>
          </a:xfrm>
        </p:spPr>
        <p:txBody>
          <a:bodyPr>
            <a:normAutofit/>
          </a:bodyPr>
          <a:lstStyle/>
          <a:p>
            <a:pPr algn="just"/>
            <a:r>
              <a:rPr lang="en-US" sz="4000" dirty="0"/>
              <a:t>There are two stages in this technique: </a:t>
            </a:r>
          </a:p>
          <a:p>
            <a:pPr lvl="3" algn="just"/>
            <a:r>
              <a:rPr lang="en-US" sz="4000" dirty="0"/>
              <a:t>Transformation Stage</a:t>
            </a:r>
          </a:p>
          <a:p>
            <a:pPr lvl="3" algn="just"/>
            <a:r>
              <a:rPr lang="en-US" sz="4000" dirty="0"/>
              <a:t>Conquering Stage</a:t>
            </a:r>
          </a:p>
          <a:p>
            <a:pPr algn="just"/>
            <a:r>
              <a:rPr lang="en-IN" sz="4000" dirty="0"/>
              <a:t>In Transformation Stage, the problem’s instance is modified to be more amenable solution. </a:t>
            </a:r>
          </a:p>
          <a:p>
            <a:pPr algn="just"/>
            <a:r>
              <a:rPr lang="en-IN" sz="4000" dirty="0"/>
              <a:t>In Conquer Stage, It is solved.</a:t>
            </a:r>
          </a:p>
          <a:p>
            <a:pPr marL="0" indent="0" algn="just">
              <a:buNone/>
            </a:pPr>
            <a:endParaRPr lang="en-IN" sz="4000" dirty="0"/>
          </a:p>
        </p:txBody>
      </p:sp>
    </p:spTree>
    <p:extLst>
      <p:ext uri="{BB962C8B-B14F-4D97-AF65-F5344CB8AC3E}">
        <p14:creationId xmlns:p14="http://schemas.microsoft.com/office/powerpoint/2010/main" val="936871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1DB85-4331-1CAC-1087-31C290F8F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09822-9540-8E3A-10C9-D5F652A6B764}"/>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a:t>
            </a:r>
            <a:r>
              <a:rPr lang="en-US" sz="4000" b="1" dirty="0">
                <a:latin typeface="+mn-lt"/>
              </a:rPr>
              <a:t> 11, 7, 53, 4, 13, 12, 8, 60, 19, 16, 20</a:t>
            </a:r>
            <a:endParaRPr lang="en-IN" sz="4000" b="1" dirty="0">
              <a:latin typeface="+mn-lt"/>
            </a:endParaRPr>
          </a:p>
        </p:txBody>
      </p:sp>
      <p:sp>
        <p:nvSpPr>
          <p:cNvPr id="4" name="Oval 3">
            <a:extLst>
              <a:ext uri="{FF2B5EF4-FFF2-40B4-BE49-F238E27FC236}">
                <a16:creationId xmlns:a16="http://schemas.microsoft.com/office/drawing/2014/main" id="{DB1CC3D2-5045-EB44-B2AB-6FAA68D8F06E}"/>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3" name="Oval 2">
            <a:extLst>
              <a:ext uri="{FF2B5EF4-FFF2-40B4-BE49-F238E27FC236}">
                <a16:creationId xmlns:a16="http://schemas.microsoft.com/office/drawing/2014/main" id="{7ECDDA0A-CA34-71BA-94A6-425FF11C2A33}"/>
              </a:ext>
            </a:extLst>
          </p:cNvPr>
          <p:cNvSpPr/>
          <p:nvPr/>
        </p:nvSpPr>
        <p:spPr>
          <a:xfrm>
            <a:off x="4186237"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9C67D9EE-D01C-B6C9-C88B-999D32D210AC}"/>
              </a:ext>
            </a:extLst>
          </p:cNvPr>
          <p:cNvSpPr txBox="1"/>
          <p:nvPr/>
        </p:nvSpPr>
        <p:spPr>
          <a:xfrm>
            <a:off x="6096000" y="1828801"/>
            <a:ext cx="5976937" cy="523220"/>
          </a:xfrm>
          <a:prstGeom prst="rect">
            <a:avLst/>
          </a:prstGeom>
          <a:noFill/>
        </p:spPr>
        <p:txBody>
          <a:bodyPr wrap="square" rtlCol="0">
            <a:spAutoFit/>
          </a:bodyPr>
          <a:lstStyle/>
          <a:p>
            <a:pPr algn="ctr"/>
            <a:r>
              <a:rPr lang="en-US" sz="2800" dirty="0"/>
              <a:t>Since 17 &gt; 14, insert 17 in Right of 14 </a:t>
            </a:r>
            <a:endParaRPr lang="en-IN" sz="2800" dirty="0"/>
          </a:p>
        </p:txBody>
      </p:sp>
    </p:spTree>
    <p:extLst>
      <p:ext uri="{BB962C8B-B14F-4D97-AF65-F5344CB8AC3E}">
        <p14:creationId xmlns:p14="http://schemas.microsoft.com/office/powerpoint/2010/main" val="354265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E0868-7128-98D0-AAF3-459EB9CF8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75F51-6D08-D30D-9026-6498FFD3E1ED}"/>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a:t>
            </a:r>
            <a:r>
              <a:rPr lang="en-US" sz="4000" b="1" dirty="0">
                <a:latin typeface="+mn-lt"/>
              </a:rPr>
              <a:t> 11, 7, 53, 4, 13, 12, 8, 60, 19, 16, 20</a:t>
            </a:r>
            <a:endParaRPr lang="en-IN" sz="4000" b="1" dirty="0">
              <a:latin typeface="+mn-lt"/>
            </a:endParaRPr>
          </a:p>
        </p:txBody>
      </p:sp>
      <p:sp>
        <p:nvSpPr>
          <p:cNvPr id="5" name="TextBox 4">
            <a:extLst>
              <a:ext uri="{FF2B5EF4-FFF2-40B4-BE49-F238E27FC236}">
                <a16:creationId xmlns:a16="http://schemas.microsoft.com/office/drawing/2014/main" id="{0DF1BF58-5812-8B0B-E520-4958B2E50CF5}"/>
              </a:ext>
            </a:extLst>
          </p:cNvPr>
          <p:cNvSpPr txBox="1"/>
          <p:nvPr/>
        </p:nvSpPr>
        <p:spPr>
          <a:xfrm>
            <a:off x="5500688" y="1828801"/>
            <a:ext cx="6572249" cy="1384995"/>
          </a:xfrm>
          <a:prstGeom prst="rect">
            <a:avLst/>
          </a:prstGeom>
          <a:noFill/>
        </p:spPr>
        <p:txBody>
          <a:bodyPr wrap="square" rtlCol="0">
            <a:spAutoFit/>
          </a:bodyPr>
          <a:lstStyle/>
          <a:p>
            <a:r>
              <a:rPr lang="en-US" sz="2800" dirty="0"/>
              <a:t>Since 17 &gt; 14, insert 17 in Right of 14 </a:t>
            </a:r>
          </a:p>
          <a:p>
            <a:r>
              <a:rPr lang="en-US" sz="2800" dirty="0"/>
              <a:t>The Balance factor of node 17 is 0, </a:t>
            </a:r>
          </a:p>
          <a:p>
            <a:r>
              <a:rPr lang="en-US" sz="2800" dirty="0"/>
              <a:t>The Balance factor of node 14 is 0 – 1 = –1</a:t>
            </a:r>
            <a:endParaRPr lang="en-IN" sz="2800" dirty="0"/>
          </a:p>
        </p:txBody>
      </p:sp>
      <p:grpSp>
        <p:nvGrpSpPr>
          <p:cNvPr id="3" name="Group 2">
            <a:extLst>
              <a:ext uri="{FF2B5EF4-FFF2-40B4-BE49-F238E27FC236}">
                <a16:creationId xmlns:a16="http://schemas.microsoft.com/office/drawing/2014/main" id="{C99EF1B6-0B8E-2DF5-5220-268F5D5B0DC2}"/>
              </a:ext>
            </a:extLst>
          </p:cNvPr>
          <p:cNvGrpSpPr/>
          <p:nvPr/>
        </p:nvGrpSpPr>
        <p:grpSpPr>
          <a:xfrm>
            <a:off x="2456975" y="1825109"/>
            <a:ext cx="2159780" cy="1917217"/>
            <a:chOff x="2456975" y="1825109"/>
            <a:chExt cx="2159780" cy="1917217"/>
          </a:xfrm>
        </p:grpSpPr>
        <p:sp>
          <p:nvSpPr>
            <p:cNvPr id="4" name="TextBox 3">
              <a:extLst>
                <a:ext uri="{FF2B5EF4-FFF2-40B4-BE49-F238E27FC236}">
                  <a16:creationId xmlns:a16="http://schemas.microsoft.com/office/drawing/2014/main" id="{5DB94E7D-FB26-25D1-B90D-E33C51086C87}"/>
                </a:ext>
              </a:extLst>
            </p:cNvPr>
            <p:cNvSpPr txBox="1"/>
            <p:nvPr/>
          </p:nvSpPr>
          <p:spPr>
            <a:xfrm>
              <a:off x="3288010" y="1825109"/>
              <a:ext cx="743904" cy="523220"/>
            </a:xfrm>
            <a:prstGeom prst="rect">
              <a:avLst/>
            </a:prstGeom>
            <a:noFill/>
          </p:spPr>
          <p:txBody>
            <a:bodyPr wrap="square">
              <a:spAutoFit/>
            </a:bodyPr>
            <a:lstStyle/>
            <a:p>
              <a:pPr algn="ctr"/>
              <a:r>
                <a:rPr lang="en-US" sz="2800" b="1" dirty="0"/>
                <a:t>–1</a:t>
              </a:r>
              <a:endParaRPr lang="en-IN" sz="2800" b="1" dirty="0"/>
            </a:p>
          </p:txBody>
        </p:sp>
        <p:sp>
          <p:nvSpPr>
            <p:cNvPr id="6" name="TextBox 5">
              <a:extLst>
                <a:ext uri="{FF2B5EF4-FFF2-40B4-BE49-F238E27FC236}">
                  <a16:creationId xmlns:a16="http://schemas.microsoft.com/office/drawing/2014/main" id="{935CB974-6DB3-1B8C-153E-84704A519520}"/>
                </a:ext>
              </a:extLst>
            </p:cNvPr>
            <p:cNvSpPr txBox="1"/>
            <p:nvPr/>
          </p:nvSpPr>
          <p:spPr>
            <a:xfrm>
              <a:off x="3872851" y="2740854"/>
              <a:ext cx="743904" cy="523220"/>
            </a:xfrm>
            <a:prstGeom prst="rect">
              <a:avLst/>
            </a:prstGeom>
            <a:noFill/>
          </p:spPr>
          <p:txBody>
            <a:bodyPr wrap="square">
              <a:spAutoFit/>
            </a:bodyPr>
            <a:lstStyle/>
            <a:p>
              <a:pPr algn="ctr"/>
              <a:r>
                <a:rPr lang="en-US" sz="2800" b="1" dirty="0"/>
                <a:t>0</a:t>
              </a:r>
              <a:endParaRPr lang="en-IN" sz="2800" b="1" dirty="0"/>
            </a:p>
          </p:txBody>
        </p:sp>
        <p:grpSp>
          <p:nvGrpSpPr>
            <p:cNvPr id="7" name="Group 6">
              <a:extLst>
                <a:ext uri="{FF2B5EF4-FFF2-40B4-BE49-F238E27FC236}">
                  <a16:creationId xmlns:a16="http://schemas.microsoft.com/office/drawing/2014/main" id="{BC20E4C9-CDD0-0C61-640B-9977B1B8CC81}"/>
                </a:ext>
              </a:extLst>
            </p:cNvPr>
            <p:cNvGrpSpPr/>
            <p:nvPr/>
          </p:nvGrpSpPr>
          <p:grpSpPr>
            <a:xfrm>
              <a:off x="2456975" y="1841909"/>
              <a:ext cx="1701635" cy="1900417"/>
              <a:chOff x="2457450" y="1828801"/>
              <a:chExt cx="1701635" cy="1900417"/>
            </a:xfrm>
          </p:grpSpPr>
          <p:sp>
            <p:nvSpPr>
              <p:cNvPr id="8" name="Oval 7">
                <a:extLst>
                  <a:ext uri="{FF2B5EF4-FFF2-40B4-BE49-F238E27FC236}">
                    <a16:creationId xmlns:a16="http://schemas.microsoft.com/office/drawing/2014/main" id="{480EFC55-EA21-FBAB-D5CD-9DEE3F03983F}"/>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9" name="Oval 8">
                <a:extLst>
                  <a:ext uri="{FF2B5EF4-FFF2-40B4-BE49-F238E27FC236}">
                    <a16:creationId xmlns:a16="http://schemas.microsoft.com/office/drawing/2014/main" id="{07853046-862A-DF99-481D-A2039E1EE761}"/>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0" name="Straight Arrow Connector 9">
                <a:extLst>
                  <a:ext uri="{FF2B5EF4-FFF2-40B4-BE49-F238E27FC236}">
                    <a16:creationId xmlns:a16="http://schemas.microsoft.com/office/drawing/2014/main" id="{E405D602-A164-63A8-2118-75355CEA0841}"/>
                  </a:ext>
                </a:extLst>
              </p:cNvPr>
              <p:cNvCxnSpPr>
                <a:cxnSpLocks/>
                <a:stCxn id="8" idx="5"/>
                <a:endCxn id="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14413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CF4E8-F8C8-6548-116E-75A646077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ECC4B-B14A-67E6-EFA5-C8E566A546FE}"/>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a:t>
            </a:r>
            <a:r>
              <a:rPr lang="en-US" sz="4000" b="1" dirty="0">
                <a:latin typeface="+mn-lt"/>
              </a:rPr>
              <a:t> 11, 7, 53, 4, 13, 12, 8, 60, 19, 16, 20</a:t>
            </a:r>
            <a:endParaRPr lang="en-IN" sz="4000" b="1" dirty="0">
              <a:latin typeface="+mn-lt"/>
            </a:endParaRPr>
          </a:p>
        </p:txBody>
      </p:sp>
      <p:sp>
        <p:nvSpPr>
          <p:cNvPr id="5" name="TextBox 4">
            <a:extLst>
              <a:ext uri="{FF2B5EF4-FFF2-40B4-BE49-F238E27FC236}">
                <a16:creationId xmlns:a16="http://schemas.microsoft.com/office/drawing/2014/main" id="{8AB94395-76AC-A398-C4E0-C91DC4947467}"/>
              </a:ext>
            </a:extLst>
          </p:cNvPr>
          <p:cNvSpPr txBox="1"/>
          <p:nvPr/>
        </p:nvSpPr>
        <p:spPr>
          <a:xfrm>
            <a:off x="5500688" y="1828801"/>
            <a:ext cx="6572249" cy="954107"/>
          </a:xfrm>
          <a:prstGeom prst="rect">
            <a:avLst/>
          </a:prstGeom>
          <a:noFill/>
        </p:spPr>
        <p:txBody>
          <a:bodyPr wrap="square" rtlCol="0">
            <a:spAutoFit/>
          </a:bodyPr>
          <a:lstStyle/>
          <a:p>
            <a:r>
              <a:rPr lang="en-US" sz="2800" dirty="0"/>
              <a:t>The Balance factor of node 17 is 0, </a:t>
            </a:r>
          </a:p>
          <a:p>
            <a:r>
              <a:rPr lang="en-US" sz="2800" dirty="0"/>
              <a:t>The Balance factor of node 14 is 0 – 1 = –1</a:t>
            </a:r>
            <a:endParaRPr lang="en-IN" sz="2800" dirty="0"/>
          </a:p>
        </p:txBody>
      </p:sp>
      <p:grpSp>
        <p:nvGrpSpPr>
          <p:cNvPr id="20" name="Group 19">
            <a:extLst>
              <a:ext uri="{FF2B5EF4-FFF2-40B4-BE49-F238E27FC236}">
                <a16:creationId xmlns:a16="http://schemas.microsoft.com/office/drawing/2014/main" id="{D35F4A77-6606-4C22-E907-88538A0A90A6}"/>
              </a:ext>
            </a:extLst>
          </p:cNvPr>
          <p:cNvGrpSpPr/>
          <p:nvPr/>
        </p:nvGrpSpPr>
        <p:grpSpPr>
          <a:xfrm>
            <a:off x="2456975" y="1825109"/>
            <a:ext cx="2159780" cy="1917217"/>
            <a:chOff x="2456975" y="1825109"/>
            <a:chExt cx="2159780" cy="1917217"/>
          </a:xfrm>
        </p:grpSpPr>
        <p:sp>
          <p:nvSpPr>
            <p:cNvPr id="12" name="TextBox 11">
              <a:extLst>
                <a:ext uri="{FF2B5EF4-FFF2-40B4-BE49-F238E27FC236}">
                  <a16:creationId xmlns:a16="http://schemas.microsoft.com/office/drawing/2014/main" id="{6D0C3149-579E-F324-19E2-E4970EB4C721}"/>
                </a:ext>
              </a:extLst>
            </p:cNvPr>
            <p:cNvSpPr txBox="1"/>
            <p:nvPr/>
          </p:nvSpPr>
          <p:spPr>
            <a:xfrm>
              <a:off x="3288010" y="1825109"/>
              <a:ext cx="743904" cy="523220"/>
            </a:xfrm>
            <a:prstGeom prst="rect">
              <a:avLst/>
            </a:prstGeom>
            <a:noFill/>
          </p:spPr>
          <p:txBody>
            <a:bodyPr wrap="square">
              <a:spAutoFit/>
            </a:bodyPr>
            <a:lstStyle/>
            <a:p>
              <a:pPr algn="ctr"/>
              <a:r>
                <a:rPr lang="en-US" sz="2800" b="1" dirty="0"/>
                <a:t>–1</a:t>
              </a:r>
              <a:endParaRPr lang="en-IN" sz="2800" b="1" dirty="0"/>
            </a:p>
          </p:txBody>
        </p:sp>
        <p:sp>
          <p:nvSpPr>
            <p:cNvPr id="13" name="TextBox 12">
              <a:extLst>
                <a:ext uri="{FF2B5EF4-FFF2-40B4-BE49-F238E27FC236}">
                  <a16:creationId xmlns:a16="http://schemas.microsoft.com/office/drawing/2014/main" id="{72F59971-A963-02A1-C163-B18398DAD6B5}"/>
                </a:ext>
              </a:extLst>
            </p:cNvPr>
            <p:cNvSpPr txBox="1"/>
            <p:nvPr/>
          </p:nvSpPr>
          <p:spPr>
            <a:xfrm>
              <a:off x="3872851" y="2740854"/>
              <a:ext cx="743904" cy="523220"/>
            </a:xfrm>
            <a:prstGeom prst="rect">
              <a:avLst/>
            </a:prstGeom>
            <a:noFill/>
          </p:spPr>
          <p:txBody>
            <a:bodyPr wrap="square">
              <a:spAutoFit/>
            </a:bodyPr>
            <a:lstStyle/>
            <a:p>
              <a:pPr algn="ctr"/>
              <a:r>
                <a:rPr lang="en-US" sz="2800" b="1" dirty="0"/>
                <a:t>0</a:t>
              </a:r>
              <a:endParaRPr lang="en-IN" sz="2800" b="1" dirty="0"/>
            </a:p>
          </p:txBody>
        </p:sp>
        <p:grpSp>
          <p:nvGrpSpPr>
            <p:cNvPr id="14" name="Group 13">
              <a:extLst>
                <a:ext uri="{FF2B5EF4-FFF2-40B4-BE49-F238E27FC236}">
                  <a16:creationId xmlns:a16="http://schemas.microsoft.com/office/drawing/2014/main" id="{3A4D8874-00BA-F95D-73D1-C6FDE49E775A}"/>
                </a:ext>
              </a:extLst>
            </p:cNvPr>
            <p:cNvGrpSpPr/>
            <p:nvPr/>
          </p:nvGrpSpPr>
          <p:grpSpPr>
            <a:xfrm>
              <a:off x="2456975" y="1841909"/>
              <a:ext cx="1701635" cy="1900417"/>
              <a:chOff x="2457450" y="1828801"/>
              <a:chExt cx="1701635" cy="1900417"/>
            </a:xfrm>
          </p:grpSpPr>
          <p:sp>
            <p:nvSpPr>
              <p:cNvPr id="15" name="Oval 14">
                <a:extLst>
                  <a:ext uri="{FF2B5EF4-FFF2-40B4-BE49-F238E27FC236}">
                    <a16:creationId xmlns:a16="http://schemas.microsoft.com/office/drawing/2014/main" id="{C1AB0287-67D5-1F8D-C481-031E099A6756}"/>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8E561C5F-AD07-EBB9-64A6-2A7D452B640D}"/>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7" name="Straight Arrow Connector 16">
                <a:extLst>
                  <a:ext uri="{FF2B5EF4-FFF2-40B4-BE49-F238E27FC236}">
                    <a16:creationId xmlns:a16="http://schemas.microsoft.com/office/drawing/2014/main" id="{ED2F24FA-D30F-91C9-46BD-B335F010723B}"/>
                  </a:ext>
                </a:extLst>
              </p:cNvPr>
              <p:cNvCxnSpPr>
                <a:cxnSpLocks/>
                <a:stCxn id="15" idx="5"/>
                <a:endCxn id="16"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83316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1D2AA-168A-664A-8719-DE06DB845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733C7-C64A-B29A-04CB-EEE57FF00119}"/>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a:t>
            </a:r>
            <a:r>
              <a:rPr lang="en-US" sz="4000" b="1" dirty="0">
                <a:latin typeface="+mn-lt"/>
              </a:rPr>
              <a:t> 7, 53, 4, 13, 12, 8, 60, 19, 16, 20</a:t>
            </a:r>
            <a:endParaRPr lang="en-IN" sz="4000" b="1" dirty="0">
              <a:latin typeface="+mn-lt"/>
            </a:endParaRPr>
          </a:p>
        </p:txBody>
      </p:sp>
      <p:sp>
        <p:nvSpPr>
          <p:cNvPr id="5" name="TextBox 4">
            <a:extLst>
              <a:ext uri="{FF2B5EF4-FFF2-40B4-BE49-F238E27FC236}">
                <a16:creationId xmlns:a16="http://schemas.microsoft.com/office/drawing/2014/main" id="{1EC9AAE0-A271-7CD8-53E6-B9DE3A09864E}"/>
              </a:ext>
            </a:extLst>
          </p:cNvPr>
          <p:cNvSpPr txBox="1"/>
          <p:nvPr/>
        </p:nvSpPr>
        <p:spPr>
          <a:xfrm>
            <a:off x="5572122" y="1828801"/>
            <a:ext cx="6500816" cy="523220"/>
          </a:xfrm>
          <a:prstGeom prst="rect">
            <a:avLst/>
          </a:prstGeom>
          <a:noFill/>
        </p:spPr>
        <p:txBody>
          <a:bodyPr wrap="square" rtlCol="0">
            <a:spAutoFit/>
          </a:bodyPr>
          <a:lstStyle/>
          <a:p>
            <a:r>
              <a:rPr lang="en-US" sz="2800" dirty="0"/>
              <a:t>Insert 11 to left of 14 Since 11 &lt; 14.</a:t>
            </a:r>
          </a:p>
        </p:txBody>
      </p:sp>
      <p:grpSp>
        <p:nvGrpSpPr>
          <p:cNvPr id="11" name="Group 10">
            <a:extLst>
              <a:ext uri="{FF2B5EF4-FFF2-40B4-BE49-F238E27FC236}">
                <a16:creationId xmlns:a16="http://schemas.microsoft.com/office/drawing/2014/main" id="{B971C5D1-A1E2-FA1D-5D54-61C64B39C0E3}"/>
              </a:ext>
            </a:extLst>
          </p:cNvPr>
          <p:cNvGrpSpPr/>
          <p:nvPr/>
        </p:nvGrpSpPr>
        <p:grpSpPr>
          <a:xfrm>
            <a:off x="1509718" y="1841909"/>
            <a:ext cx="2648892" cy="1900417"/>
            <a:chOff x="1510193" y="1828801"/>
            <a:chExt cx="2648892" cy="1900417"/>
          </a:xfrm>
        </p:grpSpPr>
        <p:sp>
          <p:nvSpPr>
            <p:cNvPr id="18" name="Oval 17">
              <a:extLst>
                <a:ext uri="{FF2B5EF4-FFF2-40B4-BE49-F238E27FC236}">
                  <a16:creationId xmlns:a16="http://schemas.microsoft.com/office/drawing/2014/main" id="{7D8EA0F6-4579-27EA-3E1D-2BC7311256AE}"/>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A3EDC776-0592-5E0B-6A0F-D8055FB3B096}"/>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3A4E5629-A0CD-CF68-D9A2-D97992B2A338}"/>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DACCBA7-2D69-CBF5-DF09-8E3B199B6A57}"/>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F9D2BAA9-5399-8561-5823-074EF173A259}"/>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1911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240CF-AE00-B387-0C0F-0D924A706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20415-8D4F-99A6-4421-ECE71DCC6B26}"/>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a:t>
            </a:r>
            <a:r>
              <a:rPr lang="en-US" sz="4000" b="1" dirty="0">
                <a:latin typeface="+mn-lt"/>
              </a:rPr>
              <a:t> 7, 53, 4, 13, 12, 8, 60, 19, 16, 20</a:t>
            </a:r>
            <a:endParaRPr lang="en-IN" sz="4000" b="1" dirty="0">
              <a:latin typeface="+mn-lt"/>
            </a:endParaRPr>
          </a:p>
        </p:txBody>
      </p:sp>
      <p:sp>
        <p:nvSpPr>
          <p:cNvPr id="5" name="TextBox 4">
            <a:extLst>
              <a:ext uri="{FF2B5EF4-FFF2-40B4-BE49-F238E27FC236}">
                <a16:creationId xmlns:a16="http://schemas.microsoft.com/office/drawing/2014/main" id="{7A516B5B-1CBA-8C8B-37EF-9A25A769A2D4}"/>
              </a:ext>
            </a:extLst>
          </p:cNvPr>
          <p:cNvSpPr txBox="1"/>
          <p:nvPr/>
        </p:nvSpPr>
        <p:spPr>
          <a:xfrm>
            <a:off x="5572122" y="1828801"/>
            <a:ext cx="6500816" cy="1815882"/>
          </a:xfrm>
          <a:prstGeom prst="rect">
            <a:avLst/>
          </a:prstGeom>
          <a:noFill/>
        </p:spPr>
        <p:txBody>
          <a:bodyPr wrap="square" rtlCol="0">
            <a:spAutoFit/>
          </a:bodyPr>
          <a:lstStyle/>
          <a:p>
            <a:r>
              <a:rPr lang="en-US" sz="2800" dirty="0"/>
              <a:t>Insert 11 to left of 14 Since 11 &lt; 14.</a:t>
            </a:r>
          </a:p>
          <a:p>
            <a:r>
              <a:rPr lang="en-US" sz="2800" dirty="0"/>
              <a:t>Balance Factor of the node 11 is 0, </a:t>
            </a:r>
          </a:p>
          <a:p>
            <a:r>
              <a:rPr lang="en-US" sz="2800" dirty="0"/>
              <a:t>Balance Factor of the node 17 is 0,</a:t>
            </a:r>
          </a:p>
          <a:p>
            <a:r>
              <a:rPr lang="en-US" sz="2800" dirty="0"/>
              <a:t>Balance Factor of the node 14 is 1 – 1 = 0,</a:t>
            </a:r>
            <a:endParaRPr lang="en-IN" sz="2800" dirty="0"/>
          </a:p>
        </p:txBody>
      </p:sp>
      <p:grpSp>
        <p:nvGrpSpPr>
          <p:cNvPr id="22" name="Group 21">
            <a:extLst>
              <a:ext uri="{FF2B5EF4-FFF2-40B4-BE49-F238E27FC236}">
                <a16:creationId xmlns:a16="http://schemas.microsoft.com/office/drawing/2014/main" id="{66A39E60-832C-9B87-C006-6ED9790ACD5F}"/>
              </a:ext>
            </a:extLst>
          </p:cNvPr>
          <p:cNvGrpSpPr/>
          <p:nvPr/>
        </p:nvGrpSpPr>
        <p:grpSpPr>
          <a:xfrm>
            <a:off x="1509718" y="1750368"/>
            <a:ext cx="3028954" cy="1991958"/>
            <a:chOff x="1509718" y="3974647"/>
            <a:chExt cx="3028954" cy="1991958"/>
          </a:xfrm>
        </p:grpSpPr>
        <p:grpSp>
          <p:nvGrpSpPr>
            <p:cNvPr id="15" name="Group 14">
              <a:extLst>
                <a:ext uri="{FF2B5EF4-FFF2-40B4-BE49-F238E27FC236}">
                  <a16:creationId xmlns:a16="http://schemas.microsoft.com/office/drawing/2014/main" id="{8B752E24-4996-2F86-0DAD-CE524037CFAE}"/>
                </a:ext>
              </a:extLst>
            </p:cNvPr>
            <p:cNvGrpSpPr/>
            <p:nvPr/>
          </p:nvGrpSpPr>
          <p:grpSpPr>
            <a:xfrm>
              <a:off x="1509718" y="4066188"/>
              <a:ext cx="2648892" cy="1900417"/>
              <a:chOff x="1510193" y="1828801"/>
              <a:chExt cx="2648892" cy="1900417"/>
            </a:xfrm>
          </p:grpSpPr>
          <p:sp>
            <p:nvSpPr>
              <p:cNvPr id="16" name="Oval 15">
                <a:extLst>
                  <a:ext uri="{FF2B5EF4-FFF2-40B4-BE49-F238E27FC236}">
                    <a16:creationId xmlns:a16="http://schemas.microsoft.com/office/drawing/2014/main" id="{66F93B7B-0FAE-3C0B-3445-C70015B0C48F}"/>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7" name="Oval 16">
                <a:extLst>
                  <a:ext uri="{FF2B5EF4-FFF2-40B4-BE49-F238E27FC236}">
                    <a16:creationId xmlns:a16="http://schemas.microsoft.com/office/drawing/2014/main" id="{CBFAD76B-82AD-A12F-D918-CA05C6FB1779}"/>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8" name="Straight Arrow Connector 17">
                <a:extLst>
                  <a:ext uri="{FF2B5EF4-FFF2-40B4-BE49-F238E27FC236}">
                    <a16:creationId xmlns:a16="http://schemas.microsoft.com/office/drawing/2014/main" id="{E0185375-2E52-4A32-74B9-7EBF131C91A8}"/>
                  </a:ext>
                </a:extLst>
              </p:cNvPr>
              <p:cNvCxnSpPr>
                <a:cxnSpLocks/>
                <a:stCxn id="16" idx="5"/>
                <a:endCxn id="17"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CA7AF5C-0C94-4D2F-9F09-B1F52E057E73}"/>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ABD41F50-91E2-D6C9-21DC-620BF0F274C0}"/>
                  </a:ext>
                </a:extLst>
              </p:cNvPr>
              <p:cNvCxnSpPr>
                <a:cxnSpLocks/>
                <a:stCxn id="16" idx="3"/>
                <a:endCxn id="19"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8E59EA7-6C5C-1047-64D0-9BA9EEB1166C}"/>
                </a:ext>
              </a:extLst>
            </p:cNvPr>
            <p:cNvSpPr txBox="1"/>
            <p:nvPr/>
          </p:nvSpPr>
          <p:spPr>
            <a:xfrm>
              <a:off x="3200879" y="3974647"/>
              <a:ext cx="743904" cy="523220"/>
            </a:xfrm>
            <a:prstGeom prst="rect">
              <a:avLst/>
            </a:prstGeom>
            <a:noFill/>
          </p:spPr>
          <p:txBody>
            <a:bodyPr wrap="square">
              <a:spAutoFit/>
            </a:bodyPr>
            <a:lstStyle/>
            <a:p>
              <a:pPr algn="ctr"/>
              <a:r>
                <a:rPr lang="en-US" sz="2800" b="1" dirty="0"/>
                <a:t>0</a:t>
              </a:r>
              <a:endParaRPr lang="en-IN" sz="2800" b="1" dirty="0"/>
            </a:p>
          </p:txBody>
        </p:sp>
        <p:sp>
          <p:nvSpPr>
            <p:cNvPr id="23" name="TextBox 22">
              <a:extLst>
                <a:ext uri="{FF2B5EF4-FFF2-40B4-BE49-F238E27FC236}">
                  <a16:creationId xmlns:a16="http://schemas.microsoft.com/office/drawing/2014/main" id="{71FEA7E5-0B9B-C4E4-1F19-44838315AC29}"/>
                </a:ext>
              </a:extLst>
            </p:cNvPr>
            <p:cNvSpPr txBox="1"/>
            <p:nvPr/>
          </p:nvSpPr>
          <p:spPr>
            <a:xfrm>
              <a:off x="3794768" y="4954067"/>
              <a:ext cx="743904" cy="523220"/>
            </a:xfrm>
            <a:prstGeom prst="rect">
              <a:avLst/>
            </a:prstGeom>
            <a:noFill/>
          </p:spPr>
          <p:txBody>
            <a:bodyPr wrap="square">
              <a:spAutoFit/>
            </a:bodyPr>
            <a:lstStyle/>
            <a:p>
              <a:pPr algn="ctr"/>
              <a:r>
                <a:rPr lang="en-US" sz="2800" b="1" dirty="0"/>
                <a:t>0</a:t>
              </a:r>
              <a:endParaRPr lang="en-IN" sz="2800" b="1" dirty="0"/>
            </a:p>
          </p:txBody>
        </p:sp>
        <p:sp>
          <p:nvSpPr>
            <p:cNvPr id="24" name="TextBox 23">
              <a:extLst>
                <a:ext uri="{FF2B5EF4-FFF2-40B4-BE49-F238E27FC236}">
                  <a16:creationId xmlns:a16="http://schemas.microsoft.com/office/drawing/2014/main" id="{EE5C6C01-F8F4-2367-4450-5CBF9971B6A6}"/>
                </a:ext>
              </a:extLst>
            </p:cNvPr>
            <p:cNvSpPr txBox="1"/>
            <p:nvPr/>
          </p:nvSpPr>
          <p:spPr>
            <a:xfrm>
              <a:off x="2115248" y="5030620"/>
              <a:ext cx="743904"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4284884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959E1-B645-5810-528E-90AA6D887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2F42E-F539-19F1-BDAE-913770495313}"/>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a:t>
            </a:r>
            <a:r>
              <a:rPr lang="en-US" sz="4000" b="1" dirty="0">
                <a:latin typeface="+mn-lt"/>
              </a:rPr>
              <a:t> 53, 4, 13, 12, 8, 60, 19, 16, 20</a:t>
            </a:r>
            <a:endParaRPr lang="en-IN" sz="4000" b="1" dirty="0">
              <a:latin typeface="+mn-lt"/>
            </a:endParaRPr>
          </a:p>
        </p:txBody>
      </p:sp>
      <p:sp>
        <p:nvSpPr>
          <p:cNvPr id="5" name="TextBox 4">
            <a:extLst>
              <a:ext uri="{FF2B5EF4-FFF2-40B4-BE49-F238E27FC236}">
                <a16:creationId xmlns:a16="http://schemas.microsoft.com/office/drawing/2014/main" id="{4358A8FF-0BFE-D360-3CFE-4EEB8A93C233}"/>
              </a:ext>
            </a:extLst>
          </p:cNvPr>
          <p:cNvSpPr txBox="1"/>
          <p:nvPr/>
        </p:nvSpPr>
        <p:spPr>
          <a:xfrm>
            <a:off x="5572122" y="1828801"/>
            <a:ext cx="6500816" cy="584775"/>
          </a:xfrm>
          <a:prstGeom prst="rect">
            <a:avLst/>
          </a:prstGeom>
          <a:noFill/>
        </p:spPr>
        <p:txBody>
          <a:bodyPr wrap="square" rtlCol="0">
            <a:spAutoFit/>
          </a:bodyPr>
          <a:lstStyle/>
          <a:p>
            <a:r>
              <a:rPr lang="en-US" sz="3200" dirty="0"/>
              <a:t>Insert 7 to left of 11 Since 7 &lt; 11.</a:t>
            </a:r>
          </a:p>
        </p:txBody>
      </p:sp>
      <p:grpSp>
        <p:nvGrpSpPr>
          <p:cNvPr id="10" name="Group 9">
            <a:extLst>
              <a:ext uri="{FF2B5EF4-FFF2-40B4-BE49-F238E27FC236}">
                <a16:creationId xmlns:a16="http://schemas.microsoft.com/office/drawing/2014/main" id="{5923954B-5BF3-D97B-A215-6B124FD24CAD}"/>
              </a:ext>
            </a:extLst>
          </p:cNvPr>
          <p:cNvGrpSpPr/>
          <p:nvPr/>
        </p:nvGrpSpPr>
        <p:grpSpPr>
          <a:xfrm>
            <a:off x="747722" y="1828801"/>
            <a:ext cx="3411363" cy="3046107"/>
            <a:chOff x="747722" y="1828801"/>
            <a:chExt cx="3411363" cy="3046107"/>
          </a:xfrm>
        </p:grpSpPr>
        <p:sp>
          <p:nvSpPr>
            <p:cNvPr id="4" name="Oval 3">
              <a:extLst>
                <a:ext uri="{FF2B5EF4-FFF2-40B4-BE49-F238E27FC236}">
                  <a16:creationId xmlns:a16="http://schemas.microsoft.com/office/drawing/2014/main" id="{E5B406A2-40A2-EF0A-283F-0E6D32F4DEEB}"/>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3" name="Oval 2">
              <a:extLst>
                <a:ext uri="{FF2B5EF4-FFF2-40B4-BE49-F238E27FC236}">
                  <a16:creationId xmlns:a16="http://schemas.microsoft.com/office/drawing/2014/main" id="{7FEB4C25-B78F-C365-DBA1-E87F2E9789F2}"/>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7" name="Straight Arrow Connector 6">
              <a:extLst>
                <a:ext uri="{FF2B5EF4-FFF2-40B4-BE49-F238E27FC236}">
                  <a16:creationId xmlns:a16="http://schemas.microsoft.com/office/drawing/2014/main" id="{06B265C1-5FF9-4243-F159-19BCBCD284DC}"/>
                </a:ext>
              </a:extLst>
            </p:cNvPr>
            <p:cNvCxnSpPr>
              <a:cxnSpLocks/>
              <a:stCxn id="4" idx="5"/>
              <a:endCxn id="3"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801833D-EEA6-4025-EA50-3290F0BBB58B}"/>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BEC8DFCD-BA37-6AA9-3B73-A7A67DDCBC5F}"/>
                </a:ext>
              </a:extLst>
            </p:cNvPr>
            <p:cNvCxnSpPr>
              <a:cxnSpLocks/>
              <a:stCxn id="4" idx="3"/>
              <a:endCxn id="6"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C579137-BA6E-FFCA-1DFA-FC96277DFE67}"/>
                </a:ext>
              </a:extLst>
            </p:cNvPr>
            <p:cNvSpPr/>
            <p:nvPr/>
          </p:nvSpPr>
          <p:spPr>
            <a:xfrm>
              <a:off x="747722"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1" name="Straight Arrow Connector 10">
              <a:extLst>
                <a:ext uri="{FF2B5EF4-FFF2-40B4-BE49-F238E27FC236}">
                  <a16:creationId xmlns:a16="http://schemas.microsoft.com/office/drawing/2014/main" id="{81E57F53-201C-0D84-6A4B-FED8FEE8E972}"/>
                </a:ext>
              </a:extLst>
            </p:cNvPr>
            <p:cNvCxnSpPr>
              <a:cxnSpLocks/>
              <a:stCxn id="6" idx="3"/>
              <a:endCxn id="9" idx="0"/>
            </p:cNvCxnSpPr>
            <p:nvPr/>
          </p:nvCxnSpPr>
          <p:spPr>
            <a:xfrm flipH="1">
              <a:off x="1183491" y="3626692"/>
              <a:ext cx="454336"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5005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9133-73AC-995C-54ED-94B692864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6047B-8D43-BE64-4C50-84BC60FF02DA}"/>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a:t>
            </a:r>
            <a:r>
              <a:rPr lang="en-US" sz="4000" b="1" dirty="0">
                <a:latin typeface="+mn-lt"/>
              </a:rPr>
              <a:t> 53, 4, 13, 12, 8, 60, 19, 16, 20</a:t>
            </a:r>
            <a:endParaRPr lang="en-IN" sz="4000" b="1" dirty="0">
              <a:latin typeface="+mn-lt"/>
            </a:endParaRPr>
          </a:p>
        </p:txBody>
      </p:sp>
      <p:sp>
        <p:nvSpPr>
          <p:cNvPr id="5" name="TextBox 4">
            <a:extLst>
              <a:ext uri="{FF2B5EF4-FFF2-40B4-BE49-F238E27FC236}">
                <a16:creationId xmlns:a16="http://schemas.microsoft.com/office/drawing/2014/main" id="{5CD0764D-4F7F-1664-EF24-5E9A420E7EA9}"/>
              </a:ext>
            </a:extLst>
          </p:cNvPr>
          <p:cNvSpPr txBox="1"/>
          <p:nvPr/>
        </p:nvSpPr>
        <p:spPr>
          <a:xfrm>
            <a:off x="5572122" y="1828801"/>
            <a:ext cx="6500816" cy="2369880"/>
          </a:xfrm>
          <a:prstGeom prst="rect">
            <a:avLst/>
          </a:prstGeom>
          <a:noFill/>
        </p:spPr>
        <p:txBody>
          <a:bodyPr wrap="square" rtlCol="0">
            <a:spAutoFit/>
          </a:bodyPr>
          <a:lstStyle/>
          <a:p>
            <a:r>
              <a:rPr lang="en-US" sz="3200" dirty="0"/>
              <a:t>Insert 7 to left of 11 Since 7 &lt; 11.</a:t>
            </a:r>
            <a:endParaRPr lang="en-US" sz="3600" dirty="0"/>
          </a:p>
          <a:p>
            <a:r>
              <a:rPr lang="en-US" sz="2800" dirty="0"/>
              <a:t>Balance Factor of the node 7 is 0, </a:t>
            </a:r>
          </a:p>
          <a:p>
            <a:r>
              <a:rPr lang="en-US" sz="2800" dirty="0"/>
              <a:t>Balance Factor of the node 11 is 1 – 0  = 1, </a:t>
            </a:r>
          </a:p>
          <a:p>
            <a:r>
              <a:rPr lang="en-US" sz="2800" dirty="0"/>
              <a:t>Balance Factor of the node 17 is 0,</a:t>
            </a:r>
          </a:p>
          <a:p>
            <a:r>
              <a:rPr lang="en-US" sz="2800" dirty="0"/>
              <a:t>Balance Factor of the node 14 is 2 – 1 = 1,</a:t>
            </a:r>
            <a:endParaRPr lang="en-IN" sz="2800" dirty="0"/>
          </a:p>
        </p:txBody>
      </p:sp>
      <p:grpSp>
        <p:nvGrpSpPr>
          <p:cNvPr id="12" name="Group 11">
            <a:extLst>
              <a:ext uri="{FF2B5EF4-FFF2-40B4-BE49-F238E27FC236}">
                <a16:creationId xmlns:a16="http://schemas.microsoft.com/office/drawing/2014/main" id="{B24E4C97-F775-3BAA-6C6B-438F3CF1EE35}"/>
              </a:ext>
            </a:extLst>
          </p:cNvPr>
          <p:cNvGrpSpPr/>
          <p:nvPr/>
        </p:nvGrpSpPr>
        <p:grpSpPr>
          <a:xfrm>
            <a:off x="747722" y="1690688"/>
            <a:ext cx="3869508" cy="3184220"/>
            <a:chOff x="747722" y="1690688"/>
            <a:chExt cx="3869508" cy="3184220"/>
          </a:xfrm>
        </p:grpSpPr>
        <p:grpSp>
          <p:nvGrpSpPr>
            <p:cNvPr id="13" name="Group 12">
              <a:extLst>
                <a:ext uri="{FF2B5EF4-FFF2-40B4-BE49-F238E27FC236}">
                  <a16:creationId xmlns:a16="http://schemas.microsoft.com/office/drawing/2014/main" id="{B41996DA-177F-43D7-1823-03ED66101A3F}"/>
                </a:ext>
              </a:extLst>
            </p:cNvPr>
            <p:cNvGrpSpPr/>
            <p:nvPr/>
          </p:nvGrpSpPr>
          <p:grpSpPr>
            <a:xfrm>
              <a:off x="747722" y="1828801"/>
              <a:ext cx="3411363" cy="3046107"/>
              <a:chOff x="747722" y="1828801"/>
              <a:chExt cx="3411363" cy="3046107"/>
            </a:xfrm>
          </p:grpSpPr>
          <p:sp>
            <p:nvSpPr>
              <p:cNvPr id="18" name="Oval 17">
                <a:extLst>
                  <a:ext uri="{FF2B5EF4-FFF2-40B4-BE49-F238E27FC236}">
                    <a16:creationId xmlns:a16="http://schemas.microsoft.com/office/drawing/2014/main" id="{506A42D0-6B84-31FD-225B-E784C634F736}"/>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5C871F41-5589-A330-88BB-44F043653394}"/>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6615F8E2-82AB-BB5A-4331-350F85F994B6}"/>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3EA199F-9A14-984D-DE51-43A2839A8D02}"/>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8EDA5D87-6CC7-83B6-BCEA-A772FBBD9A93}"/>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796374E-12D7-822C-FC4B-BEAB2BE51597}"/>
                  </a:ext>
                </a:extLst>
              </p:cNvPr>
              <p:cNvSpPr/>
              <p:nvPr/>
            </p:nvSpPr>
            <p:spPr>
              <a:xfrm>
                <a:off x="747722"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0BBAF871-91E6-808F-1C8A-78993277AAFF}"/>
                  </a:ext>
                </a:extLst>
              </p:cNvPr>
              <p:cNvCxnSpPr>
                <a:cxnSpLocks/>
                <a:stCxn id="21" idx="3"/>
                <a:endCxn id="23" idx="0"/>
              </p:cNvCxnSpPr>
              <p:nvPr/>
            </p:nvCxnSpPr>
            <p:spPr>
              <a:xfrm flipH="1">
                <a:off x="1183491" y="3626692"/>
                <a:ext cx="454336"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40D3AB4-C578-D71E-217D-AFFBAB50ECCC}"/>
                </a:ext>
              </a:extLst>
            </p:cNvPr>
            <p:cNvSpPr txBox="1"/>
            <p:nvPr/>
          </p:nvSpPr>
          <p:spPr>
            <a:xfrm>
              <a:off x="2115248" y="2806341"/>
              <a:ext cx="743904" cy="523220"/>
            </a:xfrm>
            <a:prstGeom prst="rect">
              <a:avLst/>
            </a:prstGeom>
            <a:noFill/>
          </p:spPr>
          <p:txBody>
            <a:bodyPr wrap="square">
              <a:spAutoFit/>
            </a:bodyPr>
            <a:lstStyle/>
            <a:p>
              <a:pPr algn="ctr"/>
              <a:r>
                <a:rPr lang="en-US" sz="2800" b="1" dirty="0"/>
                <a:t>1</a:t>
              </a:r>
              <a:endParaRPr lang="en-IN" sz="2800" b="1" dirty="0"/>
            </a:p>
          </p:txBody>
        </p:sp>
        <p:sp>
          <p:nvSpPr>
            <p:cNvPr id="15" name="TextBox 14">
              <a:extLst>
                <a:ext uri="{FF2B5EF4-FFF2-40B4-BE49-F238E27FC236}">
                  <a16:creationId xmlns:a16="http://schemas.microsoft.com/office/drawing/2014/main" id="{2B822D68-264D-8640-5F92-5E9932E52E05}"/>
                </a:ext>
              </a:extLst>
            </p:cNvPr>
            <p:cNvSpPr txBox="1"/>
            <p:nvPr/>
          </p:nvSpPr>
          <p:spPr>
            <a:xfrm>
              <a:off x="3201354" y="1690688"/>
              <a:ext cx="743904" cy="523220"/>
            </a:xfrm>
            <a:prstGeom prst="rect">
              <a:avLst/>
            </a:prstGeom>
            <a:noFill/>
          </p:spPr>
          <p:txBody>
            <a:bodyPr wrap="square">
              <a:spAutoFit/>
            </a:bodyPr>
            <a:lstStyle/>
            <a:p>
              <a:pPr algn="ctr"/>
              <a:r>
                <a:rPr lang="en-US" sz="2800" b="1" dirty="0"/>
                <a:t>1</a:t>
              </a:r>
              <a:endParaRPr lang="en-IN" sz="2800" b="1" dirty="0"/>
            </a:p>
          </p:txBody>
        </p:sp>
        <p:sp>
          <p:nvSpPr>
            <p:cNvPr id="16" name="TextBox 15">
              <a:extLst>
                <a:ext uri="{FF2B5EF4-FFF2-40B4-BE49-F238E27FC236}">
                  <a16:creationId xmlns:a16="http://schemas.microsoft.com/office/drawing/2014/main" id="{225BF9B5-6506-E635-0FEC-6A115069BB0E}"/>
                </a:ext>
              </a:extLst>
            </p:cNvPr>
            <p:cNvSpPr txBox="1"/>
            <p:nvPr/>
          </p:nvSpPr>
          <p:spPr>
            <a:xfrm>
              <a:off x="3873326" y="2754641"/>
              <a:ext cx="743904" cy="523220"/>
            </a:xfrm>
            <a:prstGeom prst="rect">
              <a:avLst/>
            </a:prstGeom>
            <a:noFill/>
          </p:spPr>
          <p:txBody>
            <a:bodyPr wrap="square">
              <a:spAutoFit/>
            </a:bodyPr>
            <a:lstStyle/>
            <a:p>
              <a:pPr algn="ctr"/>
              <a:r>
                <a:rPr lang="en-US" sz="2800" b="1" dirty="0"/>
                <a:t>0</a:t>
              </a:r>
              <a:endParaRPr lang="en-IN" sz="2800" b="1" dirty="0"/>
            </a:p>
          </p:txBody>
        </p:sp>
        <p:sp>
          <p:nvSpPr>
            <p:cNvPr id="17" name="TextBox 16">
              <a:extLst>
                <a:ext uri="{FF2B5EF4-FFF2-40B4-BE49-F238E27FC236}">
                  <a16:creationId xmlns:a16="http://schemas.microsoft.com/office/drawing/2014/main" id="{D62A2142-E908-37D0-45C3-8386856808FA}"/>
                </a:ext>
              </a:extLst>
            </p:cNvPr>
            <p:cNvSpPr txBox="1"/>
            <p:nvPr/>
          </p:nvSpPr>
          <p:spPr>
            <a:xfrm>
              <a:off x="1410659" y="4024018"/>
              <a:ext cx="743904"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3555979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9022E-28D3-535F-D166-95BE81A698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80C36-342A-CFC4-BABF-E8F7599B23DC}"/>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a:t>
            </a:r>
            <a:r>
              <a:rPr lang="en-US" sz="4000" b="1" dirty="0">
                <a:latin typeface="+mn-lt"/>
              </a:rPr>
              <a:t> 4, 13, 12, 8, 60, 19, 16, 20</a:t>
            </a:r>
            <a:endParaRPr lang="en-IN" sz="4000" b="1" dirty="0">
              <a:latin typeface="+mn-lt"/>
            </a:endParaRPr>
          </a:p>
        </p:txBody>
      </p:sp>
      <p:sp>
        <p:nvSpPr>
          <p:cNvPr id="5" name="TextBox 4">
            <a:extLst>
              <a:ext uri="{FF2B5EF4-FFF2-40B4-BE49-F238E27FC236}">
                <a16:creationId xmlns:a16="http://schemas.microsoft.com/office/drawing/2014/main" id="{A6EA6591-FB5F-00B9-CBFA-F7D531F57D73}"/>
              </a:ext>
            </a:extLst>
          </p:cNvPr>
          <p:cNvSpPr txBox="1"/>
          <p:nvPr/>
        </p:nvSpPr>
        <p:spPr>
          <a:xfrm>
            <a:off x="5572122" y="1828801"/>
            <a:ext cx="6500816" cy="584775"/>
          </a:xfrm>
          <a:prstGeom prst="rect">
            <a:avLst/>
          </a:prstGeom>
          <a:noFill/>
        </p:spPr>
        <p:txBody>
          <a:bodyPr wrap="square" rtlCol="0">
            <a:spAutoFit/>
          </a:bodyPr>
          <a:lstStyle/>
          <a:p>
            <a:r>
              <a:rPr lang="en-US" sz="3200" dirty="0"/>
              <a:t>Insert 53 to right of 17 Since 53 &gt; 17.</a:t>
            </a:r>
            <a:endParaRPr lang="en-US" sz="3600" dirty="0"/>
          </a:p>
        </p:txBody>
      </p:sp>
      <p:grpSp>
        <p:nvGrpSpPr>
          <p:cNvPr id="13" name="Group 12">
            <a:extLst>
              <a:ext uri="{FF2B5EF4-FFF2-40B4-BE49-F238E27FC236}">
                <a16:creationId xmlns:a16="http://schemas.microsoft.com/office/drawing/2014/main" id="{06A5C1AB-7096-96CB-0C29-B1AAA543AE21}"/>
              </a:ext>
            </a:extLst>
          </p:cNvPr>
          <p:cNvGrpSpPr/>
          <p:nvPr/>
        </p:nvGrpSpPr>
        <p:grpSpPr>
          <a:xfrm>
            <a:off x="747722" y="1828801"/>
            <a:ext cx="4218604" cy="3100746"/>
            <a:chOff x="747722" y="1828801"/>
            <a:chExt cx="4218604" cy="3100746"/>
          </a:xfrm>
        </p:grpSpPr>
        <p:sp>
          <p:nvSpPr>
            <p:cNvPr id="18" name="Oval 17">
              <a:extLst>
                <a:ext uri="{FF2B5EF4-FFF2-40B4-BE49-F238E27FC236}">
                  <a16:creationId xmlns:a16="http://schemas.microsoft.com/office/drawing/2014/main" id="{B32BC4C2-8875-7922-9C94-43B78A3DCF7D}"/>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98FAFF13-88D4-2B8B-49DC-C932EE4EECEF}"/>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E716435B-C95F-D4E0-61B4-9007B5E38FBC}"/>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095DBE1-415C-FCAD-1FEE-AF1F079F976B}"/>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5F08A7E9-3FF7-EE10-FCD5-EB9ED84DB4FB}"/>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512225D-FE4F-DDE6-7FCF-4C7ECCFB4AD0}"/>
                </a:ext>
              </a:extLst>
            </p:cNvPr>
            <p:cNvSpPr/>
            <p:nvPr/>
          </p:nvSpPr>
          <p:spPr>
            <a:xfrm>
              <a:off x="747722"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FBB330D6-8BFF-6721-92B3-080171E8F6D6}"/>
                </a:ext>
              </a:extLst>
            </p:cNvPr>
            <p:cNvCxnSpPr>
              <a:cxnSpLocks/>
              <a:stCxn id="21" idx="3"/>
              <a:endCxn id="23" idx="0"/>
            </p:cNvCxnSpPr>
            <p:nvPr/>
          </p:nvCxnSpPr>
          <p:spPr>
            <a:xfrm flipH="1">
              <a:off x="1183491" y="3626692"/>
              <a:ext cx="454336"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A3472EA-619D-9733-D29F-4EC5C8523EA9}"/>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DC6D6377-9D56-D587-DA70-A37D1564E2D2}"/>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8114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1C725-C846-972D-F1A3-492124EF4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E0EE7-6762-C358-9516-3676BBA8C624}"/>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a:t>
            </a:r>
            <a:r>
              <a:rPr lang="en-US" sz="4000" b="1" dirty="0">
                <a:latin typeface="+mn-lt"/>
              </a:rPr>
              <a:t> 4, 13, 12, 8, 60, 19, 16, 20</a:t>
            </a:r>
            <a:endParaRPr lang="en-IN" sz="4000" b="1" dirty="0">
              <a:latin typeface="+mn-lt"/>
            </a:endParaRPr>
          </a:p>
        </p:txBody>
      </p:sp>
      <p:sp>
        <p:nvSpPr>
          <p:cNvPr id="5" name="TextBox 4">
            <a:extLst>
              <a:ext uri="{FF2B5EF4-FFF2-40B4-BE49-F238E27FC236}">
                <a16:creationId xmlns:a16="http://schemas.microsoft.com/office/drawing/2014/main" id="{DA82A236-9897-569B-7294-411B4E14FF14}"/>
              </a:ext>
            </a:extLst>
          </p:cNvPr>
          <p:cNvSpPr txBox="1"/>
          <p:nvPr/>
        </p:nvSpPr>
        <p:spPr>
          <a:xfrm>
            <a:off x="5572122" y="1828801"/>
            <a:ext cx="6500816" cy="2739211"/>
          </a:xfrm>
          <a:prstGeom prst="rect">
            <a:avLst/>
          </a:prstGeom>
          <a:noFill/>
        </p:spPr>
        <p:txBody>
          <a:bodyPr wrap="square" rtlCol="0">
            <a:spAutoFit/>
          </a:bodyPr>
          <a:lstStyle/>
          <a:p>
            <a:r>
              <a:rPr lang="en-US" sz="3200" dirty="0"/>
              <a:t>Insert 53 to right of 17 Since 53 &gt; 17.</a:t>
            </a:r>
            <a:endParaRPr lang="en-US" sz="3600" dirty="0"/>
          </a:p>
          <a:p>
            <a:r>
              <a:rPr lang="en-US" sz="2800" dirty="0"/>
              <a:t>Balance Factor of the node 7 is 0,  </a:t>
            </a:r>
          </a:p>
          <a:p>
            <a:r>
              <a:rPr lang="en-US" sz="2800" dirty="0"/>
              <a:t>Balance Factor of the node 53 is 0,</a:t>
            </a:r>
          </a:p>
          <a:p>
            <a:r>
              <a:rPr lang="en-US" sz="2800" dirty="0"/>
              <a:t>Balance Factor of the node 11 is 1 – 0  = 1, </a:t>
            </a:r>
          </a:p>
          <a:p>
            <a:r>
              <a:rPr lang="en-US" sz="2800" dirty="0"/>
              <a:t>Balance Factor of the node 17 is 0 – 1  = –1,</a:t>
            </a:r>
          </a:p>
          <a:p>
            <a:r>
              <a:rPr lang="en-US" sz="2800" dirty="0"/>
              <a:t>Balance Factor of the node 14 is 2 – 2 = 0,</a:t>
            </a:r>
            <a:endParaRPr lang="en-IN" sz="2800" dirty="0"/>
          </a:p>
        </p:txBody>
      </p:sp>
      <p:grpSp>
        <p:nvGrpSpPr>
          <p:cNvPr id="12" name="Group 11">
            <a:extLst>
              <a:ext uri="{FF2B5EF4-FFF2-40B4-BE49-F238E27FC236}">
                <a16:creationId xmlns:a16="http://schemas.microsoft.com/office/drawing/2014/main" id="{F4775302-46BD-F301-AF09-08784F94E0B5}"/>
              </a:ext>
            </a:extLst>
          </p:cNvPr>
          <p:cNvGrpSpPr/>
          <p:nvPr/>
        </p:nvGrpSpPr>
        <p:grpSpPr>
          <a:xfrm>
            <a:off x="747722" y="1690688"/>
            <a:ext cx="4676749" cy="3238859"/>
            <a:chOff x="747722" y="1690688"/>
            <a:chExt cx="4676749" cy="3238859"/>
          </a:xfrm>
        </p:grpSpPr>
        <p:grpSp>
          <p:nvGrpSpPr>
            <p:cNvPr id="13" name="Group 12">
              <a:extLst>
                <a:ext uri="{FF2B5EF4-FFF2-40B4-BE49-F238E27FC236}">
                  <a16:creationId xmlns:a16="http://schemas.microsoft.com/office/drawing/2014/main" id="{C8B91A25-B7AF-2D95-6580-10EEA14CF99C}"/>
                </a:ext>
              </a:extLst>
            </p:cNvPr>
            <p:cNvGrpSpPr/>
            <p:nvPr/>
          </p:nvGrpSpPr>
          <p:grpSpPr>
            <a:xfrm>
              <a:off x="747722" y="1828801"/>
              <a:ext cx="4218604" cy="3100746"/>
              <a:chOff x="747722" y="1828801"/>
              <a:chExt cx="4218604" cy="3100746"/>
            </a:xfrm>
          </p:grpSpPr>
          <p:sp>
            <p:nvSpPr>
              <p:cNvPr id="18" name="Oval 17">
                <a:extLst>
                  <a:ext uri="{FF2B5EF4-FFF2-40B4-BE49-F238E27FC236}">
                    <a16:creationId xmlns:a16="http://schemas.microsoft.com/office/drawing/2014/main" id="{85E716F2-3A6D-9C3F-1AE9-B43796A88BB3}"/>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6316AAFA-C239-ABA6-1D8E-9DD02F74241E}"/>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CAB02BBB-5E3B-0C41-958C-280A2CF924FF}"/>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3E80521-DE7F-4EEC-9B85-A33271C061E1}"/>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7EF877B7-FA55-432F-5327-E5C1D0D5CE82}"/>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2CF188C-6B2E-27E1-172E-743530DEDE1E}"/>
                  </a:ext>
                </a:extLst>
              </p:cNvPr>
              <p:cNvSpPr/>
              <p:nvPr/>
            </p:nvSpPr>
            <p:spPr>
              <a:xfrm>
                <a:off x="747722"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DA53A8F6-8A6E-6477-4A72-E85B8084C8E0}"/>
                  </a:ext>
                </a:extLst>
              </p:cNvPr>
              <p:cNvCxnSpPr>
                <a:cxnSpLocks/>
                <a:stCxn id="21" idx="3"/>
                <a:endCxn id="23" idx="0"/>
              </p:cNvCxnSpPr>
              <p:nvPr/>
            </p:nvCxnSpPr>
            <p:spPr>
              <a:xfrm flipH="1">
                <a:off x="1183491" y="3626692"/>
                <a:ext cx="454336"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4169F56-A165-552D-3C10-FDE9829F8AD5}"/>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14B4C07A-04FE-C3A9-3F7D-B8CF3A43BD32}"/>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A367300-8553-858F-BC16-3E6ADE0B9F75}"/>
                </a:ext>
              </a:extLst>
            </p:cNvPr>
            <p:cNvSpPr txBox="1"/>
            <p:nvPr/>
          </p:nvSpPr>
          <p:spPr>
            <a:xfrm>
              <a:off x="2115248" y="2806341"/>
              <a:ext cx="743904" cy="523220"/>
            </a:xfrm>
            <a:prstGeom prst="rect">
              <a:avLst/>
            </a:prstGeom>
            <a:noFill/>
          </p:spPr>
          <p:txBody>
            <a:bodyPr wrap="square">
              <a:spAutoFit/>
            </a:bodyPr>
            <a:lstStyle/>
            <a:p>
              <a:pPr algn="ctr"/>
              <a:r>
                <a:rPr lang="en-US" sz="2800" b="1" dirty="0"/>
                <a:t>1</a:t>
              </a:r>
              <a:endParaRPr lang="en-IN" sz="2800" b="1" dirty="0"/>
            </a:p>
          </p:txBody>
        </p:sp>
        <p:sp>
          <p:nvSpPr>
            <p:cNvPr id="15" name="TextBox 14">
              <a:extLst>
                <a:ext uri="{FF2B5EF4-FFF2-40B4-BE49-F238E27FC236}">
                  <a16:creationId xmlns:a16="http://schemas.microsoft.com/office/drawing/2014/main" id="{8B88F104-3916-4964-6F65-DD09BA5099B3}"/>
                </a:ext>
              </a:extLst>
            </p:cNvPr>
            <p:cNvSpPr txBox="1"/>
            <p:nvPr/>
          </p:nvSpPr>
          <p:spPr>
            <a:xfrm>
              <a:off x="3201354" y="1690688"/>
              <a:ext cx="743904" cy="523220"/>
            </a:xfrm>
            <a:prstGeom prst="rect">
              <a:avLst/>
            </a:prstGeom>
            <a:noFill/>
          </p:spPr>
          <p:txBody>
            <a:bodyPr wrap="square">
              <a:spAutoFit/>
            </a:bodyPr>
            <a:lstStyle/>
            <a:p>
              <a:pPr algn="ctr"/>
              <a:r>
                <a:rPr lang="en-US" sz="2800" b="1" dirty="0"/>
                <a:t>0</a:t>
              </a:r>
              <a:endParaRPr lang="en-IN" sz="2800" b="1" dirty="0"/>
            </a:p>
          </p:txBody>
        </p:sp>
        <p:sp>
          <p:nvSpPr>
            <p:cNvPr id="16" name="TextBox 15">
              <a:extLst>
                <a:ext uri="{FF2B5EF4-FFF2-40B4-BE49-F238E27FC236}">
                  <a16:creationId xmlns:a16="http://schemas.microsoft.com/office/drawing/2014/main" id="{3AF4B1F6-9DF6-D45D-7B80-DCE42CC132F3}"/>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22FD30DB-B659-1D82-B338-EB166DC14045}"/>
                </a:ext>
              </a:extLst>
            </p:cNvPr>
            <p:cNvSpPr txBox="1"/>
            <p:nvPr/>
          </p:nvSpPr>
          <p:spPr>
            <a:xfrm>
              <a:off x="1410659" y="4024018"/>
              <a:ext cx="743904"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560C2BAA-FFA7-B323-6CCF-3F972759BA04}"/>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1740118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7ED0-4226-55FC-D111-B38B30A19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98563-9406-2833-5DD4-91209805B7F6}"/>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a:t>
            </a:r>
            <a:r>
              <a:rPr lang="en-US" sz="4000" b="1" dirty="0">
                <a:latin typeface="+mn-lt"/>
              </a:rPr>
              <a:t> 13, 12, 8, 60, 19, 16, 20</a:t>
            </a:r>
            <a:endParaRPr lang="en-IN" sz="4000" b="1" dirty="0">
              <a:latin typeface="+mn-lt"/>
            </a:endParaRPr>
          </a:p>
        </p:txBody>
      </p:sp>
      <p:sp>
        <p:nvSpPr>
          <p:cNvPr id="5" name="TextBox 4">
            <a:extLst>
              <a:ext uri="{FF2B5EF4-FFF2-40B4-BE49-F238E27FC236}">
                <a16:creationId xmlns:a16="http://schemas.microsoft.com/office/drawing/2014/main" id="{0D0B365C-74AC-EBFC-7FBB-E2B9CDADB7F3}"/>
              </a:ext>
            </a:extLst>
          </p:cNvPr>
          <p:cNvSpPr txBox="1"/>
          <p:nvPr/>
        </p:nvSpPr>
        <p:spPr>
          <a:xfrm>
            <a:off x="5572122" y="1828801"/>
            <a:ext cx="6500816" cy="584775"/>
          </a:xfrm>
          <a:prstGeom prst="rect">
            <a:avLst/>
          </a:prstGeom>
          <a:noFill/>
        </p:spPr>
        <p:txBody>
          <a:bodyPr wrap="square" rtlCol="0">
            <a:spAutoFit/>
          </a:bodyPr>
          <a:lstStyle/>
          <a:p>
            <a:r>
              <a:rPr lang="en-US" sz="3200" dirty="0"/>
              <a:t>Insert 4 to left of 7 Since 4 &lt; 7.</a:t>
            </a:r>
            <a:endParaRPr lang="en-US" sz="3600" dirty="0"/>
          </a:p>
        </p:txBody>
      </p:sp>
      <p:grpSp>
        <p:nvGrpSpPr>
          <p:cNvPr id="13" name="Group 12">
            <a:extLst>
              <a:ext uri="{FF2B5EF4-FFF2-40B4-BE49-F238E27FC236}">
                <a16:creationId xmlns:a16="http://schemas.microsoft.com/office/drawing/2014/main" id="{276C1BA5-3CE0-E844-CA77-E00510AEAB35}"/>
              </a:ext>
            </a:extLst>
          </p:cNvPr>
          <p:cNvGrpSpPr/>
          <p:nvPr/>
        </p:nvGrpSpPr>
        <p:grpSpPr>
          <a:xfrm>
            <a:off x="70495" y="1828801"/>
            <a:ext cx="4895831" cy="4231970"/>
            <a:chOff x="70495" y="1828801"/>
            <a:chExt cx="4895831" cy="4231970"/>
          </a:xfrm>
        </p:grpSpPr>
        <p:sp>
          <p:nvSpPr>
            <p:cNvPr id="18" name="Oval 17">
              <a:extLst>
                <a:ext uri="{FF2B5EF4-FFF2-40B4-BE49-F238E27FC236}">
                  <a16:creationId xmlns:a16="http://schemas.microsoft.com/office/drawing/2014/main" id="{88CD18A5-BA53-F771-0F2D-DA9A090BEA06}"/>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CE6A734E-6E6A-5A50-38CC-315B8B44F081}"/>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5BBD1F7A-8494-D418-D982-57FA4A8B9F15}"/>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1A0AE66-A592-91C8-9538-46113C33BBCE}"/>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AE153DF9-C14F-D90E-248B-BB77E089D23D}"/>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DF38A68-22AE-57A7-DCF3-6C574A204210}"/>
                </a:ext>
              </a:extLst>
            </p:cNvPr>
            <p:cNvSpPr/>
            <p:nvPr/>
          </p:nvSpPr>
          <p:spPr>
            <a:xfrm>
              <a:off x="747722"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3FD96173-7D86-42C3-C13D-93AA4A0D3263}"/>
                </a:ext>
              </a:extLst>
            </p:cNvPr>
            <p:cNvCxnSpPr>
              <a:cxnSpLocks/>
              <a:stCxn id="21" idx="3"/>
              <a:endCxn id="23" idx="0"/>
            </p:cNvCxnSpPr>
            <p:nvPr/>
          </p:nvCxnSpPr>
          <p:spPr>
            <a:xfrm flipH="1">
              <a:off x="1183491" y="3626692"/>
              <a:ext cx="454336"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4F27AE0-204D-28AF-6CE2-F141BCF342A6}"/>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86A0B9D4-961F-84CB-D5AD-DA5350B3E61A}"/>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6BB9101-DD3A-A200-A508-97CC6BD59DBE}"/>
                </a:ext>
              </a:extLst>
            </p:cNvPr>
            <p:cNvSpPr/>
            <p:nvPr/>
          </p:nvSpPr>
          <p:spPr>
            <a:xfrm>
              <a:off x="70495" y="536068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60E9C57A-7963-A26A-1E6D-917BEA00DBD1}"/>
                </a:ext>
              </a:extLst>
            </p:cNvPr>
            <p:cNvCxnSpPr>
              <a:cxnSpLocks/>
              <a:stCxn id="23" idx="3"/>
              <a:endCxn id="7" idx="0"/>
            </p:cNvCxnSpPr>
            <p:nvPr/>
          </p:nvCxnSpPr>
          <p:spPr>
            <a:xfrm flipH="1">
              <a:off x="506264" y="4772382"/>
              <a:ext cx="369092" cy="58830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135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E081-4471-0615-3349-9078AEC60422}"/>
              </a:ext>
            </a:extLst>
          </p:cNvPr>
          <p:cNvSpPr>
            <a:spLocks noGrp="1"/>
          </p:cNvSpPr>
          <p:nvPr>
            <p:ph type="title"/>
          </p:nvPr>
        </p:nvSpPr>
        <p:spPr>
          <a:xfrm>
            <a:off x="0" y="365126"/>
            <a:ext cx="12192000" cy="863600"/>
          </a:xfrm>
        </p:spPr>
        <p:txBody>
          <a:bodyPr>
            <a:normAutofit/>
          </a:bodyPr>
          <a:lstStyle/>
          <a:p>
            <a:pPr algn="ctr"/>
            <a:r>
              <a:rPr lang="en-US" sz="4800" b="1" dirty="0">
                <a:latin typeface="+mn-lt"/>
              </a:rPr>
              <a:t>Three Major Variations in this Technique</a:t>
            </a:r>
            <a:endParaRPr lang="en-IN" sz="4800" b="1" dirty="0">
              <a:latin typeface="+mn-lt"/>
            </a:endParaRPr>
          </a:p>
        </p:txBody>
      </p:sp>
      <p:sp>
        <p:nvSpPr>
          <p:cNvPr id="3" name="Content Placeholder 2">
            <a:extLst>
              <a:ext uri="{FF2B5EF4-FFF2-40B4-BE49-F238E27FC236}">
                <a16:creationId xmlns:a16="http://schemas.microsoft.com/office/drawing/2014/main" id="{A02E1D0B-8C5B-FCB6-C58C-113A19FA502A}"/>
              </a:ext>
            </a:extLst>
          </p:cNvPr>
          <p:cNvSpPr>
            <a:spLocks noGrp="1"/>
          </p:cNvSpPr>
          <p:nvPr>
            <p:ph idx="1"/>
          </p:nvPr>
        </p:nvSpPr>
        <p:spPr>
          <a:xfrm>
            <a:off x="228600" y="1228727"/>
            <a:ext cx="11734800" cy="3457573"/>
          </a:xfrm>
        </p:spPr>
        <p:txBody>
          <a:bodyPr>
            <a:normAutofit/>
          </a:bodyPr>
          <a:lstStyle/>
          <a:p>
            <a:pPr algn="just">
              <a:lnSpc>
                <a:spcPct val="100000"/>
              </a:lnSpc>
              <a:spcBef>
                <a:spcPts val="0"/>
              </a:spcBef>
            </a:pPr>
            <a:r>
              <a:rPr lang="en-US" sz="3600" dirty="0"/>
              <a:t>Instance Simplification: Transformation to a simpler or more convenient instance of the same problem.</a:t>
            </a:r>
          </a:p>
          <a:p>
            <a:pPr algn="just">
              <a:lnSpc>
                <a:spcPct val="100000"/>
              </a:lnSpc>
              <a:spcBef>
                <a:spcPts val="0"/>
              </a:spcBef>
            </a:pPr>
            <a:r>
              <a:rPr lang="en-US" sz="3600" dirty="0"/>
              <a:t>Representation Change: Transformation to a different representation of the same instance.</a:t>
            </a:r>
          </a:p>
          <a:p>
            <a:pPr algn="just">
              <a:lnSpc>
                <a:spcPct val="100000"/>
              </a:lnSpc>
              <a:spcBef>
                <a:spcPts val="0"/>
              </a:spcBef>
            </a:pPr>
            <a:r>
              <a:rPr lang="en-US" sz="3600" dirty="0"/>
              <a:t>Problem Reduction: Transformation to an instance of a different problem for which an algorithm is already available.</a:t>
            </a:r>
            <a:endParaRPr lang="en-IN" sz="3600" dirty="0"/>
          </a:p>
        </p:txBody>
      </p:sp>
      <p:sp>
        <p:nvSpPr>
          <p:cNvPr id="4" name="Oval 3">
            <a:extLst>
              <a:ext uri="{FF2B5EF4-FFF2-40B4-BE49-F238E27FC236}">
                <a16:creationId xmlns:a16="http://schemas.microsoft.com/office/drawing/2014/main" id="{DCA8190E-3747-3D6D-CAD0-BE568A1001D5}"/>
              </a:ext>
            </a:extLst>
          </p:cNvPr>
          <p:cNvSpPr/>
          <p:nvPr/>
        </p:nvSpPr>
        <p:spPr>
          <a:xfrm>
            <a:off x="228600" y="4775990"/>
            <a:ext cx="2686050" cy="160654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rPr>
              <a:t>Problem’s Instance</a:t>
            </a:r>
            <a:endParaRPr lang="en-IN" sz="3600" b="1" dirty="0">
              <a:solidFill>
                <a:schemeClr val="tx1"/>
              </a:solidFill>
            </a:endParaRPr>
          </a:p>
        </p:txBody>
      </p:sp>
      <p:sp>
        <p:nvSpPr>
          <p:cNvPr id="5" name="Oval 4">
            <a:extLst>
              <a:ext uri="{FF2B5EF4-FFF2-40B4-BE49-F238E27FC236}">
                <a16:creationId xmlns:a16="http://schemas.microsoft.com/office/drawing/2014/main" id="{D313E3BC-8EBF-E52C-0CBD-A4494EA44699}"/>
              </a:ext>
            </a:extLst>
          </p:cNvPr>
          <p:cNvSpPr/>
          <p:nvPr/>
        </p:nvSpPr>
        <p:spPr>
          <a:xfrm>
            <a:off x="3552825" y="4564057"/>
            <a:ext cx="5086350" cy="2043112"/>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85000"/>
              </a:lnSpc>
            </a:pPr>
            <a:r>
              <a:rPr lang="en-US" sz="2400" b="1" dirty="0">
                <a:solidFill>
                  <a:schemeClr val="tx1"/>
                </a:solidFill>
              </a:rPr>
              <a:t>Simpler Instance</a:t>
            </a:r>
          </a:p>
          <a:p>
            <a:pPr algn="ctr">
              <a:lnSpc>
                <a:spcPct val="85000"/>
              </a:lnSpc>
            </a:pPr>
            <a:r>
              <a:rPr lang="en-US" sz="2400" b="1" dirty="0">
                <a:solidFill>
                  <a:schemeClr val="tx1"/>
                </a:solidFill>
              </a:rPr>
              <a:t>OR</a:t>
            </a:r>
          </a:p>
          <a:p>
            <a:pPr algn="ctr">
              <a:lnSpc>
                <a:spcPct val="85000"/>
              </a:lnSpc>
            </a:pPr>
            <a:r>
              <a:rPr lang="en-US" sz="2400" b="1" dirty="0">
                <a:solidFill>
                  <a:schemeClr val="tx1"/>
                </a:solidFill>
              </a:rPr>
              <a:t>Another Representation</a:t>
            </a:r>
          </a:p>
          <a:p>
            <a:pPr algn="ctr">
              <a:lnSpc>
                <a:spcPct val="85000"/>
              </a:lnSpc>
            </a:pPr>
            <a:r>
              <a:rPr lang="en-US" sz="2400" b="1" dirty="0">
                <a:solidFill>
                  <a:schemeClr val="tx1"/>
                </a:solidFill>
              </a:rPr>
              <a:t>OR</a:t>
            </a:r>
          </a:p>
          <a:p>
            <a:pPr algn="ctr">
              <a:lnSpc>
                <a:spcPct val="85000"/>
              </a:lnSpc>
            </a:pPr>
            <a:r>
              <a:rPr lang="en-US" sz="2400" b="1" dirty="0">
                <a:solidFill>
                  <a:schemeClr val="tx1"/>
                </a:solidFill>
              </a:rPr>
              <a:t>Another Problem’s Instance</a:t>
            </a:r>
            <a:endParaRPr lang="en-IN" sz="2400" b="1" dirty="0">
              <a:solidFill>
                <a:schemeClr val="tx1"/>
              </a:solidFill>
            </a:endParaRPr>
          </a:p>
        </p:txBody>
      </p:sp>
      <p:sp>
        <p:nvSpPr>
          <p:cNvPr id="6" name="Oval 5">
            <a:extLst>
              <a:ext uri="{FF2B5EF4-FFF2-40B4-BE49-F238E27FC236}">
                <a16:creationId xmlns:a16="http://schemas.microsoft.com/office/drawing/2014/main" id="{5AE95345-1887-B587-3B25-98E302F4CEA0}"/>
              </a:ext>
            </a:extLst>
          </p:cNvPr>
          <p:cNvSpPr/>
          <p:nvPr/>
        </p:nvSpPr>
        <p:spPr>
          <a:xfrm>
            <a:off x="9277350" y="4775989"/>
            <a:ext cx="2686050" cy="160654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rPr>
              <a:t>Problem’s Instance</a:t>
            </a:r>
            <a:endParaRPr lang="en-IN" sz="3600" b="1" dirty="0">
              <a:solidFill>
                <a:schemeClr val="tx1"/>
              </a:solidFill>
            </a:endParaRPr>
          </a:p>
        </p:txBody>
      </p:sp>
      <p:cxnSp>
        <p:nvCxnSpPr>
          <p:cNvPr id="8" name="Straight Arrow Connector 7">
            <a:extLst>
              <a:ext uri="{FF2B5EF4-FFF2-40B4-BE49-F238E27FC236}">
                <a16:creationId xmlns:a16="http://schemas.microsoft.com/office/drawing/2014/main" id="{73D825AD-7761-0987-5828-4EC96D2627F8}"/>
              </a:ext>
            </a:extLst>
          </p:cNvPr>
          <p:cNvCxnSpPr>
            <a:stCxn id="4" idx="6"/>
            <a:endCxn id="5" idx="2"/>
          </p:cNvCxnSpPr>
          <p:nvPr/>
        </p:nvCxnSpPr>
        <p:spPr>
          <a:xfrm>
            <a:off x="2914650" y="5579265"/>
            <a:ext cx="638175" cy="634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E55DE06-3D21-D141-5BBE-DDCD7927E6BC}"/>
              </a:ext>
            </a:extLst>
          </p:cNvPr>
          <p:cNvCxnSpPr>
            <a:cxnSpLocks/>
            <a:stCxn id="5" idx="6"/>
            <a:endCxn id="6" idx="2"/>
          </p:cNvCxnSpPr>
          <p:nvPr/>
        </p:nvCxnSpPr>
        <p:spPr>
          <a:xfrm flipV="1">
            <a:off x="8639175" y="5579264"/>
            <a:ext cx="638175" cy="634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421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8BE4-3A1D-8229-2AF8-DA3E96645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F858B-946D-6F4F-184E-BB03B9E5C3B3}"/>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a:t>
            </a:r>
            <a:r>
              <a:rPr lang="en-US" sz="4000" b="1" dirty="0">
                <a:latin typeface="+mn-lt"/>
              </a:rPr>
              <a:t> 13, 12, 8, 60, 19, 16, 20</a:t>
            </a:r>
            <a:endParaRPr lang="en-IN" sz="4000" b="1" dirty="0">
              <a:latin typeface="+mn-lt"/>
            </a:endParaRPr>
          </a:p>
        </p:txBody>
      </p:sp>
      <p:sp>
        <p:nvSpPr>
          <p:cNvPr id="5" name="TextBox 4">
            <a:extLst>
              <a:ext uri="{FF2B5EF4-FFF2-40B4-BE49-F238E27FC236}">
                <a16:creationId xmlns:a16="http://schemas.microsoft.com/office/drawing/2014/main" id="{5D40F2C9-B7B1-FE5D-2200-BE2124DC2661}"/>
              </a:ext>
            </a:extLst>
          </p:cNvPr>
          <p:cNvSpPr txBox="1"/>
          <p:nvPr/>
        </p:nvSpPr>
        <p:spPr>
          <a:xfrm>
            <a:off x="5572122" y="1828801"/>
            <a:ext cx="6500816" cy="2739211"/>
          </a:xfrm>
          <a:prstGeom prst="rect">
            <a:avLst/>
          </a:prstGeom>
          <a:noFill/>
        </p:spPr>
        <p:txBody>
          <a:bodyPr wrap="square" rtlCol="0">
            <a:spAutoFit/>
          </a:bodyPr>
          <a:lstStyle/>
          <a:p>
            <a:r>
              <a:rPr lang="en-US" sz="3200" dirty="0"/>
              <a:t>Insert 4 to left of 7 Since 4 &lt; 7.</a:t>
            </a:r>
            <a:endParaRPr lang="en-US" sz="3600" dirty="0"/>
          </a:p>
          <a:p>
            <a:r>
              <a:rPr lang="en-US" sz="2800" dirty="0"/>
              <a:t>Balance Factor of the node 4 is 0,  </a:t>
            </a:r>
          </a:p>
          <a:p>
            <a:r>
              <a:rPr lang="en-US" sz="2800" dirty="0"/>
              <a:t>Balance Factor of the node 7 is 1 – 0  = 1,  </a:t>
            </a:r>
          </a:p>
          <a:p>
            <a:r>
              <a:rPr lang="en-US" sz="2800" dirty="0"/>
              <a:t>Balance Factor of the node 53 is 0,</a:t>
            </a:r>
          </a:p>
          <a:p>
            <a:r>
              <a:rPr lang="en-US" sz="2800" dirty="0"/>
              <a:t>Balance Factor of the node 17 is 0 – 1  = –1, Balance Factor of the node 11 is 2 – 0  = 2, </a:t>
            </a:r>
          </a:p>
        </p:txBody>
      </p:sp>
      <p:grpSp>
        <p:nvGrpSpPr>
          <p:cNvPr id="12" name="Group 11">
            <a:extLst>
              <a:ext uri="{FF2B5EF4-FFF2-40B4-BE49-F238E27FC236}">
                <a16:creationId xmlns:a16="http://schemas.microsoft.com/office/drawing/2014/main" id="{1F0383AA-99C6-775B-8F56-33E369248209}"/>
              </a:ext>
            </a:extLst>
          </p:cNvPr>
          <p:cNvGrpSpPr/>
          <p:nvPr/>
        </p:nvGrpSpPr>
        <p:grpSpPr>
          <a:xfrm>
            <a:off x="70495" y="1828801"/>
            <a:ext cx="5353976" cy="4231970"/>
            <a:chOff x="70495" y="1828801"/>
            <a:chExt cx="5353976" cy="4231970"/>
          </a:xfrm>
        </p:grpSpPr>
        <p:grpSp>
          <p:nvGrpSpPr>
            <p:cNvPr id="13" name="Group 12">
              <a:extLst>
                <a:ext uri="{FF2B5EF4-FFF2-40B4-BE49-F238E27FC236}">
                  <a16:creationId xmlns:a16="http://schemas.microsoft.com/office/drawing/2014/main" id="{67C2F8E2-7156-63EE-18ED-C669C956C2C7}"/>
                </a:ext>
              </a:extLst>
            </p:cNvPr>
            <p:cNvGrpSpPr/>
            <p:nvPr/>
          </p:nvGrpSpPr>
          <p:grpSpPr>
            <a:xfrm>
              <a:off x="70495" y="1828801"/>
              <a:ext cx="4895831" cy="4231970"/>
              <a:chOff x="70495" y="1828801"/>
              <a:chExt cx="4895831" cy="4231970"/>
            </a:xfrm>
          </p:grpSpPr>
          <p:sp>
            <p:nvSpPr>
              <p:cNvPr id="18" name="Oval 17">
                <a:extLst>
                  <a:ext uri="{FF2B5EF4-FFF2-40B4-BE49-F238E27FC236}">
                    <a16:creationId xmlns:a16="http://schemas.microsoft.com/office/drawing/2014/main" id="{0A7AB96F-35D6-6AD3-FA6A-2785F7660A2C}"/>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95A5DCA3-F2CD-BF97-A99C-34B8CD0E3F03}"/>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065662F5-0D6E-EFFD-C907-7A8CDC6C1721}"/>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2E09DB0-29E4-97F4-4485-1AF90B8B292C}"/>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63BA7151-FA9F-21A6-DEAA-9D8F0D2D30A6}"/>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FEE63C2-DEB1-757E-DA2D-E4C24F3E5C0A}"/>
                  </a:ext>
                </a:extLst>
              </p:cNvPr>
              <p:cNvSpPr/>
              <p:nvPr/>
            </p:nvSpPr>
            <p:spPr>
              <a:xfrm>
                <a:off x="747722"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785CF746-2A61-445A-3BAA-AB5D7FF2274A}"/>
                  </a:ext>
                </a:extLst>
              </p:cNvPr>
              <p:cNvCxnSpPr>
                <a:cxnSpLocks/>
                <a:stCxn id="21" idx="3"/>
                <a:endCxn id="23" idx="0"/>
              </p:cNvCxnSpPr>
              <p:nvPr/>
            </p:nvCxnSpPr>
            <p:spPr>
              <a:xfrm flipH="1">
                <a:off x="1183491" y="3626692"/>
                <a:ext cx="454336"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FBBAFB4-788E-1589-7AEC-C06EEDCA41A4}"/>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9B4DB5FF-A1C9-3C11-0EA3-7017372E96C2}"/>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A0EAFAA-613F-388F-8C17-7D1B1250AAE3}"/>
                  </a:ext>
                </a:extLst>
              </p:cNvPr>
              <p:cNvSpPr/>
              <p:nvPr/>
            </p:nvSpPr>
            <p:spPr>
              <a:xfrm>
                <a:off x="70495" y="536068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5C20FB3A-6611-5E28-4ECA-3C780AD464F7}"/>
                  </a:ext>
                </a:extLst>
              </p:cNvPr>
              <p:cNvCxnSpPr>
                <a:cxnSpLocks/>
                <a:stCxn id="23" idx="3"/>
                <a:endCxn id="7" idx="0"/>
              </p:cNvCxnSpPr>
              <p:nvPr/>
            </p:nvCxnSpPr>
            <p:spPr>
              <a:xfrm flipH="1">
                <a:off x="506264" y="4772382"/>
                <a:ext cx="369092" cy="58830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2BA6465-0916-3A1D-A074-6344471459E8}"/>
                </a:ext>
              </a:extLst>
            </p:cNvPr>
            <p:cNvSpPr txBox="1"/>
            <p:nvPr/>
          </p:nvSpPr>
          <p:spPr>
            <a:xfrm>
              <a:off x="2115248" y="2806341"/>
              <a:ext cx="743904" cy="523220"/>
            </a:xfrm>
            <a:prstGeom prst="rect">
              <a:avLst/>
            </a:prstGeom>
            <a:noFill/>
          </p:spPr>
          <p:txBody>
            <a:bodyPr wrap="square">
              <a:spAutoFit/>
            </a:bodyPr>
            <a:lstStyle/>
            <a:p>
              <a:pPr algn="ctr"/>
              <a:r>
                <a:rPr lang="en-US" sz="2800" b="1" dirty="0"/>
                <a:t>2</a:t>
              </a:r>
              <a:endParaRPr lang="en-IN" sz="2800" b="1" dirty="0"/>
            </a:p>
          </p:txBody>
        </p:sp>
        <p:sp>
          <p:nvSpPr>
            <p:cNvPr id="16" name="TextBox 15">
              <a:extLst>
                <a:ext uri="{FF2B5EF4-FFF2-40B4-BE49-F238E27FC236}">
                  <a16:creationId xmlns:a16="http://schemas.microsoft.com/office/drawing/2014/main" id="{538A4D61-686C-75DB-3D4B-CC2798626B89}"/>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39B87ED6-2C0C-8DFF-99EC-A1A609CEE750}"/>
                </a:ext>
              </a:extLst>
            </p:cNvPr>
            <p:cNvSpPr txBox="1"/>
            <p:nvPr/>
          </p:nvSpPr>
          <p:spPr>
            <a:xfrm>
              <a:off x="1410659" y="4024018"/>
              <a:ext cx="743904" cy="523220"/>
            </a:xfrm>
            <a:prstGeom prst="rect">
              <a:avLst/>
            </a:prstGeom>
            <a:noFill/>
          </p:spPr>
          <p:txBody>
            <a:bodyPr wrap="square">
              <a:spAutoFit/>
            </a:bodyPr>
            <a:lstStyle/>
            <a:p>
              <a:pPr algn="ctr"/>
              <a:r>
                <a:rPr lang="en-US" sz="2800" b="1" dirty="0"/>
                <a:t>1</a:t>
              </a:r>
              <a:endParaRPr lang="en-IN" sz="2800" b="1" dirty="0"/>
            </a:p>
          </p:txBody>
        </p:sp>
        <p:sp>
          <p:nvSpPr>
            <p:cNvPr id="6" name="TextBox 5">
              <a:extLst>
                <a:ext uri="{FF2B5EF4-FFF2-40B4-BE49-F238E27FC236}">
                  <a16:creationId xmlns:a16="http://schemas.microsoft.com/office/drawing/2014/main" id="{7F414B61-16BA-B1CA-17D2-889007E63222}"/>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BBEB2C21-E082-1E5C-EACC-E71CF884489A}"/>
                </a:ext>
              </a:extLst>
            </p:cNvPr>
            <p:cNvSpPr txBox="1"/>
            <p:nvPr/>
          </p:nvSpPr>
          <p:spPr>
            <a:xfrm>
              <a:off x="733432" y="5209881"/>
              <a:ext cx="743904"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2318017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DD46A-546C-AED7-6EA5-D3875577F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B06A3-AE41-9255-4E1E-F9EE9AE528A0}"/>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a:t>
            </a:r>
            <a:r>
              <a:rPr lang="en-US" sz="4000" b="1" dirty="0">
                <a:latin typeface="+mn-lt"/>
              </a:rPr>
              <a:t> 13, 12, 8, 60, 19, 16, 20</a:t>
            </a:r>
            <a:endParaRPr lang="en-IN" sz="4000" b="1" dirty="0">
              <a:latin typeface="+mn-lt"/>
            </a:endParaRPr>
          </a:p>
        </p:txBody>
      </p:sp>
      <p:sp>
        <p:nvSpPr>
          <p:cNvPr id="5" name="TextBox 4">
            <a:extLst>
              <a:ext uri="{FF2B5EF4-FFF2-40B4-BE49-F238E27FC236}">
                <a16:creationId xmlns:a16="http://schemas.microsoft.com/office/drawing/2014/main" id="{CFEC2849-7F3C-F731-E0C1-82105C469E42}"/>
              </a:ext>
            </a:extLst>
          </p:cNvPr>
          <p:cNvSpPr txBox="1"/>
          <p:nvPr/>
        </p:nvSpPr>
        <p:spPr>
          <a:xfrm>
            <a:off x="5572122" y="1828801"/>
            <a:ext cx="6500816" cy="3170099"/>
          </a:xfrm>
          <a:prstGeom prst="rect">
            <a:avLst/>
          </a:prstGeom>
          <a:noFill/>
        </p:spPr>
        <p:txBody>
          <a:bodyPr wrap="square" rtlCol="0">
            <a:spAutoFit/>
          </a:bodyPr>
          <a:lstStyle/>
          <a:p>
            <a:r>
              <a:rPr lang="en-US" sz="3200" dirty="0"/>
              <a:t>Insert 4 to left of 7 Since 4 &lt; 7.</a:t>
            </a:r>
            <a:endParaRPr lang="en-US" sz="3600" dirty="0"/>
          </a:p>
          <a:p>
            <a:r>
              <a:rPr lang="en-US" sz="2800" dirty="0"/>
              <a:t>Balance Factor of the node 4 is 0,  </a:t>
            </a:r>
          </a:p>
          <a:p>
            <a:r>
              <a:rPr lang="en-US" sz="2800" dirty="0"/>
              <a:t>Balance Factor of the node 7 is 1 – 0  = 1,  </a:t>
            </a:r>
          </a:p>
          <a:p>
            <a:r>
              <a:rPr lang="en-US" sz="2800" dirty="0"/>
              <a:t>Balance Factor of the node 53 is 0,</a:t>
            </a:r>
          </a:p>
          <a:p>
            <a:r>
              <a:rPr lang="en-US" sz="2800" dirty="0"/>
              <a:t>Balance Factor of the node 17 is 0 – 1  = –1, Balance Factor of the node 11 is 2 – 0  = 2, </a:t>
            </a:r>
          </a:p>
          <a:p>
            <a:r>
              <a:rPr lang="en-US" sz="2800" dirty="0"/>
              <a:t>Node 11 is not balanced. So, Rotate 4, 7, 11</a:t>
            </a:r>
            <a:endParaRPr lang="en-IN" sz="2800" dirty="0"/>
          </a:p>
        </p:txBody>
      </p:sp>
      <p:grpSp>
        <p:nvGrpSpPr>
          <p:cNvPr id="12" name="Group 11">
            <a:extLst>
              <a:ext uri="{FF2B5EF4-FFF2-40B4-BE49-F238E27FC236}">
                <a16:creationId xmlns:a16="http://schemas.microsoft.com/office/drawing/2014/main" id="{F1ED1A06-29A5-30F7-F1B4-B2C2724F28DF}"/>
              </a:ext>
            </a:extLst>
          </p:cNvPr>
          <p:cNvGrpSpPr/>
          <p:nvPr/>
        </p:nvGrpSpPr>
        <p:grpSpPr>
          <a:xfrm>
            <a:off x="70495" y="1828801"/>
            <a:ext cx="5353976" cy="4231970"/>
            <a:chOff x="70495" y="1828801"/>
            <a:chExt cx="5353976" cy="4231970"/>
          </a:xfrm>
        </p:grpSpPr>
        <p:grpSp>
          <p:nvGrpSpPr>
            <p:cNvPr id="13" name="Group 12">
              <a:extLst>
                <a:ext uri="{FF2B5EF4-FFF2-40B4-BE49-F238E27FC236}">
                  <a16:creationId xmlns:a16="http://schemas.microsoft.com/office/drawing/2014/main" id="{12485778-E47D-9564-4649-F21D87834731}"/>
                </a:ext>
              </a:extLst>
            </p:cNvPr>
            <p:cNvGrpSpPr/>
            <p:nvPr/>
          </p:nvGrpSpPr>
          <p:grpSpPr>
            <a:xfrm>
              <a:off x="70495" y="1828801"/>
              <a:ext cx="4895831" cy="4231970"/>
              <a:chOff x="70495" y="1828801"/>
              <a:chExt cx="4895831" cy="4231970"/>
            </a:xfrm>
          </p:grpSpPr>
          <p:sp>
            <p:nvSpPr>
              <p:cNvPr id="18" name="Oval 17">
                <a:extLst>
                  <a:ext uri="{FF2B5EF4-FFF2-40B4-BE49-F238E27FC236}">
                    <a16:creationId xmlns:a16="http://schemas.microsoft.com/office/drawing/2014/main" id="{9E94FE34-6DE9-E4EF-826E-EEC4C1FA0515}"/>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D9DA6855-57BD-DDFA-D012-D200010C3F16}"/>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76D3AA5F-2932-C020-E006-178874E014D5}"/>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0343AF8-4A54-8860-25C1-4A1B2BE24AD1}"/>
                  </a:ext>
                </a:extLst>
              </p:cNvPr>
              <p:cNvSpPr/>
              <p:nvPr/>
            </p:nvSpPr>
            <p:spPr>
              <a:xfrm>
                <a:off x="1510193" y="3029130"/>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11</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380E39F1-1D43-F537-16E2-2323FA20E47D}"/>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81C5FF5-9CFB-0356-2F2C-EE8323AFE825}"/>
                  </a:ext>
                </a:extLst>
              </p:cNvPr>
              <p:cNvSpPr/>
              <p:nvPr/>
            </p:nvSpPr>
            <p:spPr>
              <a:xfrm>
                <a:off x="747722"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2AC41A21-690E-BDD0-04A6-571F4AB8A211}"/>
                  </a:ext>
                </a:extLst>
              </p:cNvPr>
              <p:cNvCxnSpPr>
                <a:cxnSpLocks/>
                <a:stCxn id="21" idx="3"/>
                <a:endCxn id="23" idx="0"/>
              </p:cNvCxnSpPr>
              <p:nvPr/>
            </p:nvCxnSpPr>
            <p:spPr>
              <a:xfrm flipH="1">
                <a:off x="1183491" y="3626692"/>
                <a:ext cx="454336"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EA171F5-3A55-A1FB-3126-0DA692C37355}"/>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B1ED1E36-ED16-8131-91E2-35E0EF7AD8A5}"/>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F0D26C7-0E32-9988-AEB2-C2C3B27E9C3B}"/>
                  </a:ext>
                </a:extLst>
              </p:cNvPr>
              <p:cNvSpPr/>
              <p:nvPr/>
            </p:nvSpPr>
            <p:spPr>
              <a:xfrm>
                <a:off x="70495" y="536068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83588613-B73A-8E2E-F116-A5AD4B557553}"/>
                  </a:ext>
                </a:extLst>
              </p:cNvPr>
              <p:cNvCxnSpPr>
                <a:cxnSpLocks/>
                <a:stCxn id="23" idx="3"/>
                <a:endCxn id="7" idx="0"/>
              </p:cNvCxnSpPr>
              <p:nvPr/>
            </p:nvCxnSpPr>
            <p:spPr>
              <a:xfrm flipH="1">
                <a:off x="506264" y="4772382"/>
                <a:ext cx="369092" cy="58830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C5AC0837-3C20-A997-6779-52BA6437E8D8}"/>
                </a:ext>
              </a:extLst>
            </p:cNvPr>
            <p:cNvSpPr txBox="1"/>
            <p:nvPr/>
          </p:nvSpPr>
          <p:spPr>
            <a:xfrm>
              <a:off x="2115248" y="2806341"/>
              <a:ext cx="743904" cy="523220"/>
            </a:xfrm>
            <a:prstGeom prst="rect">
              <a:avLst/>
            </a:prstGeom>
            <a:noFill/>
          </p:spPr>
          <p:txBody>
            <a:bodyPr wrap="square">
              <a:spAutoFit/>
            </a:bodyPr>
            <a:lstStyle/>
            <a:p>
              <a:pPr algn="ctr"/>
              <a:r>
                <a:rPr lang="en-US" sz="2800" b="1" dirty="0"/>
                <a:t>2</a:t>
              </a:r>
              <a:endParaRPr lang="en-IN" sz="2800" b="1" dirty="0"/>
            </a:p>
          </p:txBody>
        </p:sp>
        <p:sp>
          <p:nvSpPr>
            <p:cNvPr id="16" name="TextBox 15">
              <a:extLst>
                <a:ext uri="{FF2B5EF4-FFF2-40B4-BE49-F238E27FC236}">
                  <a16:creationId xmlns:a16="http://schemas.microsoft.com/office/drawing/2014/main" id="{6F0BF9C5-E592-8266-50B9-1CC1755DA7BF}"/>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9F2E8C51-9506-1A95-0004-D4801F147002}"/>
                </a:ext>
              </a:extLst>
            </p:cNvPr>
            <p:cNvSpPr txBox="1"/>
            <p:nvPr/>
          </p:nvSpPr>
          <p:spPr>
            <a:xfrm>
              <a:off x="1410659" y="4024018"/>
              <a:ext cx="743904" cy="523220"/>
            </a:xfrm>
            <a:prstGeom prst="rect">
              <a:avLst/>
            </a:prstGeom>
            <a:noFill/>
          </p:spPr>
          <p:txBody>
            <a:bodyPr wrap="square">
              <a:spAutoFit/>
            </a:bodyPr>
            <a:lstStyle/>
            <a:p>
              <a:pPr algn="ctr"/>
              <a:r>
                <a:rPr lang="en-US" sz="2800" b="1" dirty="0"/>
                <a:t>1</a:t>
              </a:r>
              <a:endParaRPr lang="en-IN" sz="2800" b="1" dirty="0"/>
            </a:p>
          </p:txBody>
        </p:sp>
        <p:sp>
          <p:nvSpPr>
            <p:cNvPr id="6" name="TextBox 5">
              <a:extLst>
                <a:ext uri="{FF2B5EF4-FFF2-40B4-BE49-F238E27FC236}">
                  <a16:creationId xmlns:a16="http://schemas.microsoft.com/office/drawing/2014/main" id="{B2012552-55B1-8DD9-18D4-5A1E3E4CF2B7}"/>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134C1905-6E88-F2CD-4A4A-6067054C5699}"/>
                </a:ext>
              </a:extLst>
            </p:cNvPr>
            <p:cNvSpPr txBox="1"/>
            <p:nvPr/>
          </p:nvSpPr>
          <p:spPr>
            <a:xfrm>
              <a:off x="733432" y="5209881"/>
              <a:ext cx="743904" cy="523220"/>
            </a:xfrm>
            <a:prstGeom prst="rect">
              <a:avLst/>
            </a:prstGeom>
            <a:noFill/>
          </p:spPr>
          <p:txBody>
            <a:bodyPr wrap="square">
              <a:spAutoFit/>
            </a:bodyPr>
            <a:lstStyle/>
            <a:p>
              <a:pPr algn="ctr"/>
              <a:r>
                <a:rPr lang="en-US" sz="2800" b="1" dirty="0"/>
                <a:t>0</a:t>
              </a:r>
              <a:endParaRPr lang="en-IN" sz="2800" b="1" dirty="0"/>
            </a:p>
          </p:txBody>
        </p:sp>
      </p:grpSp>
      <p:sp>
        <p:nvSpPr>
          <p:cNvPr id="11" name="Oval 10">
            <a:extLst>
              <a:ext uri="{FF2B5EF4-FFF2-40B4-BE49-F238E27FC236}">
                <a16:creationId xmlns:a16="http://schemas.microsoft.com/office/drawing/2014/main" id="{8F15B5AF-D715-8F2C-4A7D-E9B6CAE1CB5B}"/>
              </a:ext>
            </a:extLst>
          </p:cNvPr>
          <p:cNvSpPr/>
          <p:nvPr/>
        </p:nvSpPr>
        <p:spPr>
          <a:xfrm>
            <a:off x="1357314" y="2743197"/>
            <a:ext cx="1350654" cy="110013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42719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AC20-77B2-35A2-8DC8-98EBD071A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B941-1D0F-6196-7DB1-8DA8C3B1A0F1}"/>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a:t>
            </a:r>
            <a:r>
              <a:rPr lang="en-US" sz="4000" b="1" dirty="0">
                <a:latin typeface="+mn-lt"/>
              </a:rPr>
              <a:t> 13, 12, 8, 60, 19, 16, 20</a:t>
            </a:r>
            <a:endParaRPr lang="en-IN" sz="4000" b="1" dirty="0">
              <a:latin typeface="+mn-lt"/>
            </a:endParaRPr>
          </a:p>
        </p:txBody>
      </p:sp>
      <p:sp>
        <p:nvSpPr>
          <p:cNvPr id="5" name="TextBox 4">
            <a:extLst>
              <a:ext uri="{FF2B5EF4-FFF2-40B4-BE49-F238E27FC236}">
                <a16:creationId xmlns:a16="http://schemas.microsoft.com/office/drawing/2014/main" id="{7492E83C-D329-071F-3F8C-87D20D4C8213}"/>
              </a:ext>
            </a:extLst>
          </p:cNvPr>
          <p:cNvSpPr txBox="1"/>
          <p:nvPr/>
        </p:nvSpPr>
        <p:spPr>
          <a:xfrm>
            <a:off x="5572122" y="1828801"/>
            <a:ext cx="6500816" cy="4893647"/>
          </a:xfrm>
          <a:prstGeom prst="rect">
            <a:avLst/>
          </a:prstGeom>
          <a:noFill/>
        </p:spPr>
        <p:txBody>
          <a:bodyPr wrap="square" rtlCol="0">
            <a:spAutoFit/>
          </a:bodyPr>
          <a:lstStyle/>
          <a:p>
            <a:r>
              <a:rPr lang="en-US" sz="3200" dirty="0"/>
              <a:t>Insert 4 to left of 7 Since 4 &lt; 7.</a:t>
            </a:r>
            <a:endParaRPr lang="en-US" sz="3600" dirty="0"/>
          </a:p>
          <a:p>
            <a:r>
              <a:rPr lang="en-US" sz="2800" dirty="0"/>
              <a:t>Balance Factor of the node 4 is 0,  </a:t>
            </a:r>
          </a:p>
          <a:p>
            <a:r>
              <a:rPr lang="en-US" sz="2800" dirty="0"/>
              <a:t>Balance Factor of the node 7 is 1 – 0  = 1,  </a:t>
            </a:r>
          </a:p>
          <a:p>
            <a:r>
              <a:rPr lang="en-US" sz="2800" dirty="0"/>
              <a:t>Balance Factor of the node 53 is 0,</a:t>
            </a:r>
          </a:p>
          <a:p>
            <a:r>
              <a:rPr lang="en-US" sz="2800" dirty="0"/>
              <a:t>Balance Factor of the node 17 is 0 – 1  = –1, Balance Factor of the node 11 is 2 – 0  = 2, </a:t>
            </a:r>
          </a:p>
          <a:p>
            <a:r>
              <a:rPr lang="en-US" sz="2800" dirty="0"/>
              <a:t>Node 11 is not balanced. So, Rotate 4, 7, 11</a:t>
            </a:r>
          </a:p>
          <a:p>
            <a:r>
              <a:rPr lang="en-US" sz="2800" dirty="0"/>
              <a:t>After 11 in this path, we have insertion LL,</a:t>
            </a:r>
          </a:p>
          <a:p>
            <a:r>
              <a:rPr lang="en-US" sz="2800" dirty="0"/>
              <a:t>We need to perform Right Rotation</a:t>
            </a:r>
          </a:p>
          <a:p>
            <a:r>
              <a:rPr lang="en-US" sz="2800" dirty="0"/>
              <a:t>Since node 7 is middle node, it will be root.</a:t>
            </a:r>
          </a:p>
          <a:p>
            <a:r>
              <a:rPr lang="en-US" sz="2800" dirty="0"/>
              <a:t>Left of 7 is node 4 and right of 7 is node 11</a:t>
            </a:r>
          </a:p>
        </p:txBody>
      </p:sp>
      <p:grpSp>
        <p:nvGrpSpPr>
          <p:cNvPr id="12" name="Group 11">
            <a:extLst>
              <a:ext uri="{FF2B5EF4-FFF2-40B4-BE49-F238E27FC236}">
                <a16:creationId xmlns:a16="http://schemas.microsoft.com/office/drawing/2014/main" id="{75E6960E-0C85-85E7-9CB8-18FA681B2AF9}"/>
              </a:ext>
            </a:extLst>
          </p:cNvPr>
          <p:cNvGrpSpPr/>
          <p:nvPr/>
        </p:nvGrpSpPr>
        <p:grpSpPr>
          <a:xfrm>
            <a:off x="70495" y="1828801"/>
            <a:ext cx="5353976" cy="4231970"/>
            <a:chOff x="70495" y="1828801"/>
            <a:chExt cx="5353976" cy="4231970"/>
          </a:xfrm>
        </p:grpSpPr>
        <p:grpSp>
          <p:nvGrpSpPr>
            <p:cNvPr id="13" name="Group 12">
              <a:extLst>
                <a:ext uri="{FF2B5EF4-FFF2-40B4-BE49-F238E27FC236}">
                  <a16:creationId xmlns:a16="http://schemas.microsoft.com/office/drawing/2014/main" id="{99038890-867F-6F12-AD12-09CE08E00645}"/>
                </a:ext>
              </a:extLst>
            </p:cNvPr>
            <p:cNvGrpSpPr/>
            <p:nvPr/>
          </p:nvGrpSpPr>
          <p:grpSpPr>
            <a:xfrm>
              <a:off x="70495" y="1828801"/>
              <a:ext cx="4895831" cy="4231970"/>
              <a:chOff x="70495" y="1828801"/>
              <a:chExt cx="4895831" cy="4231970"/>
            </a:xfrm>
          </p:grpSpPr>
          <p:sp>
            <p:nvSpPr>
              <p:cNvPr id="18" name="Oval 17">
                <a:extLst>
                  <a:ext uri="{FF2B5EF4-FFF2-40B4-BE49-F238E27FC236}">
                    <a16:creationId xmlns:a16="http://schemas.microsoft.com/office/drawing/2014/main" id="{6A7DB172-23DD-C3A6-E5E2-58802A3B3BB9}"/>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835F6110-7E5A-59A3-76F3-C7BD8F4E9207}"/>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FF56A675-C92D-4D0B-D882-FAC625DA6380}"/>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439FD06-B884-845A-7387-C5BE46AF61C4}"/>
                  </a:ext>
                </a:extLst>
              </p:cNvPr>
              <p:cNvSpPr/>
              <p:nvPr/>
            </p:nvSpPr>
            <p:spPr>
              <a:xfrm>
                <a:off x="1510193" y="3029130"/>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11</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53320184-478C-9B3A-2B71-8E056D54D62C}"/>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3F2CE8E-A113-6070-1668-C5330DB4E60A}"/>
                  </a:ext>
                </a:extLst>
              </p:cNvPr>
              <p:cNvSpPr/>
              <p:nvPr/>
            </p:nvSpPr>
            <p:spPr>
              <a:xfrm>
                <a:off x="747722"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E5AFD552-CD19-38BA-7560-5F9C7002D189}"/>
                  </a:ext>
                </a:extLst>
              </p:cNvPr>
              <p:cNvCxnSpPr>
                <a:cxnSpLocks/>
                <a:stCxn id="21" idx="3"/>
                <a:endCxn id="23" idx="0"/>
              </p:cNvCxnSpPr>
              <p:nvPr/>
            </p:nvCxnSpPr>
            <p:spPr>
              <a:xfrm flipH="1">
                <a:off x="1183491" y="3626692"/>
                <a:ext cx="454336"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9258353-E910-5DEC-AD07-FFE2CD55CDDF}"/>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27089B5A-501A-3DC9-52BF-4A682EE3C899}"/>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7FAF9F1-2911-6F68-E384-A51BB0F781FE}"/>
                  </a:ext>
                </a:extLst>
              </p:cNvPr>
              <p:cNvSpPr/>
              <p:nvPr/>
            </p:nvSpPr>
            <p:spPr>
              <a:xfrm>
                <a:off x="70495" y="536068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4396FF13-2DCC-1FDF-FB96-AB06A5228CE7}"/>
                  </a:ext>
                </a:extLst>
              </p:cNvPr>
              <p:cNvCxnSpPr>
                <a:cxnSpLocks/>
                <a:stCxn id="23" idx="3"/>
                <a:endCxn id="7" idx="0"/>
              </p:cNvCxnSpPr>
              <p:nvPr/>
            </p:nvCxnSpPr>
            <p:spPr>
              <a:xfrm flipH="1">
                <a:off x="506264" y="4772382"/>
                <a:ext cx="369092" cy="58830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7E5B736F-8921-B5A1-BCCC-39553A93369C}"/>
                </a:ext>
              </a:extLst>
            </p:cNvPr>
            <p:cNvSpPr txBox="1"/>
            <p:nvPr/>
          </p:nvSpPr>
          <p:spPr>
            <a:xfrm>
              <a:off x="2115248" y="2806341"/>
              <a:ext cx="743904" cy="523220"/>
            </a:xfrm>
            <a:prstGeom prst="rect">
              <a:avLst/>
            </a:prstGeom>
            <a:noFill/>
          </p:spPr>
          <p:txBody>
            <a:bodyPr wrap="square">
              <a:spAutoFit/>
            </a:bodyPr>
            <a:lstStyle/>
            <a:p>
              <a:pPr algn="ctr"/>
              <a:r>
                <a:rPr lang="en-US" sz="2800" b="1" dirty="0"/>
                <a:t>2</a:t>
              </a:r>
              <a:endParaRPr lang="en-IN" sz="2800" b="1" dirty="0"/>
            </a:p>
          </p:txBody>
        </p:sp>
        <p:sp>
          <p:nvSpPr>
            <p:cNvPr id="16" name="TextBox 15">
              <a:extLst>
                <a:ext uri="{FF2B5EF4-FFF2-40B4-BE49-F238E27FC236}">
                  <a16:creationId xmlns:a16="http://schemas.microsoft.com/office/drawing/2014/main" id="{2AC54B17-CD46-51DC-81E5-D62F9819E8E9}"/>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6764696D-F1BB-9BEC-C71C-E0F49692CECD}"/>
                </a:ext>
              </a:extLst>
            </p:cNvPr>
            <p:cNvSpPr txBox="1"/>
            <p:nvPr/>
          </p:nvSpPr>
          <p:spPr>
            <a:xfrm>
              <a:off x="1410659" y="4024018"/>
              <a:ext cx="743904" cy="523220"/>
            </a:xfrm>
            <a:prstGeom prst="rect">
              <a:avLst/>
            </a:prstGeom>
            <a:noFill/>
          </p:spPr>
          <p:txBody>
            <a:bodyPr wrap="square">
              <a:spAutoFit/>
            </a:bodyPr>
            <a:lstStyle/>
            <a:p>
              <a:pPr algn="ctr"/>
              <a:r>
                <a:rPr lang="en-US" sz="2800" b="1" dirty="0"/>
                <a:t>1</a:t>
              </a:r>
              <a:endParaRPr lang="en-IN" sz="2800" b="1" dirty="0"/>
            </a:p>
          </p:txBody>
        </p:sp>
        <p:sp>
          <p:nvSpPr>
            <p:cNvPr id="6" name="TextBox 5">
              <a:extLst>
                <a:ext uri="{FF2B5EF4-FFF2-40B4-BE49-F238E27FC236}">
                  <a16:creationId xmlns:a16="http://schemas.microsoft.com/office/drawing/2014/main" id="{688839E7-7B2B-00BE-3D7A-7C4571C5AC13}"/>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CF52969E-69D2-2AEA-DAEF-FC07FA4BB71F}"/>
                </a:ext>
              </a:extLst>
            </p:cNvPr>
            <p:cNvSpPr txBox="1"/>
            <p:nvPr/>
          </p:nvSpPr>
          <p:spPr>
            <a:xfrm>
              <a:off x="733432" y="5209881"/>
              <a:ext cx="743904" cy="523220"/>
            </a:xfrm>
            <a:prstGeom prst="rect">
              <a:avLst/>
            </a:prstGeom>
            <a:noFill/>
          </p:spPr>
          <p:txBody>
            <a:bodyPr wrap="square">
              <a:spAutoFit/>
            </a:bodyPr>
            <a:lstStyle/>
            <a:p>
              <a:pPr algn="ctr"/>
              <a:r>
                <a:rPr lang="en-US" sz="2800" b="1" dirty="0"/>
                <a:t>0</a:t>
              </a:r>
              <a:endParaRPr lang="en-IN" sz="2800" b="1" dirty="0"/>
            </a:p>
          </p:txBody>
        </p:sp>
      </p:grpSp>
      <p:sp>
        <p:nvSpPr>
          <p:cNvPr id="11" name="Oval 10">
            <a:extLst>
              <a:ext uri="{FF2B5EF4-FFF2-40B4-BE49-F238E27FC236}">
                <a16:creationId xmlns:a16="http://schemas.microsoft.com/office/drawing/2014/main" id="{D79782ED-C014-A49C-FC5D-286816DEC3D7}"/>
              </a:ext>
            </a:extLst>
          </p:cNvPr>
          <p:cNvSpPr/>
          <p:nvPr/>
        </p:nvSpPr>
        <p:spPr>
          <a:xfrm>
            <a:off x="1357314" y="2743197"/>
            <a:ext cx="1350654" cy="110013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97210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33EF3-11C7-A128-3F55-094436352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298F9-F5EB-390D-93A2-F734C64BA226}"/>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a:t>
            </a:r>
            <a:r>
              <a:rPr lang="en-US" sz="4000" b="1" dirty="0">
                <a:latin typeface="+mn-lt"/>
              </a:rPr>
              <a:t> 13, 12, 8, 60, 19, 16, 20</a:t>
            </a:r>
            <a:endParaRPr lang="en-IN" sz="4000" b="1" dirty="0">
              <a:latin typeface="+mn-lt"/>
            </a:endParaRPr>
          </a:p>
        </p:txBody>
      </p:sp>
      <p:sp>
        <p:nvSpPr>
          <p:cNvPr id="5" name="TextBox 4">
            <a:extLst>
              <a:ext uri="{FF2B5EF4-FFF2-40B4-BE49-F238E27FC236}">
                <a16:creationId xmlns:a16="http://schemas.microsoft.com/office/drawing/2014/main" id="{00722B77-831B-873E-3055-0ABB022E923C}"/>
              </a:ext>
            </a:extLst>
          </p:cNvPr>
          <p:cNvSpPr txBox="1"/>
          <p:nvPr/>
        </p:nvSpPr>
        <p:spPr>
          <a:xfrm>
            <a:off x="5572122" y="1828801"/>
            <a:ext cx="6500816" cy="3170099"/>
          </a:xfrm>
          <a:prstGeom prst="rect">
            <a:avLst/>
          </a:prstGeom>
          <a:noFill/>
        </p:spPr>
        <p:txBody>
          <a:bodyPr wrap="square" rtlCol="0">
            <a:spAutoFit/>
          </a:bodyPr>
          <a:lstStyle/>
          <a:p>
            <a:r>
              <a:rPr lang="en-US" sz="3200" dirty="0"/>
              <a:t>Now the Balance Factors are</a:t>
            </a:r>
            <a:endParaRPr lang="en-US" sz="3600" dirty="0"/>
          </a:p>
          <a:p>
            <a:r>
              <a:rPr lang="en-US" sz="2800" dirty="0"/>
              <a:t>Balance Factor of the node 4 is 0, </a:t>
            </a:r>
          </a:p>
          <a:p>
            <a:r>
              <a:rPr lang="en-US" sz="2800" dirty="0"/>
              <a:t>Balance Factor of the node 11 is 0, </a:t>
            </a:r>
          </a:p>
          <a:p>
            <a:r>
              <a:rPr lang="en-US" sz="2800" dirty="0"/>
              <a:t>Balance Factor of the node 53 is 0, </a:t>
            </a:r>
          </a:p>
          <a:p>
            <a:r>
              <a:rPr lang="en-US" sz="2800" dirty="0"/>
              <a:t>Balance Factor of the node 7 is 1 – 1  = 0,  </a:t>
            </a:r>
          </a:p>
          <a:p>
            <a:r>
              <a:rPr lang="en-US" sz="2800" dirty="0"/>
              <a:t>Balance Factor of the node 17 is 0 – 1  = –1, Balance Factor of the node 14 is 2 – 2  = 0 </a:t>
            </a:r>
          </a:p>
        </p:txBody>
      </p:sp>
      <p:grpSp>
        <p:nvGrpSpPr>
          <p:cNvPr id="12" name="Group 11">
            <a:extLst>
              <a:ext uri="{FF2B5EF4-FFF2-40B4-BE49-F238E27FC236}">
                <a16:creationId xmlns:a16="http://schemas.microsoft.com/office/drawing/2014/main" id="{74EBCE71-6CA5-47E4-6EC0-7EF9FCEB5CA9}"/>
              </a:ext>
            </a:extLst>
          </p:cNvPr>
          <p:cNvGrpSpPr/>
          <p:nvPr/>
        </p:nvGrpSpPr>
        <p:grpSpPr>
          <a:xfrm>
            <a:off x="267178" y="1641206"/>
            <a:ext cx="4600068" cy="3288341"/>
            <a:chOff x="824403" y="1641206"/>
            <a:chExt cx="4600068" cy="3288341"/>
          </a:xfrm>
        </p:grpSpPr>
        <p:grpSp>
          <p:nvGrpSpPr>
            <p:cNvPr id="13" name="Group 12">
              <a:extLst>
                <a:ext uri="{FF2B5EF4-FFF2-40B4-BE49-F238E27FC236}">
                  <a16:creationId xmlns:a16="http://schemas.microsoft.com/office/drawing/2014/main" id="{B1EE08F9-90ED-CBC4-7089-CFA7DFDB0184}"/>
                </a:ext>
              </a:extLst>
            </p:cNvPr>
            <p:cNvGrpSpPr/>
            <p:nvPr/>
          </p:nvGrpSpPr>
          <p:grpSpPr>
            <a:xfrm>
              <a:off x="976330" y="1828801"/>
              <a:ext cx="3989996" cy="3100746"/>
              <a:chOff x="976330" y="1828801"/>
              <a:chExt cx="3989996" cy="3100746"/>
            </a:xfrm>
          </p:grpSpPr>
          <p:sp>
            <p:nvSpPr>
              <p:cNvPr id="18" name="Oval 17">
                <a:extLst>
                  <a:ext uri="{FF2B5EF4-FFF2-40B4-BE49-F238E27FC236}">
                    <a16:creationId xmlns:a16="http://schemas.microsoft.com/office/drawing/2014/main" id="{A7D6AAB8-342A-4A4A-7A49-1C6BFD8DB59A}"/>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3BA4BE3F-814A-DA96-5DE1-3188B2457526}"/>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9372EDF2-5B8A-1721-C225-8947370D75F8}"/>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2394CB2-7B2F-AB6A-BE9B-9A4729257C6A}"/>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828754E0-35E9-AA42-3E2B-DC6BE23F7363}"/>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BB95317-9E97-4CB2-3536-803548F8ED86}"/>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D64C500E-3710-D8CB-E00F-611731C94137}"/>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FC6CF72-DBD0-5244-9B2D-014C779973AD}"/>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FEF0036A-375E-8A6B-FF7F-5C246B9DF53E}"/>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1E6FB1B-7459-1ACD-DA26-C164637D2826}"/>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33114740-9115-22FE-F150-4A82B2EB0E64}"/>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48E3F39-4E98-6A4E-4E5B-2F96072AC3E6}"/>
                </a:ext>
              </a:extLst>
            </p:cNvPr>
            <p:cNvSpPr txBox="1"/>
            <p:nvPr/>
          </p:nvSpPr>
          <p:spPr>
            <a:xfrm>
              <a:off x="2115248" y="2806341"/>
              <a:ext cx="743904" cy="523220"/>
            </a:xfrm>
            <a:prstGeom prst="rect">
              <a:avLst/>
            </a:prstGeom>
            <a:noFill/>
          </p:spPr>
          <p:txBody>
            <a:bodyPr wrap="square">
              <a:spAutoFit/>
            </a:bodyPr>
            <a:lstStyle/>
            <a:p>
              <a:pPr algn="ctr"/>
              <a:r>
                <a:rPr lang="en-US" sz="2800" b="1" dirty="0"/>
                <a:t>0</a:t>
              </a:r>
              <a:endParaRPr lang="en-IN" sz="2800" b="1" dirty="0"/>
            </a:p>
          </p:txBody>
        </p:sp>
        <p:sp>
          <p:nvSpPr>
            <p:cNvPr id="16" name="TextBox 15">
              <a:extLst>
                <a:ext uri="{FF2B5EF4-FFF2-40B4-BE49-F238E27FC236}">
                  <a16:creationId xmlns:a16="http://schemas.microsoft.com/office/drawing/2014/main" id="{4FE4FBA1-F663-00CB-F09D-328E7CBD6087}"/>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DAEAED68-56D7-2212-259E-AD565A9857FD}"/>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9FE37C7F-2233-2301-8EDB-0D4B3A0474FF}"/>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30" name="TextBox 29">
              <a:extLst>
                <a:ext uri="{FF2B5EF4-FFF2-40B4-BE49-F238E27FC236}">
                  <a16:creationId xmlns:a16="http://schemas.microsoft.com/office/drawing/2014/main" id="{FC3DC7D3-4941-580E-3056-53E93405E21E}"/>
                </a:ext>
              </a:extLst>
            </p:cNvPr>
            <p:cNvSpPr txBox="1"/>
            <p:nvPr/>
          </p:nvSpPr>
          <p:spPr>
            <a:xfrm>
              <a:off x="2540266" y="3805892"/>
              <a:ext cx="445997" cy="523220"/>
            </a:xfrm>
            <a:prstGeom prst="rect">
              <a:avLst/>
            </a:prstGeom>
            <a:noFill/>
          </p:spPr>
          <p:txBody>
            <a:bodyPr wrap="square">
              <a:spAutoFit/>
            </a:bodyPr>
            <a:lstStyle/>
            <a:p>
              <a:pPr algn="ctr"/>
              <a:r>
                <a:rPr lang="en-US" sz="2800" b="1" dirty="0"/>
                <a:t>0</a:t>
              </a:r>
              <a:endParaRPr lang="en-IN" sz="2800" b="1" dirty="0"/>
            </a:p>
          </p:txBody>
        </p:sp>
        <p:sp>
          <p:nvSpPr>
            <p:cNvPr id="31" name="TextBox 30">
              <a:extLst>
                <a:ext uri="{FF2B5EF4-FFF2-40B4-BE49-F238E27FC236}">
                  <a16:creationId xmlns:a16="http://schemas.microsoft.com/office/drawing/2014/main" id="{BFED0B46-2ACD-E922-7172-554834C924A8}"/>
                </a:ext>
              </a:extLst>
            </p:cNvPr>
            <p:cNvSpPr txBox="1"/>
            <p:nvPr/>
          </p:nvSpPr>
          <p:spPr>
            <a:xfrm>
              <a:off x="3201354" y="1641206"/>
              <a:ext cx="559090"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1380587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B9248-C580-26AB-C6AD-CA29F6998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9A891-4798-A7B5-CB01-09E28D754FFA}"/>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a:t>
            </a:r>
            <a:r>
              <a:rPr lang="en-US" sz="4000" b="1" dirty="0">
                <a:latin typeface="+mn-lt"/>
              </a:rPr>
              <a:t> 12, 8, 60, 19, 16, 20</a:t>
            </a:r>
            <a:endParaRPr lang="en-IN" sz="4000" b="1" dirty="0">
              <a:latin typeface="+mn-lt"/>
            </a:endParaRPr>
          </a:p>
        </p:txBody>
      </p:sp>
      <p:sp>
        <p:nvSpPr>
          <p:cNvPr id="5" name="TextBox 4">
            <a:extLst>
              <a:ext uri="{FF2B5EF4-FFF2-40B4-BE49-F238E27FC236}">
                <a16:creationId xmlns:a16="http://schemas.microsoft.com/office/drawing/2014/main" id="{DA88AD6E-558A-A9DD-C53A-F27DF7ECEE16}"/>
              </a:ext>
            </a:extLst>
          </p:cNvPr>
          <p:cNvSpPr txBox="1"/>
          <p:nvPr/>
        </p:nvSpPr>
        <p:spPr>
          <a:xfrm>
            <a:off x="5572122" y="1828801"/>
            <a:ext cx="6500816" cy="584775"/>
          </a:xfrm>
          <a:prstGeom prst="rect">
            <a:avLst/>
          </a:prstGeom>
          <a:noFill/>
        </p:spPr>
        <p:txBody>
          <a:bodyPr wrap="square" rtlCol="0">
            <a:spAutoFit/>
          </a:bodyPr>
          <a:lstStyle/>
          <a:p>
            <a:r>
              <a:rPr lang="en-US" sz="3200" dirty="0"/>
              <a:t>Now Insert Node 13 to right of 11</a:t>
            </a:r>
            <a:endParaRPr lang="en-US" sz="3600" dirty="0"/>
          </a:p>
        </p:txBody>
      </p:sp>
      <p:grpSp>
        <p:nvGrpSpPr>
          <p:cNvPr id="13" name="Group 12">
            <a:extLst>
              <a:ext uri="{FF2B5EF4-FFF2-40B4-BE49-F238E27FC236}">
                <a16:creationId xmlns:a16="http://schemas.microsoft.com/office/drawing/2014/main" id="{90D2D894-AE27-E14B-3D5A-A300C67C4D3D}"/>
              </a:ext>
            </a:extLst>
          </p:cNvPr>
          <p:cNvGrpSpPr/>
          <p:nvPr/>
        </p:nvGrpSpPr>
        <p:grpSpPr>
          <a:xfrm>
            <a:off x="419105" y="1828801"/>
            <a:ext cx="3989996" cy="4007835"/>
            <a:chOff x="976330" y="1828801"/>
            <a:chExt cx="3989996" cy="4007835"/>
          </a:xfrm>
        </p:grpSpPr>
        <p:sp>
          <p:nvSpPr>
            <p:cNvPr id="18" name="Oval 17">
              <a:extLst>
                <a:ext uri="{FF2B5EF4-FFF2-40B4-BE49-F238E27FC236}">
                  <a16:creationId xmlns:a16="http://schemas.microsoft.com/office/drawing/2014/main" id="{9C1C27AD-C261-EECD-3C97-0ABE17B57E87}"/>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70D77399-469F-1F5C-442F-C83B2D0204B7}"/>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5537CF30-1799-8B03-6A8A-573E1FAA0D8E}"/>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4A7994E-4CEB-B6CF-A89C-062E2C2D86B4}"/>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0C42D7C9-17A2-9226-59B1-5C6F9D4CF722}"/>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4F8C1AA-2086-49E1-6541-A41AFE89C5C8}"/>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BFE77F07-4FDE-7000-4140-5D77C71F64ED}"/>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09EB34F-1DB1-83CC-0E8B-B99F3C44C99D}"/>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F94E67CA-8ABC-3E06-ABCF-75A38D9675CA}"/>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C3E46BF-F514-0952-9C60-2321AA11BA06}"/>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AF4FC168-18C8-F41E-CF86-FA1671A5C906}"/>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D076F56-10A9-FDA1-64C0-1C515D0B5BEC}"/>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1B00768E-7050-46CE-A3AD-D49B412E415B}"/>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7954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D50B8-281E-DA53-900B-F4E601D28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8230B-F5CE-0804-9AA2-6DD0E4631A88}"/>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a:t>
            </a:r>
            <a:r>
              <a:rPr lang="en-US" sz="4000" b="1" dirty="0">
                <a:latin typeface="+mn-lt"/>
              </a:rPr>
              <a:t> 12, 8, 60, 19, 16, 20</a:t>
            </a:r>
            <a:endParaRPr lang="en-IN" sz="4000" b="1" dirty="0">
              <a:latin typeface="+mn-lt"/>
            </a:endParaRPr>
          </a:p>
        </p:txBody>
      </p:sp>
      <p:sp>
        <p:nvSpPr>
          <p:cNvPr id="5" name="TextBox 4">
            <a:extLst>
              <a:ext uri="{FF2B5EF4-FFF2-40B4-BE49-F238E27FC236}">
                <a16:creationId xmlns:a16="http://schemas.microsoft.com/office/drawing/2014/main" id="{686FD19D-189C-12D4-2FCD-2D277B6D5E68}"/>
              </a:ext>
            </a:extLst>
          </p:cNvPr>
          <p:cNvSpPr txBox="1"/>
          <p:nvPr/>
        </p:nvSpPr>
        <p:spPr>
          <a:xfrm>
            <a:off x="5572122" y="1828801"/>
            <a:ext cx="6500816" cy="3600986"/>
          </a:xfrm>
          <a:prstGeom prst="rect">
            <a:avLst/>
          </a:prstGeom>
          <a:noFill/>
        </p:spPr>
        <p:txBody>
          <a:bodyPr wrap="square" rtlCol="0">
            <a:spAutoFit/>
          </a:bodyPr>
          <a:lstStyle/>
          <a:p>
            <a:r>
              <a:rPr lang="en-US" sz="3200" dirty="0"/>
              <a:t>Now Insert Node 13 to right of 11</a:t>
            </a:r>
            <a:endParaRPr lang="en-US" sz="3600" dirty="0"/>
          </a:p>
          <a:p>
            <a:r>
              <a:rPr lang="en-US" sz="2800" dirty="0"/>
              <a:t>Balance Factor of the node 13 is 0, </a:t>
            </a:r>
          </a:p>
          <a:p>
            <a:r>
              <a:rPr lang="en-US" sz="2800" dirty="0"/>
              <a:t>Balance Factor of the node 4 is 0, </a:t>
            </a:r>
          </a:p>
          <a:p>
            <a:r>
              <a:rPr lang="en-US" sz="2800" dirty="0"/>
              <a:t>Balance Factor of the node 11 is 0 – 1 = –1, </a:t>
            </a:r>
          </a:p>
          <a:p>
            <a:r>
              <a:rPr lang="en-US" sz="2800" dirty="0"/>
              <a:t>Balance Factor of the node 53 is 0, </a:t>
            </a:r>
          </a:p>
          <a:p>
            <a:r>
              <a:rPr lang="en-US" sz="2800" dirty="0"/>
              <a:t>Balance Factor of the node 7 is 1 – 2  = –1,  </a:t>
            </a:r>
          </a:p>
          <a:p>
            <a:r>
              <a:rPr lang="en-US" sz="2800" dirty="0"/>
              <a:t>Balance Factor of the node 17 is 0 – 1  = –1, Balance Factor of the node 14 is 3 – 2  = 1 </a:t>
            </a:r>
          </a:p>
        </p:txBody>
      </p:sp>
      <p:grpSp>
        <p:nvGrpSpPr>
          <p:cNvPr id="12" name="Group 11">
            <a:extLst>
              <a:ext uri="{FF2B5EF4-FFF2-40B4-BE49-F238E27FC236}">
                <a16:creationId xmlns:a16="http://schemas.microsoft.com/office/drawing/2014/main" id="{43E76ECA-9692-155E-B038-2A29A36A9316}"/>
              </a:ext>
            </a:extLst>
          </p:cNvPr>
          <p:cNvGrpSpPr/>
          <p:nvPr/>
        </p:nvGrpSpPr>
        <p:grpSpPr>
          <a:xfrm>
            <a:off x="267178" y="1641206"/>
            <a:ext cx="4600068" cy="4195430"/>
            <a:chOff x="824403" y="1641206"/>
            <a:chExt cx="4600068" cy="4195430"/>
          </a:xfrm>
        </p:grpSpPr>
        <p:grpSp>
          <p:nvGrpSpPr>
            <p:cNvPr id="13" name="Group 12">
              <a:extLst>
                <a:ext uri="{FF2B5EF4-FFF2-40B4-BE49-F238E27FC236}">
                  <a16:creationId xmlns:a16="http://schemas.microsoft.com/office/drawing/2014/main" id="{828D3F76-11E1-9FA5-D248-539B110A36ED}"/>
                </a:ext>
              </a:extLst>
            </p:cNvPr>
            <p:cNvGrpSpPr/>
            <p:nvPr/>
          </p:nvGrpSpPr>
          <p:grpSpPr>
            <a:xfrm>
              <a:off x="976330" y="1828801"/>
              <a:ext cx="3989996" cy="4007835"/>
              <a:chOff x="976330" y="1828801"/>
              <a:chExt cx="3989996" cy="4007835"/>
            </a:xfrm>
          </p:grpSpPr>
          <p:sp>
            <p:nvSpPr>
              <p:cNvPr id="18" name="Oval 17">
                <a:extLst>
                  <a:ext uri="{FF2B5EF4-FFF2-40B4-BE49-F238E27FC236}">
                    <a16:creationId xmlns:a16="http://schemas.microsoft.com/office/drawing/2014/main" id="{29422EC7-51C9-52F8-2765-215247CA0858}"/>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662FD1D9-8D7E-E078-FCBF-4C37AEB5C48D}"/>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154D295B-ACEE-F34D-BAA2-AA7287E9E5E3}"/>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49BA034-2E3F-8455-C451-0F53F0DFDD3D}"/>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5C44C6F2-EFE5-9F0E-2526-19A61C4B4B9E}"/>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AD3CBF7-1D96-1A8F-BA80-E4A952F1C189}"/>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621B1C46-C288-9C2F-FC05-C9D9DB019F8B}"/>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884A6A09-9063-AE35-2963-5E6AAE3BF2C8}"/>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DD45A78B-0449-FE84-9FFD-65E4F7B92614}"/>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59F6167-0CB7-B3C9-42A5-AA9C7905752B}"/>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3D67A7F8-5A1F-3151-FA0A-3FD39423E191}"/>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212CC51-FE07-3FBE-DC1E-E00B9F3DDB15}"/>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51C1B57C-DBA2-3782-1237-17DEEB7C1FCD}"/>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0C26FC6-19D4-2609-F172-AFCCF112FAC8}"/>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4C9840EB-18CA-97B5-F2EA-56395D5487A7}"/>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A13C8682-EB81-A479-51C5-7586974123F5}"/>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31" name="TextBox 30">
              <a:extLst>
                <a:ext uri="{FF2B5EF4-FFF2-40B4-BE49-F238E27FC236}">
                  <a16:creationId xmlns:a16="http://schemas.microsoft.com/office/drawing/2014/main" id="{CF37F4D4-3545-B4DE-105D-C8AACDA84D5F}"/>
                </a:ext>
              </a:extLst>
            </p:cNvPr>
            <p:cNvSpPr txBox="1"/>
            <p:nvPr/>
          </p:nvSpPr>
          <p:spPr>
            <a:xfrm>
              <a:off x="3201354" y="1641206"/>
              <a:ext cx="559090" cy="523220"/>
            </a:xfrm>
            <a:prstGeom prst="rect">
              <a:avLst/>
            </a:prstGeom>
            <a:noFill/>
          </p:spPr>
          <p:txBody>
            <a:bodyPr wrap="square">
              <a:spAutoFit/>
            </a:bodyPr>
            <a:lstStyle/>
            <a:p>
              <a:pPr algn="ctr"/>
              <a:r>
                <a:rPr lang="en-US" sz="2800" b="1" dirty="0"/>
                <a:t>1</a:t>
              </a:r>
              <a:endParaRPr lang="en-IN" sz="2800" b="1" dirty="0"/>
            </a:p>
          </p:txBody>
        </p:sp>
        <p:sp>
          <p:nvSpPr>
            <p:cNvPr id="9" name="TextBox 8">
              <a:extLst>
                <a:ext uri="{FF2B5EF4-FFF2-40B4-BE49-F238E27FC236}">
                  <a16:creationId xmlns:a16="http://schemas.microsoft.com/office/drawing/2014/main" id="{D443AE3B-12E2-4896-499A-A01B889B429C}"/>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20FD11F1-8A3E-8098-CE69-B97E889EAAA0}"/>
                </a:ext>
              </a:extLst>
            </p:cNvPr>
            <p:cNvSpPr txBox="1"/>
            <p:nvPr/>
          </p:nvSpPr>
          <p:spPr>
            <a:xfrm>
              <a:off x="2474334" y="3841337"/>
              <a:ext cx="743904" cy="523220"/>
            </a:xfrm>
            <a:prstGeom prst="rect">
              <a:avLst/>
            </a:prstGeom>
            <a:noFill/>
          </p:spPr>
          <p:txBody>
            <a:bodyPr wrap="square">
              <a:spAutoFit/>
            </a:bodyPr>
            <a:lstStyle/>
            <a:p>
              <a:pPr algn="ctr"/>
              <a:r>
                <a:rPr lang="en-US" sz="2800" b="1" dirty="0"/>
                <a:t>–1</a:t>
              </a:r>
              <a:endParaRPr lang="en-IN" sz="2800" b="1" dirty="0"/>
            </a:p>
          </p:txBody>
        </p:sp>
        <p:sp>
          <p:nvSpPr>
            <p:cNvPr id="15" name="TextBox 14">
              <a:extLst>
                <a:ext uri="{FF2B5EF4-FFF2-40B4-BE49-F238E27FC236}">
                  <a16:creationId xmlns:a16="http://schemas.microsoft.com/office/drawing/2014/main" id="{D82AB884-BEBC-2634-5A9D-449C46B1E477}"/>
                </a:ext>
              </a:extLst>
            </p:cNvPr>
            <p:cNvSpPr txBox="1"/>
            <p:nvPr/>
          </p:nvSpPr>
          <p:spPr>
            <a:xfrm>
              <a:off x="2159537" y="2819105"/>
              <a:ext cx="743904" cy="523220"/>
            </a:xfrm>
            <a:prstGeom prst="rect">
              <a:avLst/>
            </a:prstGeom>
            <a:noFill/>
          </p:spPr>
          <p:txBody>
            <a:bodyPr wrap="square">
              <a:spAutoFit/>
            </a:bodyPr>
            <a:lstStyle/>
            <a:p>
              <a:pPr algn="ctr"/>
              <a:r>
                <a:rPr lang="en-US" sz="2800" b="1" dirty="0"/>
                <a:t>–1</a:t>
              </a:r>
              <a:endParaRPr lang="en-IN" sz="2800" b="1" dirty="0"/>
            </a:p>
          </p:txBody>
        </p:sp>
      </p:grpSp>
    </p:spTree>
    <p:extLst>
      <p:ext uri="{BB962C8B-B14F-4D97-AF65-F5344CB8AC3E}">
        <p14:creationId xmlns:p14="http://schemas.microsoft.com/office/powerpoint/2010/main" val="3980425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0810E-DB85-39F7-5127-37AEBA824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444A1-5E02-F412-F9C9-0EB717BF132A}"/>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a:t>
            </a:r>
            <a:r>
              <a:rPr lang="en-US" sz="4000" b="1" dirty="0">
                <a:latin typeface="+mn-lt"/>
              </a:rPr>
              <a:t> 8, 60, 19, 16, 20</a:t>
            </a:r>
            <a:endParaRPr lang="en-IN" sz="4000" b="1" dirty="0">
              <a:latin typeface="+mn-lt"/>
            </a:endParaRPr>
          </a:p>
        </p:txBody>
      </p:sp>
      <p:sp>
        <p:nvSpPr>
          <p:cNvPr id="5" name="TextBox 4">
            <a:extLst>
              <a:ext uri="{FF2B5EF4-FFF2-40B4-BE49-F238E27FC236}">
                <a16:creationId xmlns:a16="http://schemas.microsoft.com/office/drawing/2014/main" id="{80CB8385-0C19-43F4-F653-F44A012D0EEA}"/>
              </a:ext>
            </a:extLst>
          </p:cNvPr>
          <p:cNvSpPr txBox="1"/>
          <p:nvPr/>
        </p:nvSpPr>
        <p:spPr>
          <a:xfrm>
            <a:off x="5572122" y="1828801"/>
            <a:ext cx="6500816" cy="646331"/>
          </a:xfrm>
          <a:prstGeom prst="rect">
            <a:avLst/>
          </a:prstGeom>
          <a:noFill/>
        </p:spPr>
        <p:txBody>
          <a:bodyPr wrap="square" rtlCol="0">
            <a:spAutoFit/>
          </a:bodyPr>
          <a:lstStyle/>
          <a:p>
            <a:r>
              <a:rPr lang="en-US" sz="3200" dirty="0"/>
              <a:t>Now Insert Node 12 to left of 13</a:t>
            </a:r>
            <a:r>
              <a:rPr lang="en-US" sz="3600" dirty="0"/>
              <a:t> </a:t>
            </a:r>
            <a:endParaRPr lang="en-US" sz="2800" dirty="0"/>
          </a:p>
        </p:txBody>
      </p:sp>
      <p:grpSp>
        <p:nvGrpSpPr>
          <p:cNvPr id="13" name="Group 12">
            <a:extLst>
              <a:ext uri="{FF2B5EF4-FFF2-40B4-BE49-F238E27FC236}">
                <a16:creationId xmlns:a16="http://schemas.microsoft.com/office/drawing/2014/main" id="{D1C93F5C-083C-F3D8-0AC1-662E104683F1}"/>
              </a:ext>
            </a:extLst>
          </p:cNvPr>
          <p:cNvGrpSpPr/>
          <p:nvPr/>
        </p:nvGrpSpPr>
        <p:grpSpPr>
          <a:xfrm>
            <a:off x="419105" y="1828801"/>
            <a:ext cx="3989996" cy="4970004"/>
            <a:chOff x="976330" y="1828801"/>
            <a:chExt cx="3989996" cy="4970004"/>
          </a:xfrm>
        </p:grpSpPr>
        <p:sp>
          <p:nvSpPr>
            <p:cNvPr id="18" name="Oval 17">
              <a:extLst>
                <a:ext uri="{FF2B5EF4-FFF2-40B4-BE49-F238E27FC236}">
                  <a16:creationId xmlns:a16="http://schemas.microsoft.com/office/drawing/2014/main" id="{CE4D9D9C-39CF-3234-DC55-A6803FD646D9}"/>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E61BAFE7-A09F-A1B7-2ADB-B65F6C4A2D11}"/>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0E4FF0C8-EFD8-0B5C-E4D3-AB44F7CCB257}"/>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BEB0465-254E-6BBA-CFD7-158BBD73AE94}"/>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892457BB-EC7D-C132-853A-4A40C7BF6FB6}"/>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4739166-52AB-8788-D121-4F3B7E98E512}"/>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9E2C2C3C-0F81-E8CF-5231-4A74B0196AD9}"/>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8698F635-173E-43F3-2317-9DEBB9EE7880}"/>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493FF7BB-DE71-9DF5-CC0D-E139E12D5C47}"/>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A5BB991-E981-96B6-9A2D-4AA8892E0A15}"/>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FB923525-E816-1262-BAB1-C48CA486EA33}"/>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0B17A37-74F6-1437-3371-8C70E6E174C1}"/>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0D761BCE-238B-AC1F-81D4-F04EC6F6E355}"/>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EB0DF1E-F4B9-C998-26D6-FACC47631C03}"/>
                </a:ext>
              </a:extLst>
            </p:cNvPr>
            <p:cNvSpPr/>
            <p:nvPr/>
          </p:nvSpPr>
          <p:spPr>
            <a:xfrm>
              <a:off x="2019117" y="609871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969126CE-B8E6-6271-5716-6002D7EDA6B8}"/>
                </a:ext>
              </a:extLst>
            </p:cNvPr>
            <p:cNvCxnSpPr>
              <a:cxnSpLocks/>
              <a:stCxn id="7" idx="3"/>
              <a:endCxn id="10" idx="0"/>
            </p:cNvCxnSpPr>
            <p:nvPr/>
          </p:nvCxnSpPr>
          <p:spPr>
            <a:xfrm flipH="1">
              <a:off x="2454886" y="5734110"/>
              <a:ext cx="215464" cy="36460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8298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887A5-D8FC-73E6-00D5-96B9B0707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66D17-38B2-5BB0-D630-8A88ADB8130F}"/>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a:t>
            </a:r>
            <a:r>
              <a:rPr lang="en-US" sz="4000" b="1" dirty="0">
                <a:latin typeface="+mn-lt"/>
              </a:rPr>
              <a:t> 8, 60, 19, 16, 20</a:t>
            </a:r>
            <a:endParaRPr lang="en-IN" sz="4000" b="1" dirty="0">
              <a:latin typeface="+mn-lt"/>
            </a:endParaRPr>
          </a:p>
        </p:txBody>
      </p:sp>
      <p:sp>
        <p:nvSpPr>
          <p:cNvPr id="5" name="TextBox 4">
            <a:extLst>
              <a:ext uri="{FF2B5EF4-FFF2-40B4-BE49-F238E27FC236}">
                <a16:creationId xmlns:a16="http://schemas.microsoft.com/office/drawing/2014/main" id="{5D3F1410-A84D-A281-43D2-C88461F526DD}"/>
              </a:ext>
            </a:extLst>
          </p:cNvPr>
          <p:cNvSpPr txBox="1"/>
          <p:nvPr/>
        </p:nvSpPr>
        <p:spPr>
          <a:xfrm>
            <a:off x="5572122" y="1828801"/>
            <a:ext cx="6500816" cy="3170099"/>
          </a:xfrm>
          <a:prstGeom prst="rect">
            <a:avLst/>
          </a:prstGeom>
          <a:noFill/>
        </p:spPr>
        <p:txBody>
          <a:bodyPr wrap="square" rtlCol="0">
            <a:spAutoFit/>
          </a:bodyPr>
          <a:lstStyle/>
          <a:p>
            <a:r>
              <a:rPr lang="en-US" sz="3200" dirty="0"/>
              <a:t>Now Insert Node 12 to left of 13</a:t>
            </a:r>
            <a:endParaRPr lang="en-US" sz="3600" dirty="0"/>
          </a:p>
          <a:p>
            <a:r>
              <a:rPr lang="en-US" sz="2800" dirty="0"/>
              <a:t>Balance Factor of the node 12 is 0, </a:t>
            </a:r>
          </a:p>
          <a:p>
            <a:r>
              <a:rPr lang="en-US" sz="2800" dirty="0"/>
              <a:t>Balance Factor of the node 13 is 1 – 0 = 1,</a:t>
            </a:r>
          </a:p>
          <a:p>
            <a:r>
              <a:rPr lang="en-US" sz="2800" dirty="0"/>
              <a:t>Balance Factor of the node 4 is 0, </a:t>
            </a:r>
          </a:p>
          <a:p>
            <a:r>
              <a:rPr lang="en-US" sz="2800" dirty="0"/>
              <a:t>Balance Factor of the node 11 is 0 – 2 = –2, </a:t>
            </a:r>
          </a:p>
          <a:p>
            <a:r>
              <a:rPr lang="en-US" sz="2800" dirty="0"/>
              <a:t>Balance Factor of the node 53 is 0, </a:t>
            </a:r>
          </a:p>
          <a:p>
            <a:r>
              <a:rPr lang="en-US" sz="2800" dirty="0"/>
              <a:t>Balance Factor of the node 17 is 0 – 1  = –1</a:t>
            </a:r>
          </a:p>
        </p:txBody>
      </p:sp>
      <p:grpSp>
        <p:nvGrpSpPr>
          <p:cNvPr id="12" name="Group 11">
            <a:extLst>
              <a:ext uri="{FF2B5EF4-FFF2-40B4-BE49-F238E27FC236}">
                <a16:creationId xmlns:a16="http://schemas.microsoft.com/office/drawing/2014/main" id="{B3BC4EDD-F325-D4D7-02B7-6D2CE17AC854}"/>
              </a:ext>
            </a:extLst>
          </p:cNvPr>
          <p:cNvGrpSpPr/>
          <p:nvPr/>
        </p:nvGrpSpPr>
        <p:grpSpPr>
          <a:xfrm>
            <a:off x="267178" y="1828801"/>
            <a:ext cx="4600068" cy="4970004"/>
            <a:chOff x="824403" y="1828801"/>
            <a:chExt cx="4600068" cy="4970004"/>
          </a:xfrm>
        </p:grpSpPr>
        <p:grpSp>
          <p:nvGrpSpPr>
            <p:cNvPr id="13" name="Group 12">
              <a:extLst>
                <a:ext uri="{FF2B5EF4-FFF2-40B4-BE49-F238E27FC236}">
                  <a16:creationId xmlns:a16="http://schemas.microsoft.com/office/drawing/2014/main" id="{170819E2-A1F1-AA7F-D7E9-4CCD8E5EA349}"/>
                </a:ext>
              </a:extLst>
            </p:cNvPr>
            <p:cNvGrpSpPr/>
            <p:nvPr/>
          </p:nvGrpSpPr>
          <p:grpSpPr>
            <a:xfrm>
              <a:off x="976330" y="1828801"/>
              <a:ext cx="3989996" cy="4970004"/>
              <a:chOff x="976330" y="1828801"/>
              <a:chExt cx="3989996" cy="4970004"/>
            </a:xfrm>
          </p:grpSpPr>
          <p:sp>
            <p:nvSpPr>
              <p:cNvPr id="18" name="Oval 17">
                <a:extLst>
                  <a:ext uri="{FF2B5EF4-FFF2-40B4-BE49-F238E27FC236}">
                    <a16:creationId xmlns:a16="http://schemas.microsoft.com/office/drawing/2014/main" id="{806EE3B5-9988-0838-B56C-639CBEB87DC6}"/>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4D86660B-5EE3-3720-C7C3-89CD84EAD3A2}"/>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CCE790BE-389B-D088-E1BB-7D04A6C8F521}"/>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B68B983-9084-8BEB-596D-BA7F817B5D0E}"/>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9E9EB974-3DAF-B56B-80CE-E8F3724B5E7B}"/>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52B7092-DCCC-CA62-2DAF-63B72CCC0F7E}"/>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77984739-3771-3DD9-09F3-D53DC6480E19}"/>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A4CDFCBE-4942-3C9D-1F58-4CE278C5FA6E}"/>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2BAF5C86-9C58-6A19-F487-E3FEAAFA277A}"/>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AC4F9660-02C9-75A2-6582-62DC1A1A2F4C}"/>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94C7A839-F2D9-5BDB-83E1-DF1D95E723D1}"/>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EBA87EF-0194-5AB8-FFA6-F989342FD78C}"/>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678D481F-8354-5C78-4B91-E9742775906A}"/>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689DC5D-63CA-00FD-0817-4A130DC17FA7}"/>
                  </a:ext>
                </a:extLst>
              </p:cNvPr>
              <p:cNvSpPr/>
              <p:nvPr/>
            </p:nvSpPr>
            <p:spPr>
              <a:xfrm>
                <a:off x="2019117" y="609871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3E92FA47-18D9-8EA2-ABAB-B03CBFB2B055}"/>
                  </a:ext>
                </a:extLst>
              </p:cNvPr>
              <p:cNvCxnSpPr>
                <a:cxnSpLocks/>
                <a:stCxn id="7" idx="3"/>
                <a:endCxn id="10" idx="0"/>
              </p:cNvCxnSpPr>
              <p:nvPr/>
            </p:nvCxnSpPr>
            <p:spPr>
              <a:xfrm flipH="1">
                <a:off x="2454886" y="5734110"/>
                <a:ext cx="215464" cy="36460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B6D17C4-5EAB-D893-50E4-E3A869DEBDE3}"/>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2B2A7769-1D3D-48F6-50C4-3BE969945E1E}"/>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477C83FC-DD83-5FF9-065C-180E54899D89}"/>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7F8CEEAA-B383-ED71-7CB4-A025DF654439}"/>
                </a:ext>
              </a:extLst>
            </p:cNvPr>
            <p:cNvSpPr txBox="1"/>
            <p:nvPr/>
          </p:nvSpPr>
          <p:spPr>
            <a:xfrm>
              <a:off x="3056087" y="4781906"/>
              <a:ext cx="445997" cy="523220"/>
            </a:xfrm>
            <a:prstGeom prst="rect">
              <a:avLst/>
            </a:prstGeom>
            <a:noFill/>
          </p:spPr>
          <p:txBody>
            <a:bodyPr wrap="square">
              <a:spAutoFit/>
            </a:bodyPr>
            <a:lstStyle/>
            <a:p>
              <a:pPr algn="ctr"/>
              <a:r>
                <a:rPr lang="en-US" sz="2800" b="1" dirty="0"/>
                <a:t>1</a:t>
              </a:r>
              <a:endParaRPr lang="en-IN" sz="2800" b="1" dirty="0"/>
            </a:p>
          </p:txBody>
        </p:sp>
        <p:sp>
          <p:nvSpPr>
            <p:cNvPr id="11" name="TextBox 10">
              <a:extLst>
                <a:ext uri="{FF2B5EF4-FFF2-40B4-BE49-F238E27FC236}">
                  <a16:creationId xmlns:a16="http://schemas.microsoft.com/office/drawing/2014/main" id="{FA521C3B-27A4-CB57-C558-B7139E60C493}"/>
                </a:ext>
              </a:extLst>
            </p:cNvPr>
            <p:cNvSpPr txBox="1"/>
            <p:nvPr/>
          </p:nvSpPr>
          <p:spPr>
            <a:xfrm>
              <a:off x="2474334" y="3841337"/>
              <a:ext cx="743904" cy="523220"/>
            </a:xfrm>
            <a:prstGeom prst="rect">
              <a:avLst/>
            </a:prstGeom>
            <a:noFill/>
          </p:spPr>
          <p:txBody>
            <a:bodyPr wrap="square">
              <a:spAutoFit/>
            </a:bodyPr>
            <a:lstStyle/>
            <a:p>
              <a:pPr algn="ctr"/>
              <a:r>
                <a:rPr lang="en-US" sz="2800" b="1" dirty="0"/>
                <a:t>–2</a:t>
              </a:r>
              <a:endParaRPr lang="en-IN" sz="2800" b="1" dirty="0"/>
            </a:p>
          </p:txBody>
        </p:sp>
        <p:sp>
          <p:nvSpPr>
            <p:cNvPr id="25" name="TextBox 24">
              <a:extLst>
                <a:ext uri="{FF2B5EF4-FFF2-40B4-BE49-F238E27FC236}">
                  <a16:creationId xmlns:a16="http://schemas.microsoft.com/office/drawing/2014/main" id="{0510F1B9-9025-703E-24A7-63C360872E42}"/>
                </a:ext>
              </a:extLst>
            </p:cNvPr>
            <p:cNvSpPr txBox="1"/>
            <p:nvPr/>
          </p:nvSpPr>
          <p:spPr>
            <a:xfrm>
              <a:off x="1867190" y="5737673"/>
              <a:ext cx="445997"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1214043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EE462-4EE4-CAD8-B490-10B2B62D3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A81F2-CC36-62AC-C131-198B9BA942D4}"/>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a:t>
            </a:r>
            <a:r>
              <a:rPr lang="en-US" sz="4000" b="1" dirty="0">
                <a:latin typeface="+mn-lt"/>
              </a:rPr>
              <a:t> 8, 60, 19, 16, 20</a:t>
            </a:r>
            <a:endParaRPr lang="en-IN" sz="4000" b="1" dirty="0">
              <a:latin typeface="+mn-lt"/>
            </a:endParaRPr>
          </a:p>
        </p:txBody>
      </p:sp>
      <p:sp>
        <p:nvSpPr>
          <p:cNvPr id="5" name="TextBox 4">
            <a:extLst>
              <a:ext uri="{FF2B5EF4-FFF2-40B4-BE49-F238E27FC236}">
                <a16:creationId xmlns:a16="http://schemas.microsoft.com/office/drawing/2014/main" id="{08E05F3B-DE56-17EE-682D-37D5BC3BCB3D}"/>
              </a:ext>
            </a:extLst>
          </p:cNvPr>
          <p:cNvSpPr txBox="1"/>
          <p:nvPr/>
        </p:nvSpPr>
        <p:spPr>
          <a:xfrm>
            <a:off x="5572122" y="1828801"/>
            <a:ext cx="6500816" cy="3600986"/>
          </a:xfrm>
          <a:prstGeom prst="rect">
            <a:avLst/>
          </a:prstGeom>
          <a:noFill/>
        </p:spPr>
        <p:txBody>
          <a:bodyPr wrap="square" rtlCol="0">
            <a:spAutoFit/>
          </a:bodyPr>
          <a:lstStyle/>
          <a:p>
            <a:r>
              <a:rPr lang="en-US" sz="3200" dirty="0"/>
              <a:t>Now Insert Node 12 to left of 13</a:t>
            </a:r>
            <a:endParaRPr lang="en-US" sz="3600" dirty="0"/>
          </a:p>
          <a:p>
            <a:r>
              <a:rPr lang="en-US" sz="2800" dirty="0"/>
              <a:t>Balance Factor of the node 12 is 0, </a:t>
            </a:r>
          </a:p>
          <a:p>
            <a:r>
              <a:rPr lang="en-US" sz="2800" dirty="0"/>
              <a:t>Balance Factor of the node 13 is 1 – 0 = 1,</a:t>
            </a:r>
          </a:p>
          <a:p>
            <a:r>
              <a:rPr lang="en-US" sz="2800" dirty="0"/>
              <a:t>Balance Factor of the node 4 is 0, </a:t>
            </a:r>
          </a:p>
          <a:p>
            <a:r>
              <a:rPr lang="en-US" sz="2800" dirty="0"/>
              <a:t>Balance Factor of the node 11 is 0 – 2 = –2, </a:t>
            </a:r>
          </a:p>
          <a:p>
            <a:r>
              <a:rPr lang="en-US" sz="2800" dirty="0"/>
              <a:t>Balance Factor of the node 53 is 0, </a:t>
            </a:r>
          </a:p>
          <a:p>
            <a:r>
              <a:rPr lang="en-US" sz="2800" dirty="0"/>
              <a:t>Balance Factor of the node 17 is 0 – 1  = –1</a:t>
            </a:r>
          </a:p>
          <a:p>
            <a:r>
              <a:rPr lang="en-US" sz="2800" dirty="0"/>
              <a:t>Node 11 is not Balanced.</a:t>
            </a:r>
          </a:p>
        </p:txBody>
      </p:sp>
      <p:grpSp>
        <p:nvGrpSpPr>
          <p:cNvPr id="12" name="Group 11">
            <a:extLst>
              <a:ext uri="{FF2B5EF4-FFF2-40B4-BE49-F238E27FC236}">
                <a16:creationId xmlns:a16="http://schemas.microsoft.com/office/drawing/2014/main" id="{3865CD92-08DD-A290-0FB8-F0C8404998FD}"/>
              </a:ext>
            </a:extLst>
          </p:cNvPr>
          <p:cNvGrpSpPr/>
          <p:nvPr/>
        </p:nvGrpSpPr>
        <p:grpSpPr>
          <a:xfrm>
            <a:off x="267178" y="1828801"/>
            <a:ext cx="4600068" cy="4970004"/>
            <a:chOff x="824403" y="1828801"/>
            <a:chExt cx="4600068" cy="4970004"/>
          </a:xfrm>
        </p:grpSpPr>
        <p:grpSp>
          <p:nvGrpSpPr>
            <p:cNvPr id="13" name="Group 12">
              <a:extLst>
                <a:ext uri="{FF2B5EF4-FFF2-40B4-BE49-F238E27FC236}">
                  <a16:creationId xmlns:a16="http://schemas.microsoft.com/office/drawing/2014/main" id="{212AE7F5-5F96-9090-510E-D268E856E300}"/>
                </a:ext>
              </a:extLst>
            </p:cNvPr>
            <p:cNvGrpSpPr/>
            <p:nvPr/>
          </p:nvGrpSpPr>
          <p:grpSpPr>
            <a:xfrm>
              <a:off x="976330" y="1828801"/>
              <a:ext cx="3989996" cy="4970004"/>
              <a:chOff x="976330" y="1828801"/>
              <a:chExt cx="3989996" cy="4970004"/>
            </a:xfrm>
          </p:grpSpPr>
          <p:sp>
            <p:nvSpPr>
              <p:cNvPr id="18" name="Oval 17">
                <a:extLst>
                  <a:ext uri="{FF2B5EF4-FFF2-40B4-BE49-F238E27FC236}">
                    <a16:creationId xmlns:a16="http://schemas.microsoft.com/office/drawing/2014/main" id="{13CF83F9-5CE5-1EDE-C986-0DE646B9AADE}"/>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E15901D3-9AF2-DA0E-CD7E-E005B1555E9A}"/>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C2E52051-912A-1B7F-C45A-B42A965F6DAE}"/>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279D393-5F6F-F564-C091-B2F373A558E4}"/>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13F63548-7D5C-C77B-890A-F137184F5740}"/>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63908CD-A45E-09E6-68FA-115A273AEF87}"/>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A6BEABE9-7143-667E-7EC5-CC1A1E63C88E}"/>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14AFEB9-9B6A-2A95-5DC2-75BBCA7E74E2}"/>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1FDDCE62-482B-FB77-B152-94D9705062DE}"/>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5E53F66-F9A4-FC77-1217-4B3EE16ED2ED}"/>
                  </a:ext>
                </a:extLst>
              </p:cNvPr>
              <p:cNvSpPr/>
              <p:nvPr/>
            </p:nvSpPr>
            <p:spPr>
              <a:xfrm>
                <a:off x="2026896" y="4174820"/>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11</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BDAF3243-D9AF-AE4E-6D2A-DE8CBA11F536}"/>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2C83053-A3C9-3B1B-AB95-9F82442B21E5}"/>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886E31E0-FEBB-C0D5-1553-173924BA125F}"/>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F445EAE-5FF6-96A3-B8A1-15D93A42F751}"/>
                  </a:ext>
                </a:extLst>
              </p:cNvPr>
              <p:cNvSpPr/>
              <p:nvPr/>
            </p:nvSpPr>
            <p:spPr>
              <a:xfrm>
                <a:off x="2019117" y="609871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A7E8AA00-D4C6-1D56-3EC6-E2FD51579CA3}"/>
                  </a:ext>
                </a:extLst>
              </p:cNvPr>
              <p:cNvCxnSpPr>
                <a:cxnSpLocks/>
                <a:stCxn id="7" idx="3"/>
                <a:endCxn id="10" idx="0"/>
              </p:cNvCxnSpPr>
              <p:nvPr/>
            </p:nvCxnSpPr>
            <p:spPr>
              <a:xfrm flipH="1">
                <a:off x="2454886" y="5734110"/>
                <a:ext cx="215464" cy="36460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2475ACAE-1A26-F12A-A7B2-792CC6AD1A14}"/>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48A2C069-B33A-7FFD-3C5F-E433C308EE02}"/>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0A9D4F27-C339-6A32-4579-FD44580A6D6C}"/>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B3C7C901-8690-CF1A-15F8-D89D04118BC0}"/>
                </a:ext>
              </a:extLst>
            </p:cNvPr>
            <p:cNvSpPr txBox="1"/>
            <p:nvPr/>
          </p:nvSpPr>
          <p:spPr>
            <a:xfrm>
              <a:off x="3056087" y="4781906"/>
              <a:ext cx="445997" cy="523220"/>
            </a:xfrm>
            <a:prstGeom prst="rect">
              <a:avLst/>
            </a:prstGeom>
            <a:noFill/>
          </p:spPr>
          <p:txBody>
            <a:bodyPr wrap="square">
              <a:spAutoFit/>
            </a:bodyPr>
            <a:lstStyle/>
            <a:p>
              <a:pPr algn="ctr"/>
              <a:r>
                <a:rPr lang="en-US" sz="2800" b="1" dirty="0"/>
                <a:t>1</a:t>
              </a:r>
              <a:endParaRPr lang="en-IN" sz="2800" b="1" dirty="0"/>
            </a:p>
          </p:txBody>
        </p:sp>
        <p:sp>
          <p:nvSpPr>
            <p:cNvPr id="11" name="TextBox 10">
              <a:extLst>
                <a:ext uri="{FF2B5EF4-FFF2-40B4-BE49-F238E27FC236}">
                  <a16:creationId xmlns:a16="http://schemas.microsoft.com/office/drawing/2014/main" id="{63B702F5-89CB-AB48-022C-AE4E21B7EC49}"/>
                </a:ext>
              </a:extLst>
            </p:cNvPr>
            <p:cNvSpPr txBox="1"/>
            <p:nvPr/>
          </p:nvSpPr>
          <p:spPr>
            <a:xfrm>
              <a:off x="2474334" y="3841337"/>
              <a:ext cx="743904" cy="523220"/>
            </a:xfrm>
            <a:prstGeom prst="rect">
              <a:avLst/>
            </a:prstGeom>
            <a:noFill/>
          </p:spPr>
          <p:txBody>
            <a:bodyPr wrap="square">
              <a:spAutoFit/>
            </a:bodyPr>
            <a:lstStyle/>
            <a:p>
              <a:pPr algn="ctr"/>
              <a:r>
                <a:rPr lang="en-US" sz="2800" b="1" dirty="0"/>
                <a:t>–2</a:t>
              </a:r>
              <a:endParaRPr lang="en-IN" sz="2800" b="1" dirty="0"/>
            </a:p>
          </p:txBody>
        </p:sp>
        <p:sp>
          <p:nvSpPr>
            <p:cNvPr id="25" name="TextBox 24">
              <a:extLst>
                <a:ext uri="{FF2B5EF4-FFF2-40B4-BE49-F238E27FC236}">
                  <a16:creationId xmlns:a16="http://schemas.microsoft.com/office/drawing/2014/main" id="{86E94BDE-978A-5B7B-F265-D116BF75CEEF}"/>
                </a:ext>
              </a:extLst>
            </p:cNvPr>
            <p:cNvSpPr txBox="1"/>
            <p:nvPr/>
          </p:nvSpPr>
          <p:spPr>
            <a:xfrm>
              <a:off x="1867190" y="5737673"/>
              <a:ext cx="445997"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543059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38EB-7D01-158D-E179-20E47B6FE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39F8B-C5B8-EFED-B443-83DA132B4481}"/>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a:t>
            </a:r>
            <a:r>
              <a:rPr lang="en-US" sz="4000" b="1" dirty="0">
                <a:latin typeface="+mn-lt"/>
              </a:rPr>
              <a:t> 8, 60, 19, 16, 20</a:t>
            </a:r>
            <a:endParaRPr lang="en-IN" sz="4000" b="1" dirty="0">
              <a:latin typeface="+mn-lt"/>
            </a:endParaRPr>
          </a:p>
        </p:txBody>
      </p:sp>
      <p:sp>
        <p:nvSpPr>
          <p:cNvPr id="5" name="TextBox 4">
            <a:extLst>
              <a:ext uri="{FF2B5EF4-FFF2-40B4-BE49-F238E27FC236}">
                <a16:creationId xmlns:a16="http://schemas.microsoft.com/office/drawing/2014/main" id="{9937365C-2B1E-FEF4-CFD3-BA043181D6BE}"/>
              </a:ext>
            </a:extLst>
          </p:cNvPr>
          <p:cNvSpPr txBox="1"/>
          <p:nvPr/>
        </p:nvSpPr>
        <p:spPr>
          <a:xfrm>
            <a:off x="5572122" y="1828801"/>
            <a:ext cx="6500816" cy="4462760"/>
          </a:xfrm>
          <a:prstGeom prst="rect">
            <a:avLst/>
          </a:prstGeom>
          <a:noFill/>
        </p:spPr>
        <p:txBody>
          <a:bodyPr wrap="square" rtlCol="0">
            <a:spAutoFit/>
          </a:bodyPr>
          <a:lstStyle/>
          <a:p>
            <a:r>
              <a:rPr lang="en-US" sz="3200" dirty="0"/>
              <a:t>Now Insert Node 12 to left of 13</a:t>
            </a:r>
            <a:endParaRPr lang="en-US" sz="3600" dirty="0"/>
          </a:p>
          <a:p>
            <a:r>
              <a:rPr lang="en-US" sz="2800" dirty="0"/>
              <a:t>Balance Factor of the node 12 is 0, </a:t>
            </a:r>
          </a:p>
          <a:p>
            <a:r>
              <a:rPr lang="en-US" sz="2800" dirty="0"/>
              <a:t>Balance Factor of the node 13 is 1 – 0 = 1,</a:t>
            </a:r>
          </a:p>
          <a:p>
            <a:r>
              <a:rPr lang="en-US" sz="2800" dirty="0"/>
              <a:t>Balance Factor of the node 4 is 0, </a:t>
            </a:r>
          </a:p>
          <a:p>
            <a:r>
              <a:rPr lang="en-US" sz="2800" dirty="0"/>
              <a:t>Balance Factor of the node 11 is 0 – 2 = –2, </a:t>
            </a:r>
          </a:p>
          <a:p>
            <a:r>
              <a:rPr lang="en-US" sz="2800" dirty="0"/>
              <a:t>Balance Factor of the node 53 is 0, </a:t>
            </a:r>
          </a:p>
          <a:p>
            <a:r>
              <a:rPr lang="en-US" sz="2800" dirty="0"/>
              <a:t>Balance Factor of the node 17 is 0 – 1  = –1</a:t>
            </a:r>
          </a:p>
          <a:p>
            <a:r>
              <a:rPr lang="en-US" sz="2800" dirty="0"/>
              <a:t>Node 11 is not Balanced.</a:t>
            </a:r>
          </a:p>
          <a:p>
            <a:r>
              <a:rPr lang="en-US" sz="2800" dirty="0"/>
              <a:t>In the sequence of nodes 11, 12, 13 the middle node is 12. So, it will be the root.</a:t>
            </a:r>
          </a:p>
        </p:txBody>
      </p:sp>
      <p:grpSp>
        <p:nvGrpSpPr>
          <p:cNvPr id="12" name="Group 11">
            <a:extLst>
              <a:ext uri="{FF2B5EF4-FFF2-40B4-BE49-F238E27FC236}">
                <a16:creationId xmlns:a16="http://schemas.microsoft.com/office/drawing/2014/main" id="{F7B221C3-0DD8-1B67-8FC3-515D991CAB19}"/>
              </a:ext>
            </a:extLst>
          </p:cNvPr>
          <p:cNvGrpSpPr/>
          <p:nvPr/>
        </p:nvGrpSpPr>
        <p:grpSpPr>
          <a:xfrm>
            <a:off x="267178" y="1828801"/>
            <a:ext cx="4600068" cy="4970004"/>
            <a:chOff x="824403" y="1828801"/>
            <a:chExt cx="4600068" cy="4970004"/>
          </a:xfrm>
        </p:grpSpPr>
        <p:grpSp>
          <p:nvGrpSpPr>
            <p:cNvPr id="13" name="Group 12">
              <a:extLst>
                <a:ext uri="{FF2B5EF4-FFF2-40B4-BE49-F238E27FC236}">
                  <a16:creationId xmlns:a16="http://schemas.microsoft.com/office/drawing/2014/main" id="{25D686D0-07FA-1855-F621-D7AAC9C29EE4}"/>
                </a:ext>
              </a:extLst>
            </p:cNvPr>
            <p:cNvGrpSpPr/>
            <p:nvPr/>
          </p:nvGrpSpPr>
          <p:grpSpPr>
            <a:xfrm>
              <a:off x="976330" y="1828801"/>
              <a:ext cx="3989996" cy="4970004"/>
              <a:chOff x="976330" y="1828801"/>
              <a:chExt cx="3989996" cy="4970004"/>
            </a:xfrm>
          </p:grpSpPr>
          <p:sp>
            <p:nvSpPr>
              <p:cNvPr id="18" name="Oval 17">
                <a:extLst>
                  <a:ext uri="{FF2B5EF4-FFF2-40B4-BE49-F238E27FC236}">
                    <a16:creationId xmlns:a16="http://schemas.microsoft.com/office/drawing/2014/main" id="{C1CBAC9E-E9B7-1010-DDF4-A6D374F2AC54}"/>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F2875987-D1BD-5370-91CA-6376AAC3F398}"/>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7C9242BD-4D1F-9433-D1E5-E7E740300645}"/>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C354971-DD99-F2AF-BCFD-5566815673AE}"/>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57C3DC47-9CE2-51F1-A967-0B2C13F134E5}"/>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67DC5BB-5299-A6BB-3721-F4F65346D104}"/>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48FE973C-86E0-4C14-41F6-AAC2C946C4B6}"/>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6312721-3DFF-B3F2-6F40-A98E586C1D1A}"/>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DF1573B1-8C39-9282-C29D-BF73DF117305}"/>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4C6D6FF-CF1B-2015-0945-DBA00AF1227A}"/>
                  </a:ext>
                </a:extLst>
              </p:cNvPr>
              <p:cNvSpPr/>
              <p:nvPr/>
            </p:nvSpPr>
            <p:spPr>
              <a:xfrm>
                <a:off x="2026896" y="4174820"/>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11</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DD8620F9-A457-A8F4-EE00-59D21C5DB99D}"/>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1FD8A03-BBB5-79E7-0604-0D4F6F2401AF}"/>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813B1523-0146-5F68-CE25-04A6BAB7207C}"/>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DAE82B1-4444-D7A1-0A92-D3B6517BCA61}"/>
                  </a:ext>
                </a:extLst>
              </p:cNvPr>
              <p:cNvSpPr/>
              <p:nvPr/>
            </p:nvSpPr>
            <p:spPr>
              <a:xfrm>
                <a:off x="2019117" y="609871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7979C317-25D0-C80F-7F6D-5B322370D780}"/>
                  </a:ext>
                </a:extLst>
              </p:cNvPr>
              <p:cNvCxnSpPr>
                <a:cxnSpLocks/>
                <a:stCxn id="7" idx="3"/>
                <a:endCxn id="10" idx="0"/>
              </p:cNvCxnSpPr>
              <p:nvPr/>
            </p:nvCxnSpPr>
            <p:spPr>
              <a:xfrm flipH="1">
                <a:off x="2454886" y="5734110"/>
                <a:ext cx="215464" cy="36460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E4B004E-DE10-2112-6B72-6EACAF401997}"/>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E455BF24-3A21-347B-303A-33DEC60ECAE2}"/>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B159DF82-725E-C3BE-E2D6-CE7BB9776255}"/>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2B77D6B1-E9B1-B1CD-14D6-6E905B0C6619}"/>
                </a:ext>
              </a:extLst>
            </p:cNvPr>
            <p:cNvSpPr txBox="1"/>
            <p:nvPr/>
          </p:nvSpPr>
          <p:spPr>
            <a:xfrm>
              <a:off x="3056087" y="4781906"/>
              <a:ext cx="445997" cy="523220"/>
            </a:xfrm>
            <a:prstGeom prst="rect">
              <a:avLst/>
            </a:prstGeom>
            <a:noFill/>
          </p:spPr>
          <p:txBody>
            <a:bodyPr wrap="square">
              <a:spAutoFit/>
            </a:bodyPr>
            <a:lstStyle/>
            <a:p>
              <a:pPr algn="ctr"/>
              <a:r>
                <a:rPr lang="en-US" sz="2800" b="1" dirty="0"/>
                <a:t>1</a:t>
              </a:r>
              <a:endParaRPr lang="en-IN" sz="2800" b="1" dirty="0"/>
            </a:p>
          </p:txBody>
        </p:sp>
        <p:sp>
          <p:nvSpPr>
            <p:cNvPr id="11" name="TextBox 10">
              <a:extLst>
                <a:ext uri="{FF2B5EF4-FFF2-40B4-BE49-F238E27FC236}">
                  <a16:creationId xmlns:a16="http://schemas.microsoft.com/office/drawing/2014/main" id="{68F121A8-E925-F7A7-0B85-97D3E2165626}"/>
                </a:ext>
              </a:extLst>
            </p:cNvPr>
            <p:cNvSpPr txBox="1"/>
            <p:nvPr/>
          </p:nvSpPr>
          <p:spPr>
            <a:xfrm>
              <a:off x="2474334" y="3841337"/>
              <a:ext cx="743904" cy="523220"/>
            </a:xfrm>
            <a:prstGeom prst="rect">
              <a:avLst/>
            </a:prstGeom>
            <a:noFill/>
          </p:spPr>
          <p:txBody>
            <a:bodyPr wrap="square">
              <a:spAutoFit/>
            </a:bodyPr>
            <a:lstStyle/>
            <a:p>
              <a:pPr algn="ctr"/>
              <a:r>
                <a:rPr lang="en-US" sz="2800" b="1" dirty="0"/>
                <a:t>–2</a:t>
              </a:r>
              <a:endParaRPr lang="en-IN" sz="2800" b="1" dirty="0"/>
            </a:p>
          </p:txBody>
        </p:sp>
        <p:sp>
          <p:nvSpPr>
            <p:cNvPr id="25" name="TextBox 24">
              <a:extLst>
                <a:ext uri="{FF2B5EF4-FFF2-40B4-BE49-F238E27FC236}">
                  <a16:creationId xmlns:a16="http://schemas.microsoft.com/office/drawing/2014/main" id="{5C3DA4BC-6EB2-2EF5-A03B-D450DEA05ECB}"/>
                </a:ext>
              </a:extLst>
            </p:cNvPr>
            <p:cNvSpPr txBox="1"/>
            <p:nvPr/>
          </p:nvSpPr>
          <p:spPr>
            <a:xfrm>
              <a:off x="1867190" y="5737673"/>
              <a:ext cx="445997"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192169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C4DC-C594-8F85-A2D2-48A67823C141}"/>
              </a:ext>
            </a:extLst>
          </p:cNvPr>
          <p:cNvSpPr>
            <a:spLocks noGrp="1"/>
          </p:cNvSpPr>
          <p:nvPr>
            <p:ph type="title"/>
          </p:nvPr>
        </p:nvSpPr>
        <p:spPr/>
        <p:txBody>
          <a:bodyPr>
            <a:normAutofit/>
          </a:bodyPr>
          <a:lstStyle/>
          <a:p>
            <a:pPr algn="ctr"/>
            <a:r>
              <a:rPr lang="en-US" sz="6000" b="1" dirty="0">
                <a:latin typeface="+mn-lt"/>
              </a:rPr>
              <a:t>BALANCED SEARCH TREES</a:t>
            </a:r>
            <a:endParaRPr lang="en-IN" sz="6000" b="1" dirty="0">
              <a:latin typeface="+mn-lt"/>
            </a:endParaRPr>
          </a:p>
        </p:txBody>
      </p:sp>
      <p:sp>
        <p:nvSpPr>
          <p:cNvPr id="3" name="Content Placeholder 2">
            <a:extLst>
              <a:ext uri="{FF2B5EF4-FFF2-40B4-BE49-F238E27FC236}">
                <a16:creationId xmlns:a16="http://schemas.microsoft.com/office/drawing/2014/main" id="{A8C6A533-CDED-A199-634C-BA771EA404E5}"/>
              </a:ext>
            </a:extLst>
          </p:cNvPr>
          <p:cNvSpPr>
            <a:spLocks noGrp="1"/>
          </p:cNvSpPr>
          <p:nvPr>
            <p:ph idx="1"/>
          </p:nvPr>
        </p:nvSpPr>
        <p:spPr>
          <a:xfrm>
            <a:off x="838200" y="2043113"/>
            <a:ext cx="10515600" cy="4133850"/>
          </a:xfrm>
        </p:spPr>
        <p:txBody>
          <a:bodyPr>
            <a:normAutofit/>
          </a:bodyPr>
          <a:lstStyle/>
          <a:p>
            <a:pPr algn="just"/>
            <a:r>
              <a:rPr lang="en-US" sz="3600" dirty="0"/>
              <a:t>Pre-requisite Knowledge is Binary Search Tree</a:t>
            </a:r>
          </a:p>
          <a:p>
            <a:pPr algn="just"/>
            <a:r>
              <a:rPr lang="en-US" sz="3600" dirty="0"/>
              <a:t>Binary Search Tree is a Binary Tree in which the value of root node is greater than values of all its left subtree and the value of root node is Less than values of all its right subtree </a:t>
            </a:r>
            <a:endParaRPr lang="en-IN" sz="3600" dirty="0"/>
          </a:p>
        </p:txBody>
      </p:sp>
    </p:spTree>
    <p:extLst>
      <p:ext uri="{BB962C8B-B14F-4D97-AF65-F5344CB8AC3E}">
        <p14:creationId xmlns:p14="http://schemas.microsoft.com/office/powerpoint/2010/main" val="326124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6C058-D40A-79B0-9DB6-A1470AAD4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C468C-6D80-B754-760E-8C99B674D4AE}"/>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a:t>
            </a:r>
            <a:r>
              <a:rPr lang="en-US" sz="4000" b="1" dirty="0">
                <a:latin typeface="+mn-lt"/>
              </a:rPr>
              <a:t> 8, 60, 19, 16, 20</a:t>
            </a:r>
            <a:endParaRPr lang="en-IN" sz="4000" b="1" dirty="0">
              <a:latin typeface="+mn-lt"/>
            </a:endParaRPr>
          </a:p>
        </p:txBody>
      </p:sp>
      <p:sp>
        <p:nvSpPr>
          <p:cNvPr id="5" name="TextBox 4">
            <a:extLst>
              <a:ext uri="{FF2B5EF4-FFF2-40B4-BE49-F238E27FC236}">
                <a16:creationId xmlns:a16="http://schemas.microsoft.com/office/drawing/2014/main" id="{469A560E-D872-4D26-6720-AD11AF73551F}"/>
              </a:ext>
            </a:extLst>
          </p:cNvPr>
          <p:cNvSpPr txBox="1"/>
          <p:nvPr/>
        </p:nvSpPr>
        <p:spPr>
          <a:xfrm>
            <a:off x="5572122" y="1828801"/>
            <a:ext cx="6500816" cy="4893647"/>
          </a:xfrm>
          <a:prstGeom prst="rect">
            <a:avLst/>
          </a:prstGeom>
          <a:noFill/>
        </p:spPr>
        <p:txBody>
          <a:bodyPr wrap="square" rtlCol="0">
            <a:spAutoFit/>
          </a:bodyPr>
          <a:lstStyle/>
          <a:p>
            <a:r>
              <a:rPr lang="en-US" sz="3200" dirty="0"/>
              <a:t>Now Insert Node 12 to left of 13</a:t>
            </a:r>
            <a:endParaRPr lang="en-US" sz="3600" dirty="0"/>
          </a:p>
          <a:p>
            <a:r>
              <a:rPr lang="en-US" sz="2800" dirty="0"/>
              <a:t>Balance Factor of the node 12 is 0, </a:t>
            </a:r>
          </a:p>
          <a:p>
            <a:r>
              <a:rPr lang="en-US" sz="2800" dirty="0"/>
              <a:t>Balance Factor of the node 13 is 1 – 0 = 1,</a:t>
            </a:r>
          </a:p>
          <a:p>
            <a:r>
              <a:rPr lang="en-US" sz="2800" dirty="0"/>
              <a:t>Balance Factor of the node 4 is 0, </a:t>
            </a:r>
          </a:p>
          <a:p>
            <a:r>
              <a:rPr lang="en-US" sz="2800" dirty="0"/>
              <a:t>Balance Factor of the node 11 is 0 – 2 = –2, </a:t>
            </a:r>
          </a:p>
          <a:p>
            <a:r>
              <a:rPr lang="en-US" sz="2800" dirty="0"/>
              <a:t>Balance Factor of the node 53 is 0, </a:t>
            </a:r>
          </a:p>
          <a:p>
            <a:r>
              <a:rPr lang="en-US" sz="2800" dirty="0"/>
              <a:t>Balance Factor of the node 17 is 0 – 1  = –1</a:t>
            </a:r>
          </a:p>
          <a:p>
            <a:r>
              <a:rPr lang="en-US" sz="2800" dirty="0"/>
              <a:t>Node 11 is not Balanced.</a:t>
            </a:r>
          </a:p>
          <a:p>
            <a:r>
              <a:rPr lang="en-US" sz="2800" dirty="0"/>
              <a:t>In the sequence of nodes 11, 12, 13 the middle node is 12. So, it will be the root.</a:t>
            </a:r>
          </a:p>
          <a:p>
            <a:r>
              <a:rPr lang="en-US" sz="2800" dirty="0"/>
              <a:t>Left of 12 is node 11 and Right of 12 is 13</a:t>
            </a:r>
          </a:p>
        </p:txBody>
      </p:sp>
      <p:grpSp>
        <p:nvGrpSpPr>
          <p:cNvPr id="13" name="Group 12">
            <a:extLst>
              <a:ext uri="{FF2B5EF4-FFF2-40B4-BE49-F238E27FC236}">
                <a16:creationId xmlns:a16="http://schemas.microsoft.com/office/drawing/2014/main" id="{219801CF-ECAB-AB1A-3D26-A2C05DFC3DB6}"/>
              </a:ext>
            </a:extLst>
          </p:cNvPr>
          <p:cNvGrpSpPr/>
          <p:nvPr/>
        </p:nvGrpSpPr>
        <p:grpSpPr>
          <a:xfrm>
            <a:off x="419105" y="1828801"/>
            <a:ext cx="3989996" cy="4011241"/>
            <a:chOff x="976330" y="1828801"/>
            <a:chExt cx="3989996" cy="4011241"/>
          </a:xfrm>
        </p:grpSpPr>
        <p:sp>
          <p:nvSpPr>
            <p:cNvPr id="18" name="Oval 17">
              <a:extLst>
                <a:ext uri="{FF2B5EF4-FFF2-40B4-BE49-F238E27FC236}">
                  <a16:creationId xmlns:a16="http://schemas.microsoft.com/office/drawing/2014/main" id="{12ABE811-5E9E-E53C-ECCD-539CEE830F62}"/>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56F1E0E7-90E9-A9F6-11D1-A4E0FDF6E7E9}"/>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2D74F5C8-1618-1625-8DBC-62BFA3F43CE5}"/>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1B9ADF3-35F9-91C7-08D3-FD18EE129135}"/>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B537E27C-5528-4F55-E1D7-713FD32AA719}"/>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99CA1C4-BB6C-F9F3-D03E-DB5196E84E3D}"/>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18160CB0-DA7C-DC80-8B7B-920CEB6917B3}"/>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9394E15-72E3-781C-0AF1-448934AA2891}"/>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41AC3810-2ADE-B960-7F8B-13A721B063DD}"/>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942CE1F-556D-C18B-AE1D-5E9383CF610B}"/>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0A956F1E-97F1-8A3B-D7DA-45FBCDA8C76A}"/>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147BC96-D2D8-3BFB-932B-13F0C044CD10}"/>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7F9081E8-57BA-5B8B-DB17-47CCB011E61D}"/>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2265A43-68F6-9A96-4B05-6D0FE1A4647C}"/>
                </a:ext>
              </a:extLst>
            </p:cNvPr>
            <p:cNvSpPr/>
            <p:nvPr/>
          </p:nvSpPr>
          <p:spPr>
            <a:xfrm>
              <a:off x="1491116" y="513995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C1F6F1BA-EFCB-0865-E0BE-346305A5526C}"/>
                </a:ext>
              </a:extLst>
            </p:cNvPr>
            <p:cNvCxnSpPr>
              <a:cxnSpLocks/>
              <a:stCxn id="26" idx="3"/>
              <a:endCxn id="10" idx="0"/>
            </p:cNvCxnSpPr>
            <p:nvPr/>
          </p:nvCxnSpPr>
          <p:spPr>
            <a:xfrm flipH="1">
              <a:off x="1926885" y="4772382"/>
              <a:ext cx="227645" cy="36757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8813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C9B56-2B78-409D-A066-B0387914C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C360B-8A05-11E5-5484-43F72BAC715E}"/>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a:t>
            </a:r>
            <a:r>
              <a:rPr lang="en-US" sz="4000" b="1" dirty="0">
                <a:latin typeface="+mn-lt"/>
              </a:rPr>
              <a:t> 8, 60, 19, 16, 20</a:t>
            </a:r>
            <a:endParaRPr lang="en-IN" sz="4000" b="1" dirty="0">
              <a:latin typeface="+mn-lt"/>
            </a:endParaRPr>
          </a:p>
        </p:txBody>
      </p:sp>
      <p:sp>
        <p:nvSpPr>
          <p:cNvPr id="5" name="TextBox 4">
            <a:extLst>
              <a:ext uri="{FF2B5EF4-FFF2-40B4-BE49-F238E27FC236}">
                <a16:creationId xmlns:a16="http://schemas.microsoft.com/office/drawing/2014/main" id="{D5255DAA-DEC2-6FEE-9047-6EF3E452571A}"/>
              </a:ext>
            </a:extLst>
          </p:cNvPr>
          <p:cNvSpPr txBox="1"/>
          <p:nvPr/>
        </p:nvSpPr>
        <p:spPr>
          <a:xfrm>
            <a:off x="5453025" y="1828801"/>
            <a:ext cx="6619913" cy="4031873"/>
          </a:xfrm>
          <a:prstGeom prst="rect">
            <a:avLst/>
          </a:prstGeom>
          <a:noFill/>
        </p:spPr>
        <p:txBody>
          <a:bodyPr wrap="square" rtlCol="0">
            <a:spAutoFit/>
          </a:bodyPr>
          <a:lstStyle/>
          <a:p>
            <a:r>
              <a:rPr lang="en-US" sz="3200" dirty="0"/>
              <a:t>Now the Balance Factors of nodes are:</a:t>
            </a:r>
            <a:endParaRPr lang="en-US" sz="3600" dirty="0"/>
          </a:p>
          <a:p>
            <a:r>
              <a:rPr lang="en-US" sz="2800" dirty="0"/>
              <a:t>Balance Factor of the node 11 is 0, </a:t>
            </a:r>
          </a:p>
          <a:p>
            <a:r>
              <a:rPr lang="en-US" sz="2800" dirty="0"/>
              <a:t>Balance Factor of the node 13 is 0,</a:t>
            </a:r>
          </a:p>
          <a:p>
            <a:r>
              <a:rPr lang="en-US" sz="2800" dirty="0"/>
              <a:t>Balance Factor of the node 4 is 0, </a:t>
            </a:r>
          </a:p>
          <a:p>
            <a:r>
              <a:rPr lang="en-US" sz="2800" dirty="0"/>
              <a:t>Balance Factor of the node 12 is 1 – 1 = 0, </a:t>
            </a:r>
          </a:p>
          <a:p>
            <a:r>
              <a:rPr lang="en-US" sz="2800" dirty="0"/>
              <a:t>Balance Factor of the node 53 is 0, </a:t>
            </a:r>
          </a:p>
          <a:p>
            <a:r>
              <a:rPr lang="en-US" sz="2800" dirty="0"/>
              <a:t>Balance Factor of the node 17 is 0 – 1  = –1</a:t>
            </a:r>
          </a:p>
          <a:p>
            <a:r>
              <a:rPr lang="en-US" sz="2800" dirty="0"/>
              <a:t>Balance Factor of the node 7 is 1 – 2  = –1</a:t>
            </a:r>
          </a:p>
          <a:p>
            <a:r>
              <a:rPr lang="en-US" sz="2800" dirty="0"/>
              <a:t>Balance Factor of the node 14 is 3 – 2  = 1</a:t>
            </a:r>
          </a:p>
        </p:txBody>
      </p:sp>
      <p:grpSp>
        <p:nvGrpSpPr>
          <p:cNvPr id="12" name="Group 11">
            <a:extLst>
              <a:ext uri="{FF2B5EF4-FFF2-40B4-BE49-F238E27FC236}">
                <a16:creationId xmlns:a16="http://schemas.microsoft.com/office/drawing/2014/main" id="{BC11BC13-EC21-E7BC-5F5E-FDC28CE19211}"/>
              </a:ext>
            </a:extLst>
          </p:cNvPr>
          <p:cNvGrpSpPr/>
          <p:nvPr/>
        </p:nvGrpSpPr>
        <p:grpSpPr>
          <a:xfrm>
            <a:off x="267178" y="1747505"/>
            <a:ext cx="4600068" cy="4092537"/>
            <a:chOff x="824403" y="1747505"/>
            <a:chExt cx="4600068" cy="4092537"/>
          </a:xfrm>
        </p:grpSpPr>
        <p:grpSp>
          <p:nvGrpSpPr>
            <p:cNvPr id="13" name="Group 12">
              <a:extLst>
                <a:ext uri="{FF2B5EF4-FFF2-40B4-BE49-F238E27FC236}">
                  <a16:creationId xmlns:a16="http://schemas.microsoft.com/office/drawing/2014/main" id="{E71C246E-C7B5-31A9-61CF-0B29A1CF14BA}"/>
                </a:ext>
              </a:extLst>
            </p:cNvPr>
            <p:cNvGrpSpPr/>
            <p:nvPr/>
          </p:nvGrpSpPr>
          <p:grpSpPr>
            <a:xfrm>
              <a:off x="976330" y="1828801"/>
              <a:ext cx="3989996" cy="4011241"/>
              <a:chOff x="976330" y="1828801"/>
              <a:chExt cx="3989996" cy="4011241"/>
            </a:xfrm>
          </p:grpSpPr>
          <p:sp>
            <p:nvSpPr>
              <p:cNvPr id="18" name="Oval 17">
                <a:extLst>
                  <a:ext uri="{FF2B5EF4-FFF2-40B4-BE49-F238E27FC236}">
                    <a16:creationId xmlns:a16="http://schemas.microsoft.com/office/drawing/2014/main" id="{B38B7805-4B2A-88F4-9728-5138932B08ED}"/>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98741B12-5242-39B3-FBB1-6DB38B382065}"/>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408F3530-3A08-248F-F5F0-6F23888657DA}"/>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DA84891-5A5F-457A-B1BE-E5347601EBC7}"/>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B0700DD7-399F-96E2-5A51-4D782D02848B}"/>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1BBF05B-D35B-4CAA-72DC-DE2A803D3A2B}"/>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9639D52D-20EB-1596-2098-35BFAB8E3C26}"/>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0B88042-CA8D-BB07-6055-5DA3DB86A2E6}"/>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6AFB406C-967A-8941-F65D-83B189D7A6C9}"/>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681618B-CF4F-3AE8-D93F-4AFF6ABF7BCF}"/>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D2051B0B-65B8-AB3A-A3D6-B4A86EC56A5C}"/>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770B3B0-8CF4-625E-7311-1BD76E09B101}"/>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1F5846BC-8A70-19B3-41EE-71E49F7D96C0}"/>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96A3413-0B8B-0D47-594E-551F9486FCE2}"/>
                  </a:ext>
                </a:extLst>
              </p:cNvPr>
              <p:cNvSpPr/>
              <p:nvPr/>
            </p:nvSpPr>
            <p:spPr>
              <a:xfrm>
                <a:off x="1491116" y="513995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19CA59B1-CA31-8609-5DE5-CE800162DB1F}"/>
                  </a:ext>
                </a:extLst>
              </p:cNvPr>
              <p:cNvCxnSpPr>
                <a:cxnSpLocks/>
                <a:stCxn id="26" idx="3"/>
                <a:endCxn id="10" idx="0"/>
              </p:cNvCxnSpPr>
              <p:nvPr/>
            </p:nvCxnSpPr>
            <p:spPr>
              <a:xfrm flipH="1">
                <a:off x="1926885" y="4772382"/>
                <a:ext cx="227645" cy="36757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CFCDB4AA-F05C-789F-0EF8-1D15902C4DCF}"/>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68DF1198-0890-B569-FB86-1A968DFB9C96}"/>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2ABE1FEB-2C0D-84FD-83C7-64FE5BB97C4B}"/>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04CEE138-B6CC-878A-40CD-5A5B107FE9F9}"/>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53067D65-7C64-AF8F-3BE2-750979B9A3B5}"/>
                </a:ext>
              </a:extLst>
            </p:cNvPr>
            <p:cNvSpPr txBox="1"/>
            <p:nvPr/>
          </p:nvSpPr>
          <p:spPr>
            <a:xfrm>
              <a:off x="2474334" y="3841337"/>
              <a:ext cx="743904" cy="523220"/>
            </a:xfrm>
            <a:prstGeom prst="rect">
              <a:avLst/>
            </a:prstGeom>
            <a:noFill/>
          </p:spPr>
          <p:txBody>
            <a:bodyPr wrap="square">
              <a:spAutoFit/>
            </a:bodyPr>
            <a:lstStyle/>
            <a:p>
              <a:pPr algn="ctr"/>
              <a:r>
                <a:rPr lang="en-US" sz="2800" b="1" dirty="0"/>
                <a:t>0</a:t>
              </a:r>
              <a:endParaRPr lang="en-IN" sz="2800" b="1" dirty="0"/>
            </a:p>
          </p:txBody>
        </p:sp>
        <p:sp>
          <p:nvSpPr>
            <p:cNvPr id="25" name="TextBox 24">
              <a:extLst>
                <a:ext uri="{FF2B5EF4-FFF2-40B4-BE49-F238E27FC236}">
                  <a16:creationId xmlns:a16="http://schemas.microsoft.com/office/drawing/2014/main" id="{58160B0F-B3F5-3282-4CF7-3FDF7A77683F}"/>
                </a:ext>
              </a:extLst>
            </p:cNvPr>
            <p:cNvSpPr txBox="1"/>
            <p:nvPr/>
          </p:nvSpPr>
          <p:spPr>
            <a:xfrm>
              <a:off x="1197891" y="4954465"/>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4F4E2223-4192-A52E-CF3A-F7DD07FE2268}"/>
                </a:ext>
              </a:extLst>
            </p:cNvPr>
            <p:cNvSpPr txBox="1"/>
            <p:nvPr/>
          </p:nvSpPr>
          <p:spPr>
            <a:xfrm>
              <a:off x="2230021" y="2926151"/>
              <a:ext cx="743904" cy="523220"/>
            </a:xfrm>
            <a:prstGeom prst="rect">
              <a:avLst/>
            </a:prstGeom>
            <a:noFill/>
          </p:spPr>
          <p:txBody>
            <a:bodyPr wrap="square">
              <a:spAutoFit/>
            </a:bodyPr>
            <a:lstStyle/>
            <a:p>
              <a:pPr algn="ctr"/>
              <a:r>
                <a:rPr lang="en-US" sz="2800" b="1" dirty="0"/>
                <a:t>–1</a:t>
              </a:r>
              <a:endParaRPr lang="en-IN" sz="2800" b="1" dirty="0"/>
            </a:p>
          </p:txBody>
        </p:sp>
        <p:sp>
          <p:nvSpPr>
            <p:cNvPr id="29" name="TextBox 28">
              <a:extLst>
                <a:ext uri="{FF2B5EF4-FFF2-40B4-BE49-F238E27FC236}">
                  <a16:creationId xmlns:a16="http://schemas.microsoft.com/office/drawing/2014/main" id="{BE16DE48-EC8D-468C-C7C9-9120C01CABAF}"/>
                </a:ext>
              </a:extLst>
            </p:cNvPr>
            <p:cNvSpPr txBox="1"/>
            <p:nvPr/>
          </p:nvSpPr>
          <p:spPr>
            <a:xfrm>
              <a:off x="3277025" y="1747505"/>
              <a:ext cx="521962" cy="523220"/>
            </a:xfrm>
            <a:prstGeom prst="rect">
              <a:avLst/>
            </a:prstGeom>
            <a:noFill/>
          </p:spPr>
          <p:txBody>
            <a:bodyPr wrap="square">
              <a:spAutoFit/>
            </a:bodyPr>
            <a:lstStyle/>
            <a:p>
              <a:pPr algn="ctr"/>
              <a:r>
                <a:rPr lang="en-US" sz="2800" b="1" dirty="0"/>
                <a:t>1</a:t>
              </a:r>
              <a:endParaRPr lang="en-IN" sz="2800" b="1" dirty="0"/>
            </a:p>
          </p:txBody>
        </p:sp>
      </p:grpSp>
    </p:spTree>
    <p:extLst>
      <p:ext uri="{BB962C8B-B14F-4D97-AF65-F5344CB8AC3E}">
        <p14:creationId xmlns:p14="http://schemas.microsoft.com/office/powerpoint/2010/main" val="930873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5CC0B-452E-75C1-59A2-9E3BA5C48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3FF60-FADD-9551-7DDF-87A51AFF731D}"/>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a:t>
            </a:r>
            <a:r>
              <a:rPr lang="en-US" sz="4000" b="1" dirty="0">
                <a:latin typeface="+mn-lt"/>
              </a:rPr>
              <a:t> 60, 19, 16, 20</a:t>
            </a:r>
            <a:endParaRPr lang="en-IN" sz="4000" b="1" dirty="0">
              <a:latin typeface="+mn-lt"/>
            </a:endParaRPr>
          </a:p>
        </p:txBody>
      </p:sp>
      <p:sp>
        <p:nvSpPr>
          <p:cNvPr id="5" name="TextBox 4">
            <a:extLst>
              <a:ext uri="{FF2B5EF4-FFF2-40B4-BE49-F238E27FC236}">
                <a16:creationId xmlns:a16="http://schemas.microsoft.com/office/drawing/2014/main" id="{FA79329F-50C1-CA68-3388-2F72DC0F1A86}"/>
              </a:ext>
            </a:extLst>
          </p:cNvPr>
          <p:cNvSpPr txBox="1"/>
          <p:nvPr/>
        </p:nvSpPr>
        <p:spPr>
          <a:xfrm>
            <a:off x="5453025" y="1828801"/>
            <a:ext cx="6619913" cy="584775"/>
          </a:xfrm>
          <a:prstGeom prst="rect">
            <a:avLst/>
          </a:prstGeom>
          <a:noFill/>
        </p:spPr>
        <p:txBody>
          <a:bodyPr wrap="square" rtlCol="0">
            <a:spAutoFit/>
          </a:bodyPr>
          <a:lstStyle/>
          <a:p>
            <a:r>
              <a:rPr lang="en-US" sz="3200" dirty="0"/>
              <a:t>Now the insert node 8 to left of 11</a:t>
            </a:r>
            <a:endParaRPr lang="en-US" sz="2800" dirty="0"/>
          </a:p>
        </p:txBody>
      </p:sp>
      <p:grpSp>
        <p:nvGrpSpPr>
          <p:cNvPr id="13" name="Group 12">
            <a:extLst>
              <a:ext uri="{FF2B5EF4-FFF2-40B4-BE49-F238E27FC236}">
                <a16:creationId xmlns:a16="http://schemas.microsoft.com/office/drawing/2014/main" id="{1E571CB9-E160-41A3-2F87-0039CC10A0F5}"/>
              </a:ext>
            </a:extLst>
          </p:cNvPr>
          <p:cNvGrpSpPr/>
          <p:nvPr/>
        </p:nvGrpSpPr>
        <p:grpSpPr>
          <a:xfrm>
            <a:off x="419105" y="1828801"/>
            <a:ext cx="3989996" cy="4958121"/>
            <a:chOff x="976330" y="1828801"/>
            <a:chExt cx="3989996" cy="4958121"/>
          </a:xfrm>
        </p:grpSpPr>
        <p:sp>
          <p:nvSpPr>
            <p:cNvPr id="18" name="Oval 17">
              <a:extLst>
                <a:ext uri="{FF2B5EF4-FFF2-40B4-BE49-F238E27FC236}">
                  <a16:creationId xmlns:a16="http://schemas.microsoft.com/office/drawing/2014/main" id="{289E2871-7AA1-B2F0-7EA0-2E880358774D}"/>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744EA4EE-4345-95FE-5E0C-FC967CF4287F}"/>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3733D492-8C67-9991-40F1-07D561F29268}"/>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214E613-A188-74C7-6924-18BB742822A3}"/>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C3554F43-AE22-8D62-F420-EECA48C6AB3C}"/>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278B41A-D9E1-F60A-24DB-ACF7C53B2116}"/>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3D2786B1-E3D3-7726-444D-B2260590BC38}"/>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94DCFA2-86A3-92DE-6C23-B2463CBCD008}"/>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9BD5E1F9-36E1-D981-37B5-3C812FC47D7D}"/>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8622B6F-3811-F53A-106C-B7AD6D7FAD67}"/>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A4A12ACC-9B46-D052-29A3-2278B8418C80}"/>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E569049-3F45-29B7-D6F9-D56AAA9BD824}"/>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293BDAB9-0B77-7C1F-D192-879F45535DBD}"/>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91F75F0-BAB7-BE77-6C15-DAED3F2430A0}"/>
                </a:ext>
              </a:extLst>
            </p:cNvPr>
            <p:cNvSpPr/>
            <p:nvPr/>
          </p:nvSpPr>
          <p:spPr>
            <a:xfrm>
              <a:off x="1491116" y="513995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17B545BB-FC85-D912-B53E-A5613F76FDD8}"/>
                </a:ext>
              </a:extLst>
            </p:cNvPr>
            <p:cNvCxnSpPr>
              <a:cxnSpLocks/>
              <a:stCxn id="26" idx="3"/>
              <a:endCxn id="10" idx="0"/>
            </p:cNvCxnSpPr>
            <p:nvPr/>
          </p:nvCxnSpPr>
          <p:spPr>
            <a:xfrm flipH="1">
              <a:off x="1926885" y="4772382"/>
              <a:ext cx="227645" cy="36757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53623DD-3E62-39DB-7C3D-900EEBC0EA86}"/>
                </a:ext>
              </a:extLst>
            </p:cNvPr>
            <p:cNvSpPr/>
            <p:nvPr/>
          </p:nvSpPr>
          <p:spPr>
            <a:xfrm>
              <a:off x="976330" y="608683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1BDD3B3D-3D69-4CFE-70DA-CCC577E967A3}"/>
                </a:ext>
              </a:extLst>
            </p:cNvPr>
            <p:cNvCxnSpPr>
              <a:cxnSpLocks/>
              <a:stCxn id="10" idx="3"/>
              <a:endCxn id="15" idx="0"/>
            </p:cNvCxnSpPr>
            <p:nvPr/>
          </p:nvCxnSpPr>
          <p:spPr>
            <a:xfrm flipH="1">
              <a:off x="1412099" y="5737516"/>
              <a:ext cx="206651" cy="34931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4474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10EFA-9D7E-07DB-8F49-5FF707003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B7328-0B18-C377-BF9A-9BECC48D2D29}"/>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a:t>
            </a:r>
            <a:r>
              <a:rPr lang="en-US" sz="4000" b="1" dirty="0">
                <a:latin typeface="+mn-lt"/>
              </a:rPr>
              <a:t> 60, 19, 16, 20</a:t>
            </a:r>
            <a:endParaRPr lang="en-IN" sz="4000" b="1" dirty="0">
              <a:latin typeface="+mn-lt"/>
            </a:endParaRPr>
          </a:p>
        </p:txBody>
      </p:sp>
      <p:sp>
        <p:nvSpPr>
          <p:cNvPr id="5" name="TextBox 4">
            <a:extLst>
              <a:ext uri="{FF2B5EF4-FFF2-40B4-BE49-F238E27FC236}">
                <a16:creationId xmlns:a16="http://schemas.microsoft.com/office/drawing/2014/main" id="{1B7198A9-F4E0-8941-E326-150926DE37FD}"/>
              </a:ext>
            </a:extLst>
          </p:cNvPr>
          <p:cNvSpPr txBox="1"/>
          <p:nvPr/>
        </p:nvSpPr>
        <p:spPr>
          <a:xfrm>
            <a:off x="5453025" y="1828801"/>
            <a:ext cx="6619913" cy="4031873"/>
          </a:xfrm>
          <a:prstGeom prst="rect">
            <a:avLst/>
          </a:prstGeom>
          <a:noFill/>
        </p:spPr>
        <p:txBody>
          <a:bodyPr wrap="square" rtlCol="0">
            <a:spAutoFit/>
          </a:bodyPr>
          <a:lstStyle/>
          <a:p>
            <a:r>
              <a:rPr lang="en-US" sz="3200" dirty="0"/>
              <a:t>Now the insert node 8 to left of 11</a:t>
            </a:r>
            <a:endParaRPr lang="en-US" sz="3600" dirty="0"/>
          </a:p>
          <a:p>
            <a:r>
              <a:rPr lang="en-US" sz="2800" dirty="0"/>
              <a:t>Balance Factor of the node 8 is 0, </a:t>
            </a:r>
          </a:p>
          <a:p>
            <a:r>
              <a:rPr lang="en-US" sz="2800" dirty="0"/>
              <a:t>Balance Factor of the node 11 is 1 – 0 = 1,</a:t>
            </a:r>
          </a:p>
          <a:p>
            <a:r>
              <a:rPr lang="en-US" sz="2800" dirty="0"/>
              <a:t>Balance Factor of the node 13 is 0,</a:t>
            </a:r>
          </a:p>
          <a:p>
            <a:r>
              <a:rPr lang="en-US" sz="2800" dirty="0"/>
              <a:t>Balance Factor of the node 4 is 0, </a:t>
            </a:r>
          </a:p>
          <a:p>
            <a:r>
              <a:rPr lang="en-US" sz="2800" dirty="0"/>
              <a:t>Balance Factor of the node 12 is 2 – 1 = 1, </a:t>
            </a:r>
          </a:p>
          <a:p>
            <a:r>
              <a:rPr lang="en-US" sz="2800" dirty="0"/>
              <a:t>Balance Factor of the node 53 is 0, </a:t>
            </a:r>
          </a:p>
          <a:p>
            <a:r>
              <a:rPr lang="en-US" sz="2800" dirty="0"/>
              <a:t>Balance Factor of the node 17 is 0 – 1  = –1</a:t>
            </a:r>
          </a:p>
          <a:p>
            <a:r>
              <a:rPr lang="en-US" sz="2800" dirty="0"/>
              <a:t>Balance Factor of the node 7 is 1 – 3  = –2 </a:t>
            </a:r>
          </a:p>
        </p:txBody>
      </p:sp>
      <p:grpSp>
        <p:nvGrpSpPr>
          <p:cNvPr id="12" name="Group 11">
            <a:extLst>
              <a:ext uri="{FF2B5EF4-FFF2-40B4-BE49-F238E27FC236}">
                <a16:creationId xmlns:a16="http://schemas.microsoft.com/office/drawing/2014/main" id="{AAB45404-23EA-86E1-D364-F1B56114CCA3}"/>
              </a:ext>
            </a:extLst>
          </p:cNvPr>
          <p:cNvGrpSpPr/>
          <p:nvPr/>
        </p:nvGrpSpPr>
        <p:grpSpPr>
          <a:xfrm>
            <a:off x="125880" y="1828801"/>
            <a:ext cx="4741366" cy="4958121"/>
            <a:chOff x="683105" y="1828801"/>
            <a:chExt cx="4741366" cy="4958121"/>
          </a:xfrm>
        </p:grpSpPr>
        <p:grpSp>
          <p:nvGrpSpPr>
            <p:cNvPr id="13" name="Group 12">
              <a:extLst>
                <a:ext uri="{FF2B5EF4-FFF2-40B4-BE49-F238E27FC236}">
                  <a16:creationId xmlns:a16="http://schemas.microsoft.com/office/drawing/2014/main" id="{ABBCEB14-69F9-712F-9B9D-11A37B0EB162}"/>
                </a:ext>
              </a:extLst>
            </p:cNvPr>
            <p:cNvGrpSpPr/>
            <p:nvPr/>
          </p:nvGrpSpPr>
          <p:grpSpPr>
            <a:xfrm>
              <a:off x="976330" y="1828801"/>
              <a:ext cx="3989996" cy="4958121"/>
              <a:chOff x="976330" y="1828801"/>
              <a:chExt cx="3989996" cy="4958121"/>
            </a:xfrm>
          </p:grpSpPr>
          <p:sp>
            <p:nvSpPr>
              <p:cNvPr id="18" name="Oval 17">
                <a:extLst>
                  <a:ext uri="{FF2B5EF4-FFF2-40B4-BE49-F238E27FC236}">
                    <a16:creationId xmlns:a16="http://schemas.microsoft.com/office/drawing/2014/main" id="{02045D49-B163-DEA9-08E6-7D319F6E7E16}"/>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59145BC6-A7FA-776F-D98B-DE8D2220CBE8}"/>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774F5A4D-1710-3EBB-E8EC-242E05EE300D}"/>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A74E52F-749E-1658-5984-273643642CE0}"/>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65796BD2-E6BF-4D03-C167-09D4CB3974C6}"/>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89C821A-67C2-DCF4-C26E-F16750311C7B}"/>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0A68DBE9-0749-165B-D186-5D8D1B3EA81D}"/>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C61203A-00CC-4536-5E8F-38ED5DE80E59}"/>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836D460B-130D-5152-9612-C63A0FF9862C}"/>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FEABB1B2-A210-C289-68D1-315DBEF66B4C}"/>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1117904C-0386-9A56-D0D3-F4EE22300263}"/>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A2ED2B2-AFFD-00B8-3384-0A02B3DDCDE3}"/>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BFF9F68E-14CD-3B8A-ED07-F77747AA41D5}"/>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FE9EDEB-99B3-695C-7BBC-4EBF08D9775F}"/>
                  </a:ext>
                </a:extLst>
              </p:cNvPr>
              <p:cNvSpPr/>
              <p:nvPr/>
            </p:nvSpPr>
            <p:spPr>
              <a:xfrm>
                <a:off x="1491116" y="513995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6B4CDD2C-64FA-99DC-0F35-D384226B0D28}"/>
                  </a:ext>
                </a:extLst>
              </p:cNvPr>
              <p:cNvCxnSpPr>
                <a:cxnSpLocks/>
                <a:stCxn id="26" idx="3"/>
                <a:endCxn id="10" idx="0"/>
              </p:cNvCxnSpPr>
              <p:nvPr/>
            </p:nvCxnSpPr>
            <p:spPr>
              <a:xfrm flipH="1">
                <a:off x="1926885" y="4772382"/>
                <a:ext cx="227645" cy="36757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A7E5A6D-226D-C3B3-A459-051A17D58CD2}"/>
                  </a:ext>
                </a:extLst>
              </p:cNvPr>
              <p:cNvSpPr/>
              <p:nvPr/>
            </p:nvSpPr>
            <p:spPr>
              <a:xfrm>
                <a:off x="976330" y="608683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19999D62-E0B4-1FF5-1B32-89B48DEE834F}"/>
                  </a:ext>
                </a:extLst>
              </p:cNvPr>
              <p:cNvCxnSpPr>
                <a:cxnSpLocks/>
                <a:stCxn id="10" idx="3"/>
                <a:endCxn id="15" idx="0"/>
              </p:cNvCxnSpPr>
              <p:nvPr/>
            </p:nvCxnSpPr>
            <p:spPr>
              <a:xfrm flipH="1">
                <a:off x="1412099" y="5737516"/>
                <a:ext cx="206651" cy="34931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FD3C11D9-26D3-2818-F7F6-DCFC504A39E6}"/>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CE2F3EC4-8E15-3BFD-3E66-04E1F65651D5}"/>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46F2BB85-9F68-DAA1-4A40-C83C7E670537}"/>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88100A8E-6958-B5AA-A29F-28601D12CFA8}"/>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A1997949-CC61-4222-9B7D-2A320EDEE0A2}"/>
                </a:ext>
              </a:extLst>
            </p:cNvPr>
            <p:cNvSpPr txBox="1"/>
            <p:nvPr/>
          </p:nvSpPr>
          <p:spPr>
            <a:xfrm>
              <a:off x="2474334" y="384133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F679CE7D-C997-433A-55AD-005B7EA3B0C6}"/>
                </a:ext>
              </a:extLst>
            </p:cNvPr>
            <p:cNvSpPr txBox="1"/>
            <p:nvPr/>
          </p:nvSpPr>
          <p:spPr>
            <a:xfrm>
              <a:off x="1197891" y="4954465"/>
              <a:ext cx="445997" cy="523220"/>
            </a:xfrm>
            <a:prstGeom prst="rect">
              <a:avLst/>
            </a:prstGeom>
            <a:noFill/>
          </p:spPr>
          <p:txBody>
            <a:bodyPr wrap="square">
              <a:spAutoFit/>
            </a:bodyPr>
            <a:lstStyle/>
            <a:p>
              <a:pPr algn="ctr"/>
              <a:r>
                <a:rPr lang="en-US" sz="2800" b="1" dirty="0"/>
                <a:t>1</a:t>
              </a:r>
              <a:endParaRPr lang="en-IN" sz="2800" b="1" dirty="0"/>
            </a:p>
          </p:txBody>
        </p:sp>
        <p:sp>
          <p:nvSpPr>
            <p:cNvPr id="28" name="TextBox 27">
              <a:extLst>
                <a:ext uri="{FF2B5EF4-FFF2-40B4-BE49-F238E27FC236}">
                  <a16:creationId xmlns:a16="http://schemas.microsoft.com/office/drawing/2014/main" id="{1BB39F22-605E-DDA9-D2A2-3843F3A9FB4D}"/>
                </a:ext>
              </a:extLst>
            </p:cNvPr>
            <p:cNvSpPr txBox="1"/>
            <p:nvPr/>
          </p:nvSpPr>
          <p:spPr>
            <a:xfrm>
              <a:off x="2230021" y="2926151"/>
              <a:ext cx="743904" cy="523220"/>
            </a:xfrm>
            <a:prstGeom prst="rect">
              <a:avLst/>
            </a:prstGeom>
            <a:noFill/>
          </p:spPr>
          <p:txBody>
            <a:bodyPr wrap="square">
              <a:spAutoFit/>
            </a:bodyPr>
            <a:lstStyle/>
            <a:p>
              <a:pPr algn="ctr"/>
              <a:r>
                <a:rPr lang="en-US" sz="2800" b="1" dirty="0"/>
                <a:t>–2</a:t>
              </a:r>
              <a:endParaRPr lang="en-IN" sz="2800" b="1" dirty="0"/>
            </a:p>
          </p:txBody>
        </p:sp>
        <p:sp>
          <p:nvSpPr>
            <p:cNvPr id="31" name="TextBox 30">
              <a:extLst>
                <a:ext uri="{FF2B5EF4-FFF2-40B4-BE49-F238E27FC236}">
                  <a16:creationId xmlns:a16="http://schemas.microsoft.com/office/drawing/2014/main" id="{6A0C87DA-DF77-2B9F-29DE-A5D1F161C11B}"/>
                </a:ext>
              </a:extLst>
            </p:cNvPr>
            <p:cNvSpPr txBox="1"/>
            <p:nvPr/>
          </p:nvSpPr>
          <p:spPr>
            <a:xfrm>
              <a:off x="683105" y="5901345"/>
              <a:ext cx="445997"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2354117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1D463-C74E-2DA5-5577-F0AB8252C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3A95A-5B3B-BFB1-18B6-2E4E776028D5}"/>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a:t>
            </a:r>
            <a:r>
              <a:rPr lang="en-US" sz="4000" b="1" dirty="0">
                <a:latin typeface="+mn-lt"/>
              </a:rPr>
              <a:t> 60, 19, 16, 20</a:t>
            </a:r>
            <a:endParaRPr lang="en-IN" sz="4000" b="1" dirty="0">
              <a:latin typeface="+mn-lt"/>
            </a:endParaRPr>
          </a:p>
        </p:txBody>
      </p:sp>
      <p:sp>
        <p:nvSpPr>
          <p:cNvPr id="5" name="TextBox 4">
            <a:extLst>
              <a:ext uri="{FF2B5EF4-FFF2-40B4-BE49-F238E27FC236}">
                <a16:creationId xmlns:a16="http://schemas.microsoft.com/office/drawing/2014/main" id="{A7A5A567-22EA-0CF8-D59C-25C01C73DDD3}"/>
              </a:ext>
            </a:extLst>
          </p:cNvPr>
          <p:cNvSpPr txBox="1"/>
          <p:nvPr/>
        </p:nvSpPr>
        <p:spPr>
          <a:xfrm>
            <a:off x="5453025" y="1828801"/>
            <a:ext cx="6619913" cy="4462760"/>
          </a:xfrm>
          <a:prstGeom prst="rect">
            <a:avLst/>
          </a:prstGeom>
          <a:noFill/>
        </p:spPr>
        <p:txBody>
          <a:bodyPr wrap="square" rtlCol="0">
            <a:spAutoFit/>
          </a:bodyPr>
          <a:lstStyle/>
          <a:p>
            <a:r>
              <a:rPr lang="en-US" sz="3200" dirty="0"/>
              <a:t>Now the insert node 8 to left of 11</a:t>
            </a:r>
            <a:endParaRPr lang="en-US" sz="3600" dirty="0"/>
          </a:p>
          <a:p>
            <a:r>
              <a:rPr lang="en-US" sz="2800" dirty="0"/>
              <a:t>Balance Factor of the node 8 is 0, </a:t>
            </a:r>
          </a:p>
          <a:p>
            <a:r>
              <a:rPr lang="en-US" sz="2800" dirty="0"/>
              <a:t>Balance Factor of the node 11 is 1 – 0 = 1,</a:t>
            </a:r>
          </a:p>
          <a:p>
            <a:r>
              <a:rPr lang="en-US" sz="2800" dirty="0"/>
              <a:t>Balance Factor of the node 13 is 0,</a:t>
            </a:r>
          </a:p>
          <a:p>
            <a:r>
              <a:rPr lang="en-US" sz="2800" dirty="0"/>
              <a:t>Balance Factor of the node 4 is 0, </a:t>
            </a:r>
          </a:p>
          <a:p>
            <a:r>
              <a:rPr lang="en-US" sz="2800" dirty="0"/>
              <a:t>Balance Factor of the node 12 is 2 – 1 = 1, </a:t>
            </a:r>
          </a:p>
          <a:p>
            <a:r>
              <a:rPr lang="en-US" sz="2800" dirty="0"/>
              <a:t>Balance Factor of the node 53 is 0, </a:t>
            </a:r>
          </a:p>
          <a:p>
            <a:r>
              <a:rPr lang="en-US" sz="2800" dirty="0"/>
              <a:t>Balance Factor of the node 17 is 0 – 1  = –1</a:t>
            </a:r>
          </a:p>
          <a:p>
            <a:r>
              <a:rPr lang="en-US" sz="2800" dirty="0"/>
              <a:t>Balance Factor of the node 7 is 1 – 3  = –2</a:t>
            </a:r>
          </a:p>
          <a:p>
            <a:r>
              <a:rPr lang="en-US" sz="2800" dirty="0"/>
              <a:t>Node 7 is now Unbalanced, So Balance it. </a:t>
            </a:r>
          </a:p>
        </p:txBody>
      </p:sp>
      <p:grpSp>
        <p:nvGrpSpPr>
          <p:cNvPr id="12" name="Group 11">
            <a:extLst>
              <a:ext uri="{FF2B5EF4-FFF2-40B4-BE49-F238E27FC236}">
                <a16:creationId xmlns:a16="http://schemas.microsoft.com/office/drawing/2014/main" id="{E89743B2-B2F3-531B-48A8-5F00CF67788E}"/>
              </a:ext>
            </a:extLst>
          </p:cNvPr>
          <p:cNvGrpSpPr/>
          <p:nvPr/>
        </p:nvGrpSpPr>
        <p:grpSpPr>
          <a:xfrm>
            <a:off x="125880" y="1828801"/>
            <a:ext cx="4741366" cy="4958121"/>
            <a:chOff x="683105" y="1828801"/>
            <a:chExt cx="4741366" cy="4958121"/>
          </a:xfrm>
        </p:grpSpPr>
        <p:grpSp>
          <p:nvGrpSpPr>
            <p:cNvPr id="13" name="Group 12">
              <a:extLst>
                <a:ext uri="{FF2B5EF4-FFF2-40B4-BE49-F238E27FC236}">
                  <a16:creationId xmlns:a16="http://schemas.microsoft.com/office/drawing/2014/main" id="{E334C8B0-5099-072F-A6AB-D79C34987B8C}"/>
                </a:ext>
              </a:extLst>
            </p:cNvPr>
            <p:cNvGrpSpPr/>
            <p:nvPr/>
          </p:nvGrpSpPr>
          <p:grpSpPr>
            <a:xfrm>
              <a:off x="976330" y="1828801"/>
              <a:ext cx="3989996" cy="4958121"/>
              <a:chOff x="976330" y="1828801"/>
              <a:chExt cx="3989996" cy="4958121"/>
            </a:xfrm>
          </p:grpSpPr>
          <p:sp>
            <p:nvSpPr>
              <p:cNvPr id="18" name="Oval 17">
                <a:extLst>
                  <a:ext uri="{FF2B5EF4-FFF2-40B4-BE49-F238E27FC236}">
                    <a16:creationId xmlns:a16="http://schemas.microsoft.com/office/drawing/2014/main" id="{0AC68B90-BF00-2F87-A41C-1F9106EBBD6E}"/>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97A24BA1-25CE-0D27-0CFB-DD7E88F1ABDE}"/>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5A334C85-B8E5-A36C-5280-95CD80FE315D}"/>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A80F6F7-6D59-D01D-F1C7-1E0DDD77A4E8}"/>
                  </a:ext>
                </a:extLst>
              </p:cNvPr>
              <p:cNvSpPr/>
              <p:nvPr/>
            </p:nvSpPr>
            <p:spPr>
              <a:xfrm>
                <a:off x="1510193" y="3029130"/>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7</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49C38045-6A48-4A52-196F-E925C7DD06D2}"/>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1673942-9623-5706-021C-A920CC5D9771}"/>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64BABE1A-9155-5891-8794-471EA4ECD02A}"/>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B8B08194-97B4-E443-580E-9FBC7CB1D555}"/>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A878EDCC-E477-335B-3DE8-791BDCC819A1}"/>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1928BB4-140D-0FAD-FC35-F2A10DBAB792}"/>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4DFEEAD2-3F24-5BD3-EB64-719B972B0589}"/>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AB6979E-3D11-8922-E873-A9ABC3808A7E}"/>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FBEC7B99-7FC6-D3BE-66C7-5EA6D65D0B7B}"/>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FD2EB78-1489-96C2-0A47-B1253EA68FE3}"/>
                  </a:ext>
                </a:extLst>
              </p:cNvPr>
              <p:cNvSpPr/>
              <p:nvPr/>
            </p:nvSpPr>
            <p:spPr>
              <a:xfrm>
                <a:off x="1491116" y="513995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2F4C2241-BE77-155C-9668-CBE0F79BFB8E}"/>
                  </a:ext>
                </a:extLst>
              </p:cNvPr>
              <p:cNvCxnSpPr>
                <a:cxnSpLocks/>
                <a:stCxn id="26" idx="3"/>
                <a:endCxn id="10" idx="0"/>
              </p:cNvCxnSpPr>
              <p:nvPr/>
            </p:nvCxnSpPr>
            <p:spPr>
              <a:xfrm flipH="1">
                <a:off x="1926885" y="4772382"/>
                <a:ext cx="227645" cy="36757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12923B3-996D-A1F8-ACF5-B00D288E5606}"/>
                  </a:ext>
                </a:extLst>
              </p:cNvPr>
              <p:cNvSpPr/>
              <p:nvPr/>
            </p:nvSpPr>
            <p:spPr>
              <a:xfrm>
                <a:off x="976330" y="608683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B7589EA4-3FD2-405A-FC69-79F35DDA05D3}"/>
                  </a:ext>
                </a:extLst>
              </p:cNvPr>
              <p:cNvCxnSpPr>
                <a:cxnSpLocks/>
                <a:stCxn id="10" idx="3"/>
                <a:endCxn id="15" idx="0"/>
              </p:cNvCxnSpPr>
              <p:nvPr/>
            </p:nvCxnSpPr>
            <p:spPr>
              <a:xfrm flipH="1">
                <a:off x="1412099" y="5737516"/>
                <a:ext cx="206651" cy="34931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1055024-A17D-D603-6C43-DDAB75C63CD0}"/>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3341F55B-251C-A48C-83FD-66097001FCBC}"/>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53AA4707-8D50-3FB3-5C34-7151E7C68FBD}"/>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CD26425A-BA90-3254-841E-F77C8AB4ABA6}"/>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CA40E0FD-9543-D0B9-7AB7-C45CF7C1891B}"/>
                </a:ext>
              </a:extLst>
            </p:cNvPr>
            <p:cNvSpPr txBox="1"/>
            <p:nvPr/>
          </p:nvSpPr>
          <p:spPr>
            <a:xfrm>
              <a:off x="2474334" y="384133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5FB18DA8-EB2B-5E92-4C44-B644B583915F}"/>
                </a:ext>
              </a:extLst>
            </p:cNvPr>
            <p:cNvSpPr txBox="1"/>
            <p:nvPr/>
          </p:nvSpPr>
          <p:spPr>
            <a:xfrm>
              <a:off x="1197891" y="4954465"/>
              <a:ext cx="445997" cy="523220"/>
            </a:xfrm>
            <a:prstGeom prst="rect">
              <a:avLst/>
            </a:prstGeom>
            <a:noFill/>
          </p:spPr>
          <p:txBody>
            <a:bodyPr wrap="square">
              <a:spAutoFit/>
            </a:bodyPr>
            <a:lstStyle/>
            <a:p>
              <a:pPr algn="ctr"/>
              <a:r>
                <a:rPr lang="en-US" sz="2800" b="1" dirty="0"/>
                <a:t>1</a:t>
              </a:r>
              <a:endParaRPr lang="en-IN" sz="2800" b="1" dirty="0"/>
            </a:p>
          </p:txBody>
        </p:sp>
        <p:sp>
          <p:nvSpPr>
            <p:cNvPr id="28" name="TextBox 27">
              <a:extLst>
                <a:ext uri="{FF2B5EF4-FFF2-40B4-BE49-F238E27FC236}">
                  <a16:creationId xmlns:a16="http://schemas.microsoft.com/office/drawing/2014/main" id="{E720ABE0-9B4A-EFD1-09D5-94D2528473A7}"/>
                </a:ext>
              </a:extLst>
            </p:cNvPr>
            <p:cNvSpPr txBox="1"/>
            <p:nvPr/>
          </p:nvSpPr>
          <p:spPr>
            <a:xfrm>
              <a:off x="2230021" y="2926151"/>
              <a:ext cx="743904" cy="523220"/>
            </a:xfrm>
            <a:prstGeom prst="rect">
              <a:avLst/>
            </a:prstGeom>
            <a:noFill/>
          </p:spPr>
          <p:txBody>
            <a:bodyPr wrap="square">
              <a:spAutoFit/>
            </a:bodyPr>
            <a:lstStyle/>
            <a:p>
              <a:pPr algn="ctr"/>
              <a:r>
                <a:rPr lang="en-US" sz="2800" b="1" dirty="0"/>
                <a:t>–2</a:t>
              </a:r>
              <a:endParaRPr lang="en-IN" sz="2800" b="1" dirty="0"/>
            </a:p>
          </p:txBody>
        </p:sp>
        <p:sp>
          <p:nvSpPr>
            <p:cNvPr id="31" name="TextBox 30">
              <a:extLst>
                <a:ext uri="{FF2B5EF4-FFF2-40B4-BE49-F238E27FC236}">
                  <a16:creationId xmlns:a16="http://schemas.microsoft.com/office/drawing/2014/main" id="{F037284F-860C-D36D-4380-2EBCBA8671C4}"/>
                </a:ext>
              </a:extLst>
            </p:cNvPr>
            <p:cNvSpPr txBox="1"/>
            <p:nvPr/>
          </p:nvSpPr>
          <p:spPr>
            <a:xfrm>
              <a:off x="683105" y="5901345"/>
              <a:ext cx="445997"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1984551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F32D0-14B6-91B9-9902-EAE101F6C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0B3AB-7674-1121-EC92-3BCC81DBD07B}"/>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a:t>
            </a:r>
            <a:r>
              <a:rPr lang="en-US" sz="4000" b="1" dirty="0">
                <a:latin typeface="+mn-lt"/>
              </a:rPr>
              <a:t> 60, 19, 16, 20</a:t>
            </a:r>
            <a:endParaRPr lang="en-IN" sz="4000" b="1" dirty="0">
              <a:latin typeface="+mn-lt"/>
            </a:endParaRPr>
          </a:p>
        </p:txBody>
      </p:sp>
      <p:sp>
        <p:nvSpPr>
          <p:cNvPr id="5" name="TextBox 4">
            <a:extLst>
              <a:ext uri="{FF2B5EF4-FFF2-40B4-BE49-F238E27FC236}">
                <a16:creationId xmlns:a16="http://schemas.microsoft.com/office/drawing/2014/main" id="{FD75C4C9-0051-9541-118D-A0446CB18BB6}"/>
              </a:ext>
            </a:extLst>
          </p:cNvPr>
          <p:cNvSpPr txBox="1"/>
          <p:nvPr/>
        </p:nvSpPr>
        <p:spPr>
          <a:xfrm>
            <a:off x="4717236" y="1828801"/>
            <a:ext cx="7355703" cy="1938992"/>
          </a:xfrm>
          <a:prstGeom prst="rect">
            <a:avLst/>
          </a:prstGeom>
          <a:noFill/>
        </p:spPr>
        <p:txBody>
          <a:bodyPr wrap="square" rtlCol="0">
            <a:spAutoFit/>
          </a:bodyPr>
          <a:lstStyle/>
          <a:p>
            <a:r>
              <a:rPr lang="en-US" sz="3000" dirty="0"/>
              <a:t> Consider the Sequence of nodes 7, 11, 12</a:t>
            </a:r>
          </a:p>
          <a:p>
            <a:r>
              <a:rPr lang="en-US" sz="3000" dirty="0"/>
              <a:t>The middle node is 11 and it will be the root.</a:t>
            </a:r>
          </a:p>
          <a:p>
            <a:r>
              <a:rPr lang="en-US" sz="3000" dirty="0"/>
              <a:t>Left of 11 is node 7 and Right of 11 is node 12</a:t>
            </a:r>
          </a:p>
          <a:p>
            <a:endParaRPr lang="en-US" sz="3000" dirty="0"/>
          </a:p>
        </p:txBody>
      </p:sp>
      <p:grpSp>
        <p:nvGrpSpPr>
          <p:cNvPr id="12" name="Group 11">
            <a:extLst>
              <a:ext uri="{FF2B5EF4-FFF2-40B4-BE49-F238E27FC236}">
                <a16:creationId xmlns:a16="http://schemas.microsoft.com/office/drawing/2014/main" id="{042BCB6C-7AE1-AC42-46DC-3960503DFD7E}"/>
              </a:ext>
            </a:extLst>
          </p:cNvPr>
          <p:cNvGrpSpPr/>
          <p:nvPr/>
        </p:nvGrpSpPr>
        <p:grpSpPr>
          <a:xfrm>
            <a:off x="492369" y="1633536"/>
            <a:ext cx="4741366" cy="4958121"/>
            <a:chOff x="683105" y="1828801"/>
            <a:chExt cx="4741366" cy="4958121"/>
          </a:xfrm>
        </p:grpSpPr>
        <p:grpSp>
          <p:nvGrpSpPr>
            <p:cNvPr id="13" name="Group 12">
              <a:extLst>
                <a:ext uri="{FF2B5EF4-FFF2-40B4-BE49-F238E27FC236}">
                  <a16:creationId xmlns:a16="http://schemas.microsoft.com/office/drawing/2014/main" id="{873F2A63-69CC-1F67-1510-6E451B116B8F}"/>
                </a:ext>
              </a:extLst>
            </p:cNvPr>
            <p:cNvGrpSpPr/>
            <p:nvPr/>
          </p:nvGrpSpPr>
          <p:grpSpPr>
            <a:xfrm>
              <a:off x="976330" y="1828801"/>
              <a:ext cx="3989996" cy="4958121"/>
              <a:chOff x="976330" y="1828801"/>
              <a:chExt cx="3989996" cy="4958121"/>
            </a:xfrm>
          </p:grpSpPr>
          <p:sp>
            <p:nvSpPr>
              <p:cNvPr id="18" name="Oval 17">
                <a:extLst>
                  <a:ext uri="{FF2B5EF4-FFF2-40B4-BE49-F238E27FC236}">
                    <a16:creationId xmlns:a16="http://schemas.microsoft.com/office/drawing/2014/main" id="{B5E31686-8DAD-289F-2329-0914C8978CB1}"/>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502E1AF3-8F78-13FF-082D-E85C6C2B7EAD}"/>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BC09FB68-A04C-0EB1-E032-F57E58BF6D63}"/>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482DE6E-7B72-6B58-2DCB-C5C506B5AD6C}"/>
                  </a:ext>
                </a:extLst>
              </p:cNvPr>
              <p:cNvSpPr/>
              <p:nvPr/>
            </p:nvSpPr>
            <p:spPr>
              <a:xfrm>
                <a:off x="1510193" y="3029130"/>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7</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F4047539-BBD3-338A-0982-4B068F526F80}"/>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FC6B8631-1B7B-1009-FDBE-E94DEB992163}"/>
                  </a:ext>
                </a:extLst>
              </p:cNvPr>
              <p:cNvSpPr/>
              <p:nvPr/>
            </p:nvSpPr>
            <p:spPr>
              <a:xfrm>
                <a:off x="97633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9401A0A5-20A0-12E8-A2EE-A85B48B45646}"/>
                  </a:ext>
                </a:extLst>
              </p:cNvPr>
              <p:cNvCxnSpPr>
                <a:cxnSpLocks/>
                <a:stCxn id="21" idx="3"/>
                <a:endCxn id="23" idx="0"/>
              </p:cNvCxnSpPr>
              <p:nvPr/>
            </p:nvCxnSpPr>
            <p:spPr>
              <a:xfrm flipH="1">
                <a:off x="1412099" y="3626692"/>
                <a:ext cx="22572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7730FCB-35D4-A8DF-9556-38C21A9A200A}"/>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F20E055A-D81D-A929-E73C-7BA66DA9865A}"/>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3E06ED9-D2AA-08BD-43FB-BCF88E07D6AB}"/>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36565B6D-B618-022B-46FD-1DB41E0F8EC6}"/>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3606B76-6187-63B9-44C5-7E05B5B6267B}"/>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8EEFC4F6-CC2C-3C82-7395-574CA8CF7C23}"/>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D0C0C0A-D907-AC2E-5C17-BA28A15DA2FF}"/>
                  </a:ext>
                </a:extLst>
              </p:cNvPr>
              <p:cNvSpPr/>
              <p:nvPr/>
            </p:nvSpPr>
            <p:spPr>
              <a:xfrm>
                <a:off x="1491116" y="513995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 name="Straight Arrow Connector 13">
                <a:extLst>
                  <a:ext uri="{FF2B5EF4-FFF2-40B4-BE49-F238E27FC236}">
                    <a16:creationId xmlns:a16="http://schemas.microsoft.com/office/drawing/2014/main" id="{4D981638-8FBC-E763-791F-B58BC659E0E7}"/>
                  </a:ext>
                </a:extLst>
              </p:cNvPr>
              <p:cNvCxnSpPr>
                <a:cxnSpLocks/>
                <a:stCxn id="26" idx="3"/>
                <a:endCxn id="10" idx="0"/>
              </p:cNvCxnSpPr>
              <p:nvPr/>
            </p:nvCxnSpPr>
            <p:spPr>
              <a:xfrm flipH="1">
                <a:off x="1926885" y="4772382"/>
                <a:ext cx="227645" cy="36757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F9E8FD5-5545-3109-DC60-F7BF15922074}"/>
                  </a:ext>
                </a:extLst>
              </p:cNvPr>
              <p:cNvSpPr/>
              <p:nvPr/>
            </p:nvSpPr>
            <p:spPr>
              <a:xfrm>
                <a:off x="976330" y="608683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4E9E5B61-E597-5358-0986-F888C68C50FA}"/>
                  </a:ext>
                </a:extLst>
              </p:cNvPr>
              <p:cNvCxnSpPr>
                <a:cxnSpLocks/>
                <a:stCxn id="10" idx="3"/>
                <a:endCxn id="15" idx="0"/>
              </p:cNvCxnSpPr>
              <p:nvPr/>
            </p:nvCxnSpPr>
            <p:spPr>
              <a:xfrm flipH="1">
                <a:off x="1412099" y="5737516"/>
                <a:ext cx="206651" cy="34931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DF82B0B7-BBCB-7126-7831-006178BDAB2C}"/>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C3099B44-56E3-A6CE-BF00-73A01F7A04FD}"/>
                </a:ext>
              </a:extLst>
            </p:cNvPr>
            <p:cNvSpPr txBox="1"/>
            <p:nvPr/>
          </p:nvSpPr>
          <p:spPr>
            <a:xfrm>
              <a:off x="824403" y="384234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FA0EAE7D-0437-EC82-5CDC-AE88E8CDD817}"/>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0289FF4F-0B60-2BFD-2887-4C1CDB8AE7BC}"/>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249FEE7E-43DA-9424-9ACD-D2695FF95688}"/>
                </a:ext>
              </a:extLst>
            </p:cNvPr>
            <p:cNvSpPr txBox="1"/>
            <p:nvPr/>
          </p:nvSpPr>
          <p:spPr>
            <a:xfrm>
              <a:off x="2474334" y="384133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4BCBD079-5044-CBC3-197C-B578F8F8125B}"/>
                </a:ext>
              </a:extLst>
            </p:cNvPr>
            <p:cNvSpPr txBox="1"/>
            <p:nvPr/>
          </p:nvSpPr>
          <p:spPr>
            <a:xfrm>
              <a:off x="1197891" y="4954465"/>
              <a:ext cx="445997" cy="523220"/>
            </a:xfrm>
            <a:prstGeom prst="rect">
              <a:avLst/>
            </a:prstGeom>
            <a:noFill/>
          </p:spPr>
          <p:txBody>
            <a:bodyPr wrap="square">
              <a:spAutoFit/>
            </a:bodyPr>
            <a:lstStyle/>
            <a:p>
              <a:pPr algn="ctr"/>
              <a:r>
                <a:rPr lang="en-US" sz="2800" b="1" dirty="0"/>
                <a:t>1</a:t>
              </a:r>
              <a:endParaRPr lang="en-IN" sz="2800" b="1" dirty="0"/>
            </a:p>
          </p:txBody>
        </p:sp>
        <p:sp>
          <p:nvSpPr>
            <p:cNvPr id="28" name="TextBox 27">
              <a:extLst>
                <a:ext uri="{FF2B5EF4-FFF2-40B4-BE49-F238E27FC236}">
                  <a16:creationId xmlns:a16="http://schemas.microsoft.com/office/drawing/2014/main" id="{4B33CD00-2678-174A-827E-0DC0CA2A4A2A}"/>
                </a:ext>
              </a:extLst>
            </p:cNvPr>
            <p:cNvSpPr txBox="1"/>
            <p:nvPr/>
          </p:nvSpPr>
          <p:spPr>
            <a:xfrm>
              <a:off x="2230021" y="2926151"/>
              <a:ext cx="743904" cy="523220"/>
            </a:xfrm>
            <a:prstGeom prst="rect">
              <a:avLst/>
            </a:prstGeom>
            <a:noFill/>
          </p:spPr>
          <p:txBody>
            <a:bodyPr wrap="square">
              <a:spAutoFit/>
            </a:bodyPr>
            <a:lstStyle/>
            <a:p>
              <a:pPr algn="ctr"/>
              <a:r>
                <a:rPr lang="en-US" sz="2800" b="1" dirty="0"/>
                <a:t>–2</a:t>
              </a:r>
              <a:endParaRPr lang="en-IN" sz="2800" b="1" dirty="0"/>
            </a:p>
          </p:txBody>
        </p:sp>
        <p:sp>
          <p:nvSpPr>
            <p:cNvPr id="31" name="TextBox 30">
              <a:extLst>
                <a:ext uri="{FF2B5EF4-FFF2-40B4-BE49-F238E27FC236}">
                  <a16:creationId xmlns:a16="http://schemas.microsoft.com/office/drawing/2014/main" id="{D460D9CC-03E1-6A9F-700F-1FD365FDFAF7}"/>
                </a:ext>
              </a:extLst>
            </p:cNvPr>
            <p:cNvSpPr txBox="1"/>
            <p:nvPr/>
          </p:nvSpPr>
          <p:spPr>
            <a:xfrm>
              <a:off x="683105" y="5901345"/>
              <a:ext cx="445997"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2804577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B23D-1979-0CA6-8D44-E7C92C8DC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615D7-1EBE-7860-A74F-CD9E609CBF1B}"/>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a:t>
            </a:r>
            <a:r>
              <a:rPr lang="en-US" sz="4000" b="1" dirty="0">
                <a:latin typeface="+mn-lt"/>
              </a:rPr>
              <a:t> 60, 19, 16, 20</a:t>
            </a:r>
            <a:endParaRPr lang="en-IN" sz="4000" b="1" dirty="0">
              <a:latin typeface="+mn-lt"/>
            </a:endParaRPr>
          </a:p>
        </p:txBody>
      </p:sp>
      <p:sp>
        <p:nvSpPr>
          <p:cNvPr id="5" name="TextBox 4">
            <a:extLst>
              <a:ext uri="{FF2B5EF4-FFF2-40B4-BE49-F238E27FC236}">
                <a16:creationId xmlns:a16="http://schemas.microsoft.com/office/drawing/2014/main" id="{9796E328-DC48-BDDC-0306-F0457065ED2F}"/>
              </a:ext>
            </a:extLst>
          </p:cNvPr>
          <p:cNvSpPr txBox="1"/>
          <p:nvPr/>
        </p:nvSpPr>
        <p:spPr>
          <a:xfrm>
            <a:off x="4717236" y="1828801"/>
            <a:ext cx="7355703" cy="1938992"/>
          </a:xfrm>
          <a:prstGeom prst="rect">
            <a:avLst/>
          </a:prstGeom>
          <a:noFill/>
        </p:spPr>
        <p:txBody>
          <a:bodyPr wrap="square" rtlCol="0">
            <a:spAutoFit/>
          </a:bodyPr>
          <a:lstStyle/>
          <a:p>
            <a:r>
              <a:rPr lang="en-US" sz="3000" dirty="0"/>
              <a:t> Consider the Sequence of nodes 7, 11, 12</a:t>
            </a:r>
          </a:p>
          <a:p>
            <a:r>
              <a:rPr lang="en-US" sz="3000" dirty="0"/>
              <a:t>The middle node is 11 and it will be the root.</a:t>
            </a:r>
          </a:p>
          <a:p>
            <a:r>
              <a:rPr lang="en-US" sz="3000" dirty="0"/>
              <a:t>Left of 11 is node 7 and Right of 11 is node 12</a:t>
            </a:r>
          </a:p>
          <a:p>
            <a:r>
              <a:rPr lang="en-US" sz="3000" b="1" dirty="0"/>
              <a:t>Right of 7 will be the node 8</a:t>
            </a:r>
          </a:p>
        </p:txBody>
      </p:sp>
      <p:grpSp>
        <p:nvGrpSpPr>
          <p:cNvPr id="13" name="Group 12">
            <a:extLst>
              <a:ext uri="{FF2B5EF4-FFF2-40B4-BE49-F238E27FC236}">
                <a16:creationId xmlns:a16="http://schemas.microsoft.com/office/drawing/2014/main" id="{B3991CED-556B-82EA-27F0-079C6DCA23C2}"/>
              </a:ext>
            </a:extLst>
          </p:cNvPr>
          <p:cNvGrpSpPr/>
          <p:nvPr/>
        </p:nvGrpSpPr>
        <p:grpSpPr>
          <a:xfrm>
            <a:off x="178243" y="1638301"/>
            <a:ext cx="4597347" cy="4958121"/>
            <a:chOff x="368979" y="1828801"/>
            <a:chExt cx="4597347" cy="4958121"/>
          </a:xfrm>
        </p:grpSpPr>
        <p:sp>
          <p:nvSpPr>
            <p:cNvPr id="18" name="Oval 17">
              <a:extLst>
                <a:ext uri="{FF2B5EF4-FFF2-40B4-BE49-F238E27FC236}">
                  <a16:creationId xmlns:a16="http://schemas.microsoft.com/office/drawing/2014/main" id="{296A1E01-DA40-D333-B7D7-C5D4012336C3}"/>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03740199-3C6A-03F3-0656-C6B66720000E}"/>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1F38578A-A47E-FAB0-2F3B-6D3A988FEA8F}"/>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7F64D4E-B2F8-D2C3-3787-397C92E329C4}"/>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E7D12C6B-9936-8B03-BA2B-855B3FA1D652}"/>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7D61D1B-AEF6-09DE-E645-3B1DC1870095}"/>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D298788A-BFA6-3672-3E28-FAC3194BDD15}"/>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3DAE6F2-D24D-A629-8EB9-54D5F019F0E1}"/>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FD71FFED-2142-A27E-7B7A-C46EDFEF10C3}"/>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B30643F-2591-7673-0780-11EEF01B797D}"/>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8867D2BA-E410-1953-02D1-ED61230A7FE0}"/>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8D8FCD1-16B0-97B5-9E5F-4027EEC6C740}"/>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6DC66793-7E0F-535D-A92E-764CF4245F1E}"/>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13CA130-4B93-ECEB-3DD6-EB53DA9BCE22}"/>
                </a:ext>
              </a:extLst>
            </p:cNvPr>
            <p:cNvSpPr/>
            <p:nvPr/>
          </p:nvSpPr>
          <p:spPr>
            <a:xfrm>
              <a:off x="976330" y="608683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953C052C-7781-3C44-F183-B125350638F6}"/>
                </a:ext>
              </a:extLst>
            </p:cNvPr>
            <p:cNvCxnSpPr>
              <a:cxnSpLocks/>
              <a:endCxn id="15" idx="0"/>
            </p:cNvCxnSpPr>
            <p:nvPr/>
          </p:nvCxnSpPr>
          <p:spPr>
            <a:xfrm flipH="1">
              <a:off x="1412099" y="5737516"/>
              <a:ext cx="206651" cy="34931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EC2A673-6287-D9EC-7A6D-1AB80804EBD4}"/>
                </a:ext>
              </a:extLst>
            </p:cNvPr>
            <p:cNvSpPr/>
            <p:nvPr/>
          </p:nvSpPr>
          <p:spPr>
            <a:xfrm>
              <a:off x="368979" y="5179145"/>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1AADE3DD-D71F-D059-AB5A-B64D2359819A}"/>
                </a:ext>
              </a:extLst>
            </p:cNvPr>
            <p:cNvCxnSpPr>
              <a:cxnSpLocks/>
              <a:stCxn id="23" idx="3"/>
              <a:endCxn id="29" idx="0"/>
            </p:cNvCxnSpPr>
            <p:nvPr/>
          </p:nvCxnSpPr>
          <p:spPr>
            <a:xfrm flipH="1">
              <a:off x="738420" y="4772382"/>
              <a:ext cx="222664" cy="40676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0757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0FC5-C74F-0390-25FE-620AC36ED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FB3D3-E291-714C-904F-558E61C662FE}"/>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a:t>
            </a:r>
            <a:r>
              <a:rPr lang="en-US" sz="4000" b="1" dirty="0">
                <a:latin typeface="+mn-lt"/>
              </a:rPr>
              <a:t> 60, 19, 16, 20</a:t>
            </a:r>
            <a:endParaRPr lang="en-IN" sz="4000" b="1" dirty="0">
              <a:latin typeface="+mn-lt"/>
            </a:endParaRPr>
          </a:p>
        </p:txBody>
      </p:sp>
      <p:sp>
        <p:nvSpPr>
          <p:cNvPr id="5" name="TextBox 4">
            <a:extLst>
              <a:ext uri="{FF2B5EF4-FFF2-40B4-BE49-F238E27FC236}">
                <a16:creationId xmlns:a16="http://schemas.microsoft.com/office/drawing/2014/main" id="{6DBD415B-274E-9FA8-D975-69AC89AE033A}"/>
              </a:ext>
            </a:extLst>
          </p:cNvPr>
          <p:cNvSpPr txBox="1"/>
          <p:nvPr/>
        </p:nvSpPr>
        <p:spPr>
          <a:xfrm>
            <a:off x="4717236" y="1828801"/>
            <a:ext cx="7355703" cy="1938992"/>
          </a:xfrm>
          <a:prstGeom prst="rect">
            <a:avLst/>
          </a:prstGeom>
          <a:noFill/>
        </p:spPr>
        <p:txBody>
          <a:bodyPr wrap="square" rtlCol="0">
            <a:spAutoFit/>
          </a:bodyPr>
          <a:lstStyle/>
          <a:p>
            <a:r>
              <a:rPr lang="en-US" sz="3000" dirty="0"/>
              <a:t> Consider the Sequence of nodes 7, 11, 12</a:t>
            </a:r>
          </a:p>
          <a:p>
            <a:r>
              <a:rPr lang="en-US" sz="3000" dirty="0"/>
              <a:t>The middle node is 11 and it will be the root.</a:t>
            </a:r>
          </a:p>
          <a:p>
            <a:r>
              <a:rPr lang="en-US" sz="3000" dirty="0"/>
              <a:t>Left of 11 is node 7 and Right of 11 is node 12</a:t>
            </a:r>
          </a:p>
          <a:p>
            <a:r>
              <a:rPr lang="en-US" sz="3000" b="1" dirty="0"/>
              <a:t>Right of 7 will be the node 8</a:t>
            </a:r>
            <a:endParaRPr lang="en-US" sz="3000" dirty="0"/>
          </a:p>
        </p:txBody>
      </p:sp>
      <p:grpSp>
        <p:nvGrpSpPr>
          <p:cNvPr id="13" name="Group 12">
            <a:extLst>
              <a:ext uri="{FF2B5EF4-FFF2-40B4-BE49-F238E27FC236}">
                <a16:creationId xmlns:a16="http://schemas.microsoft.com/office/drawing/2014/main" id="{CED17700-C225-005E-87D0-EC802A3C201D}"/>
              </a:ext>
            </a:extLst>
          </p:cNvPr>
          <p:cNvGrpSpPr/>
          <p:nvPr/>
        </p:nvGrpSpPr>
        <p:grpSpPr>
          <a:xfrm>
            <a:off x="78228" y="1638301"/>
            <a:ext cx="4697362" cy="4121600"/>
            <a:chOff x="268964" y="1828801"/>
            <a:chExt cx="4697362" cy="4121600"/>
          </a:xfrm>
        </p:grpSpPr>
        <p:sp>
          <p:nvSpPr>
            <p:cNvPr id="18" name="Oval 17">
              <a:extLst>
                <a:ext uri="{FF2B5EF4-FFF2-40B4-BE49-F238E27FC236}">
                  <a16:creationId xmlns:a16="http://schemas.microsoft.com/office/drawing/2014/main" id="{308B9640-3CBA-311B-AA23-3BFDF999889F}"/>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6E457271-8408-82C0-3CC8-ED3694AB9151}"/>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DF4D24A9-212F-ADCB-0414-239F591321B9}"/>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F2EDF66-6666-EF31-9E20-D41DE6CB6C52}"/>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6D2EAB1B-CF5A-1BFE-5D99-ADFD334B8800}"/>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419089A-BA87-512E-41FA-6C6B2027C6D5}"/>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EA2652D0-5EEA-3141-73BB-B5526D7C42AD}"/>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B4F15-F232-5615-3F14-0C557F8AF304}"/>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B9D3D511-DC31-1384-C8AB-3E92220DCE44}"/>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5C700B5-E064-0230-5952-8B8A50DECA67}"/>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1ED0104E-2370-4D26-B65D-AB896F3DF0B0}"/>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084A881-B049-3AD8-3403-4FD4FB8D272F}"/>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3DCF534D-856E-FDBE-74A0-B842ACCF0270}"/>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8387E6A-256B-4BB7-7F62-EEF8EE2A840B}"/>
                </a:ext>
              </a:extLst>
            </p:cNvPr>
            <p:cNvSpPr/>
            <p:nvPr/>
          </p:nvSpPr>
          <p:spPr>
            <a:xfrm>
              <a:off x="1452963" y="525031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E1BD4A3F-BDDF-B4E5-D139-9A8924A54261}"/>
                </a:ext>
              </a:extLst>
            </p:cNvPr>
            <p:cNvCxnSpPr>
              <a:cxnSpLocks/>
              <a:stCxn id="23" idx="5"/>
              <a:endCxn id="15" idx="0"/>
            </p:cNvCxnSpPr>
            <p:nvPr/>
          </p:nvCxnSpPr>
          <p:spPr>
            <a:xfrm>
              <a:off x="1577354" y="4772382"/>
              <a:ext cx="311378" cy="47793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D0D691EA-7D90-4E0B-F0BF-2008184FA7F6}"/>
                </a:ext>
              </a:extLst>
            </p:cNvPr>
            <p:cNvSpPr/>
            <p:nvPr/>
          </p:nvSpPr>
          <p:spPr>
            <a:xfrm>
              <a:off x="268964"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1AA06CAB-0E84-1F7F-0029-52C641F537DD}"/>
                </a:ext>
              </a:extLst>
            </p:cNvPr>
            <p:cNvCxnSpPr>
              <a:cxnSpLocks/>
              <a:stCxn id="23" idx="3"/>
              <a:endCxn id="29" idx="0"/>
            </p:cNvCxnSpPr>
            <p:nvPr/>
          </p:nvCxnSpPr>
          <p:spPr>
            <a:xfrm flipH="1">
              <a:off x="638405" y="4772382"/>
              <a:ext cx="322679"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5775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E0277-2F45-EDF6-CDB7-4D641DAF5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8CDC2-883F-C46C-B304-2181AA1A8156}"/>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a:t>
            </a:r>
            <a:r>
              <a:rPr lang="en-US" sz="4000" b="1" dirty="0">
                <a:latin typeface="+mn-lt"/>
              </a:rPr>
              <a:t> 60, 19, 16, 20</a:t>
            </a:r>
            <a:endParaRPr lang="en-IN" sz="4000" b="1" dirty="0">
              <a:latin typeface="+mn-lt"/>
            </a:endParaRPr>
          </a:p>
        </p:txBody>
      </p:sp>
      <p:sp>
        <p:nvSpPr>
          <p:cNvPr id="5" name="TextBox 4">
            <a:extLst>
              <a:ext uri="{FF2B5EF4-FFF2-40B4-BE49-F238E27FC236}">
                <a16:creationId xmlns:a16="http://schemas.microsoft.com/office/drawing/2014/main" id="{909FC415-24AA-4BB7-8329-774E7294A88D}"/>
              </a:ext>
            </a:extLst>
          </p:cNvPr>
          <p:cNvSpPr txBox="1"/>
          <p:nvPr/>
        </p:nvSpPr>
        <p:spPr>
          <a:xfrm>
            <a:off x="5686425" y="1828801"/>
            <a:ext cx="6386514" cy="4708981"/>
          </a:xfrm>
          <a:prstGeom prst="rect">
            <a:avLst/>
          </a:prstGeom>
          <a:noFill/>
        </p:spPr>
        <p:txBody>
          <a:bodyPr wrap="square" rtlCol="0">
            <a:spAutoFit/>
          </a:bodyPr>
          <a:lstStyle/>
          <a:p>
            <a:r>
              <a:rPr lang="en-US" sz="3000" dirty="0"/>
              <a:t>Balance Factor of all the node are:</a:t>
            </a:r>
          </a:p>
          <a:p>
            <a:r>
              <a:rPr lang="en-US" sz="3000" dirty="0"/>
              <a:t>Balance Factor of node 4 is 0</a:t>
            </a:r>
          </a:p>
          <a:p>
            <a:r>
              <a:rPr lang="en-US" sz="3000" dirty="0"/>
              <a:t>Balance Factor of node 8 is 0</a:t>
            </a:r>
          </a:p>
          <a:p>
            <a:r>
              <a:rPr lang="en-US" sz="3000" dirty="0"/>
              <a:t>Balance Factor of node 13 is 0</a:t>
            </a:r>
          </a:p>
          <a:p>
            <a:r>
              <a:rPr lang="en-US" sz="3000" dirty="0"/>
              <a:t>Balance Factor of node 53 is 0</a:t>
            </a:r>
          </a:p>
          <a:p>
            <a:r>
              <a:rPr lang="en-US" sz="3000" dirty="0"/>
              <a:t>Balance Factor of node 7 is 1 – 1 = 0</a:t>
            </a:r>
          </a:p>
          <a:p>
            <a:r>
              <a:rPr lang="en-US" sz="3000" dirty="0"/>
              <a:t>Balance Factor of node 12 is 0 – 1 = –1</a:t>
            </a:r>
          </a:p>
          <a:p>
            <a:r>
              <a:rPr lang="en-US" sz="3000" dirty="0"/>
              <a:t>Balance Factor of node 11 is 2 – 2 = 0</a:t>
            </a:r>
          </a:p>
          <a:p>
            <a:r>
              <a:rPr lang="en-US" sz="3000" dirty="0"/>
              <a:t>Balance Factor of node 17 is 0 – 1 = –1</a:t>
            </a:r>
          </a:p>
          <a:p>
            <a:r>
              <a:rPr lang="en-US" sz="3000" dirty="0"/>
              <a:t>Balance Factor of node 14 is 3 – 2 = 1</a:t>
            </a:r>
          </a:p>
        </p:txBody>
      </p:sp>
      <p:grpSp>
        <p:nvGrpSpPr>
          <p:cNvPr id="12" name="Group 11">
            <a:extLst>
              <a:ext uri="{FF2B5EF4-FFF2-40B4-BE49-F238E27FC236}">
                <a16:creationId xmlns:a16="http://schemas.microsoft.com/office/drawing/2014/main" id="{F8D28CB0-A9BA-4920-B480-9B44479BBE71}"/>
              </a:ext>
            </a:extLst>
          </p:cNvPr>
          <p:cNvGrpSpPr/>
          <p:nvPr/>
        </p:nvGrpSpPr>
        <p:grpSpPr>
          <a:xfrm>
            <a:off x="41688" y="1562082"/>
            <a:ext cx="5192047" cy="4197819"/>
            <a:chOff x="232424" y="1752582"/>
            <a:chExt cx="5192047" cy="4197819"/>
          </a:xfrm>
        </p:grpSpPr>
        <p:grpSp>
          <p:nvGrpSpPr>
            <p:cNvPr id="13" name="Group 12">
              <a:extLst>
                <a:ext uri="{FF2B5EF4-FFF2-40B4-BE49-F238E27FC236}">
                  <a16:creationId xmlns:a16="http://schemas.microsoft.com/office/drawing/2014/main" id="{92B48FD9-1CFB-2299-35C8-9A354EBB78EE}"/>
                </a:ext>
              </a:extLst>
            </p:cNvPr>
            <p:cNvGrpSpPr/>
            <p:nvPr/>
          </p:nvGrpSpPr>
          <p:grpSpPr>
            <a:xfrm>
              <a:off x="268963" y="1828801"/>
              <a:ext cx="4697363" cy="4121600"/>
              <a:chOff x="268963" y="1828801"/>
              <a:chExt cx="4697363" cy="4121600"/>
            </a:xfrm>
          </p:grpSpPr>
          <p:sp>
            <p:nvSpPr>
              <p:cNvPr id="18" name="Oval 17">
                <a:extLst>
                  <a:ext uri="{FF2B5EF4-FFF2-40B4-BE49-F238E27FC236}">
                    <a16:creationId xmlns:a16="http://schemas.microsoft.com/office/drawing/2014/main" id="{F52FE732-F11E-CCAB-68A4-FAE364E4900D}"/>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BA0E6FE4-8807-F280-ED80-A1BD09772216}"/>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8D11A335-A938-E530-00CE-B486447231A4}"/>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F20E993-6802-A77C-1616-2CBF5D46484E}"/>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EC2EE125-885B-0A7D-9DB7-E45A35B51AEA}"/>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D55673-3DAB-5B8E-90B6-ECFE0CC2F240}"/>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59D56C80-B689-4B84-FE1A-7EBC2356710B}"/>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14492EB-BE7E-5839-04FE-04054244CFFF}"/>
                  </a:ext>
                </a:extLst>
              </p:cNvPr>
              <p:cNvSpPr/>
              <p:nvPr/>
            </p:nvSpPr>
            <p:spPr>
              <a:xfrm>
                <a:off x="4094788" y="422945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18105054-A305-5313-9B42-356987299ADF}"/>
                  </a:ext>
                </a:extLst>
              </p:cNvPr>
              <p:cNvCxnSpPr>
                <a:cxnSpLocks/>
                <a:stCxn id="19" idx="5"/>
                <a:endCxn id="3" idx="0"/>
              </p:cNvCxnSpPr>
              <p:nvPr/>
            </p:nvCxnSpPr>
            <p:spPr>
              <a:xfrm>
                <a:off x="4031451" y="3626692"/>
                <a:ext cx="499106"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DF308DC-6C86-C8A1-10DC-A7D756D97D22}"/>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667334E8-DEE9-7399-5358-F913548C91D6}"/>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D631F25-DB56-C0B9-46BD-BCB75C2166E1}"/>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6A6C223D-0F01-2C14-E5A4-5C8C039FF7BE}"/>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53E77CA-F148-E126-24B1-1985A3BB98F3}"/>
                  </a:ext>
                </a:extLst>
              </p:cNvPr>
              <p:cNvSpPr/>
              <p:nvPr/>
            </p:nvSpPr>
            <p:spPr>
              <a:xfrm>
                <a:off x="1452962" y="525031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6BDD3F40-D014-8960-993A-3BC8ECAC1389}"/>
                  </a:ext>
                </a:extLst>
              </p:cNvPr>
              <p:cNvCxnSpPr>
                <a:cxnSpLocks/>
                <a:stCxn id="23" idx="5"/>
                <a:endCxn id="15" idx="0"/>
              </p:cNvCxnSpPr>
              <p:nvPr/>
            </p:nvCxnSpPr>
            <p:spPr>
              <a:xfrm>
                <a:off x="1577354" y="4772382"/>
                <a:ext cx="311377" cy="47793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8AC3921-1A71-D5C5-3B31-C4FC59244738}"/>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4F9C7305-51EF-1274-70B3-0113E51A0E19}"/>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65AE037-AF13-37F9-6281-C819053ED6C0}"/>
                </a:ext>
              </a:extLst>
            </p:cNvPr>
            <p:cNvSpPr txBox="1"/>
            <p:nvPr/>
          </p:nvSpPr>
          <p:spPr>
            <a:xfrm>
              <a:off x="3873326" y="2754641"/>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0A59FFC5-643D-AC96-FB72-3D9496EEBA35}"/>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F5C329B3-A7BF-6469-7F47-E461DB4B5051}"/>
                </a:ext>
              </a:extLst>
            </p:cNvPr>
            <p:cNvSpPr txBox="1"/>
            <p:nvPr/>
          </p:nvSpPr>
          <p:spPr>
            <a:xfrm>
              <a:off x="4680567" y="3954970"/>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28DBEBE6-2A5C-7C06-04A9-8E621DED62DA}"/>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1DF87B6C-B8B2-FB92-0A11-B6F82FED48CC}"/>
                </a:ext>
              </a:extLst>
            </p:cNvPr>
            <p:cNvSpPr txBox="1"/>
            <p:nvPr/>
          </p:nvSpPr>
          <p:spPr>
            <a:xfrm>
              <a:off x="2474334" y="384133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9BAFE5E2-4FF2-2780-4C20-7C93EE7E512C}"/>
                </a:ext>
              </a:extLst>
            </p:cNvPr>
            <p:cNvSpPr txBox="1"/>
            <p:nvPr/>
          </p:nvSpPr>
          <p:spPr>
            <a:xfrm>
              <a:off x="1258403" y="4963372"/>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075D1099-F02A-CFEE-0F59-9B9E3A023523}"/>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B744B849-2C89-6328-46A0-17026A6A52C8}"/>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10" name="TextBox 9">
              <a:extLst>
                <a:ext uri="{FF2B5EF4-FFF2-40B4-BE49-F238E27FC236}">
                  <a16:creationId xmlns:a16="http://schemas.microsoft.com/office/drawing/2014/main" id="{394F14CA-85D2-1ACD-FC9A-0B791811B364}"/>
                </a:ext>
              </a:extLst>
            </p:cNvPr>
            <p:cNvSpPr txBox="1"/>
            <p:nvPr/>
          </p:nvSpPr>
          <p:spPr>
            <a:xfrm>
              <a:off x="3241329" y="1752582"/>
              <a:ext cx="599381" cy="523220"/>
            </a:xfrm>
            <a:prstGeom prst="rect">
              <a:avLst/>
            </a:prstGeom>
            <a:noFill/>
          </p:spPr>
          <p:txBody>
            <a:bodyPr wrap="square">
              <a:spAutoFit/>
            </a:bodyPr>
            <a:lstStyle/>
            <a:p>
              <a:pPr algn="ctr"/>
              <a:r>
                <a:rPr lang="en-US" sz="2800" b="1" dirty="0"/>
                <a:t>1</a:t>
              </a:r>
              <a:endParaRPr lang="en-IN" sz="2800" b="1" dirty="0"/>
            </a:p>
          </p:txBody>
        </p:sp>
      </p:grpSp>
    </p:spTree>
    <p:extLst>
      <p:ext uri="{BB962C8B-B14F-4D97-AF65-F5344CB8AC3E}">
        <p14:creationId xmlns:p14="http://schemas.microsoft.com/office/powerpoint/2010/main" val="4103683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C9B29-ED5B-8D37-F123-7ADCD4B2B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FBFF9-37E7-6691-23FF-9A049101AC7A}"/>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a:t>
            </a:r>
            <a:r>
              <a:rPr lang="en-US" sz="4000" b="1" dirty="0">
                <a:latin typeface="+mn-lt"/>
              </a:rPr>
              <a:t> 19, 16, 20</a:t>
            </a:r>
            <a:endParaRPr lang="en-IN" sz="4000" b="1" dirty="0">
              <a:latin typeface="+mn-lt"/>
            </a:endParaRPr>
          </a:p>
        </p:txBody>
      </p:sp>
      <p:sp>
        <p:nvSpPr>
          <p:cNvPr id="5" name="TextBox 4">
            <a:extLst>
              <a:ext uri="{FF2B5EF4-FFF2-40B4-BE49-F238E27FC236}">
                <a16:creationId xmlns:a16="http://schemas.microsoft.com/office/drawing/2014/main" id="{D425FB66-77A3-0499-A2F7-EF50052599A4}"/>
              </a:ext>
            </a:extLst>
          </p:cNvPr>
          <p:cNvSpPr txBox="1"/>
          <p:nvPr/>
        </p:nvSpPr>
        <p:spPr>
          <a:xfrm>
            <a:off x="5686425" y="1828801"/>
            <a:ext cx="6386514" cy="553998"/>
          </a:xfrm>
          <a:prstGeom prst="rect">
            <a:avLst/>
          </a:prstGeom>
          <a:noFill/>
        </p:spPr>
        <p:txBody>
          <a:bodyPr wrap="square" rtlCol="0">
            <a:spAutoFit/>
          </a:bodyPr>
          <a:lstStyle/>
          <a:p>
            <a:r>
              <a:rPr lang="en-US" sz="3000" dirty="0"/>
              <a:t>Now Insert the node 60 to right of 53</a:t>
            </a:r>
          </a:p>
        </p:txBody>
      </p:sp>
      <p:grpSp>
        <p:nvGrpSpPr>
          <p:cNvPr id="13" name="Group 12">
            <a:extLst>
              <a:ext uri="{FF2B5EF4-FFF2-40B4-BE49-F238E27FC236}">
                <a16:creationId xmlns:a16="http://schemas.microsoft.com/office/drawing/2014/main" id="{ED6314DF-3A30-72C9-002B-0C48ACD912EA}"/>
              </a:ext>
            </a:extLst>
          </p:cNvPr>
          <p:cNvGrpSpPr/>
          <p:nvPr/>
        </p:nvGrpSpPr>
        <p:grpSpPr>
          <a:xfrm>
            <a:off x="78227" y="1638301"/>
            <a:ext cx="5315282" cy="4121600"/>
            <a:chOff x="268963" y="1828801"/>
            <a:chExt cx="5315282" cy="4121600"/>
          </a:xfrm>
        </p:grpSpPr>
        <p:sp>
          <p:nvSpPr>
            <p:cNvPr id="18" name="Oval 17">
              <a:extLst>
                <a:ext uri="{FF2B5EF4-FFF2-40B4-BE49-F238E27FC236}">
                  <a16:creationId xmlns:a16="http://schemas.microsoft.com/office/drawing/2014/main" id="{0A0F7ED6-0A75-71FE-EC74-49CF564620AB}"/>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BC10494A-7175-0CD3-C7AB-71FDD76E2899}"/>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C2A2BBEC-C35C-E6C9-FF32-E65B9DC77B60}"/>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CB99DAD-C42F-C5C6-14CD-192948040CF8}"/>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DA3E05B6-6EFC-2BA0-3557-7421CD20DDD3}"/>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1E47259-8181-B34C-32CA-8FBDBB6ED059}"/>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E8C898ED-1D83-DE25-8218-F44A18D23DD3}"/>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35BAAC7-7B67-9049-7896-719AFB1D43ED}"/>
                </a:ext>
              </a:extLst>
            </p:cNvPr>
            <p:cNvSpPr/>
            <p:nvPr/>
          </p:nvSpPr>
          <p:spPr>
            <a:xfrm>
              <a:off x="4094788" y="41294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A0411DA7-407E-3A40-9A6D-D38FFA1B3BC4}"/>
                </a:ext>
              </a:extLst>
            </p:cNvPr>
            <p:cNvCxnSpPr>
              <a:cxnSpLocks/>
              <a:stCxn id="19" idx="5"/>
              <a:endCxn id="3" idx="0"/>
            </p:cNvCxnSpPr>
            <p:nvPr/>
          </p:nvCxnSpPr>
          <p:spPr>
            <a:xfrm>
              <a:off x="4031451" y="3626692"/>
              <a:ext cx="499106" cy="50275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A5BBA8C-9A11-CB29-BE4C-99AF19E53EE4}"/>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D5E54D93-FAEC-FF85-17A0-28892F8D5321}"/>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8178160-8658-C6C4-795D-87D0ADA79EA8}"/>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CCD97B60-A940-9C9D-19FB-6A3D2D3A595D}"/>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BDB9AF2-FD0C-3968-35E5-8DC0EDF20EB1}"/>
                </a:ext>
              </a:extLst>
            </p:cNvPr>
            <p:cNvSpPr/>
            <p:nvPr/>
          </p:nvSpPr>
          <p:spPr>
            <a:xfrm>
              <a:off x="1452962" y="525031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CF21E248-12E0-BA8F-F85C-E8D17338BE70}"/>
                </a:ext>
              </a:extLst>
            </p:cNvPr>
            <p:cNvCxnSpPr>
              <a:cxnSpLocks/>
              <a:stCxn id="23" idx="5"/>
              <a:endCxn id="15" idx="0"/>
            </p:cNvCxnSpPr>
            <p:nvPr/>
          </p:nvCxnSpPr>
          <p:spPr>
            <a:xfrm>
              <a:off x="1577354" y="4772382"/>
              <a:ext cx="311377" cy="47793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382529A-6628-D250-9718-974DC72D83F3}"/>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FE35FE0A-A51F-4874-4945-50ECE3476947}"/>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DFF3506-877F-A57C-3F77-D1FCB4947C59}"/>
                </a:ext>
              </a:extLst>
            </p:cNvPr>
            <p:cNvSpPr/>
            <p:nvPr/>
          </p:nvSpPr>
          <p:spPr>
            <a:xfrm>
              <a:off x="4712707"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F65A831D-3A70-DCB1-26CF-5EECE788EBF2}"/>
                </a:ext>
              </a:extLst>
            </p:cNvPr>
            <p:cNvCxnSpPr>
              <a:cxnSpLocks/>
              <a:stCxn id="3" idx="5"/>
              <a:endCxn id="14" idx="0"/>
            </p:cNvCxnSpPr>
            <p:nvPr/>
          </p:nvCxnSpPr>
          <p:spPr>
            <a:xfrm>
              <a:off x="4838692" y="4727007"/>
              <a:ext cx="309784" cy="40954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127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177EA-B915-2E63-D4E5-0767E30EB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831AF-7237-FE2B-B988-1CF66461E7D6}"/>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spTree>
    <p:extLst>
      <p:ext uri="{BB962C8B-B14F-4D97-AF65-F5344CB8AC3E}">
        <p14:creationId xmlns:p14="http://schemas.microsoft.com/office/powerpoint/2010/main" val="65483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A5B11-CE2D-BD3A-BE4E-9EF8663A8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ACAEB-D1B2-BEAE-347D-F4DD24F0EB66}"/>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a:t>
            </a:r>
            <a:r>
              <a:rPr lang="en-US" sz="4000" b="1" dirty="0">
                <a:latin typeface="+mn-lt"/>
              </a:rPr>
              <a:t> 19, 16, 20</a:t>
            </a:r>
            <a:endParaRPr lang="en-IN" sz="4000" b="1" dirty="0">
              <a:latin typeface="+mn-lt"/>
            </a:endParaRPr>
          </a:p>
        </p:txBody>
      </p:sp>
      <p:sp>
        <p:nvSpPr>
          <p:cNvPr id="5" name="TextBox 4">
            <a:extLst>
              <a:ext uri="{FF2B5EF4-FFF2-40B4-BE49-F238E27FC236}">
                <a16:creationId xmlns:a16="http://schemas.microsoft.com/office/drawing/2014/main" id="{C6B51ADB-4366-F8D5-5F3A-43FB7878F3B5}"/>
              </a:ext>
            </a:extLst>
          </p:cNvPr>
          <p:cNvSpPr txBox="1"/>
          <p:nvPr/>
        </p:nvSpPr>
        <p:spPr>
          <a:xfrm>
            <a:off x="5686425" y="1828801"/>
            <a:ext cx="6386514" cy="4708981"/>
          </a:xfrm>
          <a:prstGeom prst="rect">
            <a:avLst/>
          </a:prstGeom>
          <a:noFill/>
        </p:spPr>
        <p:txBody>
          <a:bodyPr wrap="square" rtlCol="0">
            <a:spAutoFit/>
          </a:bodyPr>
          <a:lstStyle/>
          <a:p>
            <a:r>
              <a:rPr lang="en-US" sz="3000" dirty="0"/>
              <a:t>Now Insert the node 60 to right of 53</a:t>
            </a:r>
          </a:p>
          <a:p>
            <a:r>
              <a:rPr lang="en-US" sz="3000" dirty="0"/>
              <a:t>Balance Factor of node 4 is 0</a:t>
            </a:r>
          </a:p>
          <a:p>
            <a:r>
              <a:rPr lang="en-US" sz="3000" dirty="0"/>
              <a:t>Balance Factor of node 8 is 0</a:t>
            </a:r>
          </a:p>
          <a:p>
            <a:r>
              <a:rPr lang="en-US" sz="3000" dirty="0"/>
              <a:t>Balance Factor of node 13 is 0</a:t>
            </a:r>
          </a:p>
          <a:p>
            <a:r>
              <a:rPr lang="en-US" sz="3000" dirty="0"/>
              <a:t>Balance Factor of node 53 is 0 – 1 = –1</a:t>
            </a:r>
          </a:p>
          <a:p>
            <a:r>
              <a:rPr lang="en-US" sz="3000" dirty="0"/>
              <a:t>Balance Factor of node 7 is 1 – 1 = 0</a:t>
            </a:r>
          </a:p>
          <a:p>
            <a:r>
              <a:rPr lang="en-US" sz="3000" dirty="0"/>
              <a:t>Balance Factor of node 12 is 0 – 1 = –1</a:t>
            </a:r>
          </a:p>
          <a:p>
            <a:r>
              <a:rPr lang="en-US" sz="3000" dirty="0"/>
              <a:t>Balance Factor of node 11 is 2 – 2 = 0</a:t>
            </a:r>
          </a:p>
          <a:p>
            <a:r>
              <a:rPr lang="en-US" sz="3000" dirty="0"/>
              <a:t>Balance Factor of node 17 is 0 – 2 = –2</a:t>
            </a:r>
          </a:p>
          <a:p>
            <a:r>
              <a:rPr lang="en-US" sz="3000" b="1" dirty="0"/>
              <a:t>Node 17 is Unbalanced.</a:t>
            </a:r>
            <a:r>
              <a:rPr lang="en-US" sz="3000" dirty="0"/>
              <a:t> </a:t>
            </a:r>
          </a:p>
        </p:txBody>
      </p:sp>
      <p:grpSp>
        <p:nvGrpSpPr>
          <p:cNvPr id="12" name="Group 11">
            <a:extLst>
              <a:ext uri="{FF2B5EF4-FFF2-40B4-BE49-F238E27FC236}">
                <a16:creationId xmlns:a16="http://schemas.microsoft.com/office/drawing/2014/main" id="{75DD3CEC-80F7-45DE-2579-9CD82DD7B066}"/>
              </a:ext>
            </a:extLst>
          </p:cNvPr>
          <p:cNvGrpSpPr/>
          <p:nvPr/>
        </p:nvGrpSpPr>
        <p:grpSpPr>
          <a:xfrm>
            <a:off x="41688" y="1638301"/>
            <a:ext cx="5666186" cy="4121600"/>
            <a:chOff x="232424" y="1828801"/>
            <a:chExt cx="5666186" cy="4121600"/>
          </a:xfrm>
        </p:grpSpPr>
        <p:grpSp>
          <p:nvGrpSpPr>
            <p:cNvPr id="13" name="Group 12">
              <a:extLst>
                <a:ext uri="{FF2B5EF4-FFF2-40B4-BE49-F238E27FC236}">
                  <a16:creationId xmlns:a16="http://schemas.microsoft.com/office/drawing/2014/main" id="{F7D8FEE9-0EC4-17BC-DA55-BC5FA3C0B533}"/>
                </a:ext>
              </a:extLst>
            </p:cNvPr>
            <p:cNvGrpSpPr/>
            <p:nvPr/>
          </p:nvGrpSpPr>
          <p:grpSpPr>
            <a:xfrm>
              <a:off x="268963" y="1828801"/>
              <a:ext cx="5315282" cy="4121600"/>
              <a:chOff x="268963" y="1828801"/>
              <a:chExt cx="5315282" cy="4121600"/>
            </a:xfrm>
          </p:grpSpPr>
          <p:sp>
            <p:nvSpPr>
              <p:cNvPr id="18" name="Oval 17">
                <a:extLst>
                  <a:ext uri="{FF2B5EF4-FFF2-40B4-BE49-F238E27FC236}">
                    <a16:creationId xmlns:a16="http://schemas.microsoft.com/office/drawing/2014/main" id="{8F4E02EE-C495-C22C-B171-2C58F0BB50F5}"/>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E8FE2981-52EC-3E21-7D19-5710F851F453}"/>
                  </a:ext>
                </a:extLst>
              </p:cNvPr>
              <p:cNvSpPr/>
              <p:nvPr/>
            </p:nvSpPr>
            <p:spPr>
              <a:xfrm>
                <a:off x="3287547"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E631F0EA-3B23-2BF6-BF1A-1D22A93E6F1B}"/>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A3B1ED6-D15F-CAA9-3627-827D8879BC4C}"/>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0DCAE8C5-D139-1B24-0BBA-F5DC38D56AC2}"/>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1483362-399F-0A0D-37A1-53263B88D58E}"/>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48EF605C-8CB1-4DA6-717B-310A1F567027}"/>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1B8B383-56BD-3D8C-C995-4029EB510B02}"/>
                  </a:ext>
                </a:extLst>
              </p:cNvPr>
              <p:cNvSpPr/>
              <p:nvPr/>
            </p:nvSpPr>
            <p:spPr>
              <a:xfrm>
                <a:off x="4094788" y="41294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0320FB56-2087-E6F0-8ACE-4FFAE2B6C6CA}"/>
                  </a:ext>
                </a:extLst>
              </p:cNvPr>
              <p:cNvCxnSpPr>
                <a:cxnSpLocks/>
                <a:stCxn id="19" idx="5"/>
                <a:endCxn id="3" idx="0"/>
              </p:cNvCxnSpPr>
              <p:nvPr/>
            </p:nvCxnSpPr>
            <p:spPr>
              <a:xfrm>
                <a:off x="4031451" y="3626692"/>
                <a:ext cx="499106" cy="50275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A0D5AC93-5579-8B24-7CDF-3C2874A1A47E}"/>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EB94F54B-5AFA-524D-8CC4-D2BE7B1C23CF}"/>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F9D0319-B937-A36F-DF5A-A530012A2539}"/>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E5917E08-E80A-37A0-C828-36AFB5C36475}"/>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624B5E8-7AA3-D591-440D-EEA4080EBC7C}"/>
                  </a:ext>
                </a:extLst>
              </p:cNvPr>
              <p:cNvSpPr/>
              <p:nvPr/>
            </p:nvSpPr>
            <p:spPr>
              <a:xfrm>
                <a:off x="1452962" y="525031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4C341F81-02F6-65B7-7630-D13072B5ECDA}"/>
                  </a:ext>
                </a:extLst>
              </p:cNvPr>
              <p:cNvCxnSpPr>
                <a:cxnSpLocks/>
                <a:stCxn id="23" idx="5"/>
                <a:endCxn id="15" idx="0"/>
              </p:cNvCxnSpPr>
              <p:nvPr/>
            </p:nvCxnSpPr>
            <p:spPr>
              <a:xfrm>
                <a:off x="1577354" y="4772382"/>
                <a:ext cx="311377" cy="47793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543169E-3B53-BDFE-3296-AD62EE868DC1}"/>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4767D138-9FFD-819C-5F6A-4678A3C1AA53}"/>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1E84410-2176-63A0-9637-C77F69631EAD}"/>
                  </a:ext>
                </a:extLst>
              </p:cNvPr>
              <p:cNvSpPr/>
              <p:nvPr/>
            </p:nvSpPr>
            <p:spPr>
              <a:xfrm>
                <a:off x="4712707"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072331BE-AC53-8B67-1042-F57F19871175}"/>
                  </a:ext>
                </a:extLst>
              </p:cNvPr>
              <p:cNvCxnSpPr>
                <a:cxnSpLocks/>
                <a:stCxn id="3" idx="5"/>
                <a:endCxn id="14" idx="0"/>
              </p:cNvCxnSpPr>
              <p:nvPr/>
            </p:nvCxnSpPr>
            <p:spPr>
              <a:xfrm>
                <a:off x="4838692" y="4727007"/>
                <a:ext cx="309784" cy="40954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80A453F-D7CC-7DF3-4991-2EBF338004A3}"/>
                </a:ext>
              </a:extLst>
            </p:cNvPr>
            <p:cNvSpPr txBox="1"/>
            <p:nvPr/>
          </p:nvSpPr>
          <p:spPr>
            <a:xfrm>
              <a:off x="3873326" y="2754641"/>
              <a:ext cx="743904" cy="523220"/>
            </a:xfrm>
            <a:prstGeom prst="rect">
              <a:avLst/>
            </a:prstGeom>
            <a:noFill/>
          </p:spPr>
          <p:txBody>
            <a:bodyPr wrap="square">
              <a:spAutoFit/>
            </a:bodyPr>
            <a:lstStyle/>
            <a:p>
              <a:pPr algn="ctr"/>
              <a:r>
                <a:rPr lang="en-US" sz="2800" b="1" dirty="0"/>
                <a:t>–2</a:t>
              </a:r>
              <a:endParaRPr lang="en-IN" sz="2800" b="1" dirty="0"/>
            </a:p>
          </p:txBody>
        </p:sp>
        <p:sp>
          <p:nvSpPr>
            <p:cNvPr id="17" name="TextBox 16">
              <a:extLst>
                <a:ext uri="{FF2B5EF4-FFF2-40B4-BE49-F238E27FC236}">
                  <a16:creationId xmlns:a16="http://schemas.microsoft.com/office/drawing/2014/main" id="{6F32D5A3-4017-B3BC-66FD-45F3A146199D}"/>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EF5A600E-1091-7E69-967F-1937502AF211}"/>
                </a:ext>
              </a:extLst>
            </p:cNvPr>
            <p:cNvSpPr txBox="1"/>
            <p:nvPr/>
          </p:nvSpPr>
          <p:spPr>
            <a:xfrm>
              <a:off x="5154706" y="4829533"/>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C8B5BA25-D21C-4821-C63B-24C17D5ED0E6}"/>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28C72464-DDE4-DC0C-963D-7790E9335DE9}"/>
                </a:ext>
              </a:extLst>
            </p:cNvPr>
            <p:cNvSpPr txBox="1"/>
            <p:nvPr/>
          </p:nvSpPr>
          <p:spPr>
            <a:xfrm>
              <a:off x="2474334" y="384133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2F6ACC73-F1FB-D1C0-2EC4-3E498A907EDB}"/>
                </a:ext>
              </a:extLst>
            </p:cNvPr>
            <p:cNvSpPr txBox="1"/>
            <p:nvPr/>
          </p:nvSpPr>
          <p:spPr>
            <a:xfrm>
              <a:off x="1258403" y="4963372"/>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AF702292-E006-33B7-9EFF-AB8DC0A0E310}"/>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620F33F9-7BF2-CF43-2BCD-3C1189544953}"/>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F10DA3E6-DEAB-6702-1F3E-663A1B367DA9}"/>
                </a:ext>
              </a:extLst>
            </p:cNvPr>
            <p:cNvSpPr txBox="1"/>
            <p:nvPr/>
          </p:nvSpPr>
          <p:spPr>
            <a:xfrm>
              <a:off x="4776524" y="3867835"/>
              <a:ext cx="743904" cy="523220"/>
            </a:xfrm>
            <a:prstGeom prst="rect">
              <a:avLst/>
            </a:prstGeom>
            <a:noFill/>
          </p:spPr>
          <p:txBody>
            <a:bodyPr wrap="square">
              <a:spAutoFit/>
            </a:bodyPr>
            <a:lstStyle/>
            <a:p>
              <a:pPr algn="ctr"/>
              <a:r>
                <a:rPr lang="en-US" sz="2800" b="1" dirty="0"/>
                <a:t>–1</a:t>
              </a:r>
              <a:endParaRPr lang="en-IN" sz="2800" b="1" dirty="0"/>
            </a:p>
          </p:txBody>
        </p:sp>
      </p:grpSp>
    </p:spTree>
    <p:extLst>
      <p:ext uri="{BB962C8B-B14F-4D97-AF65-F5344CB8AC3E}">
        <p14:creationId xmlns:p14="http://schemas.microsoft.com/office/powerpoint/2010/main" val="701037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643F3-38C5-FF26-1454-B16471AF2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BA78B-2B90-7C37-0F40-A060B91B5BC0}"/>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a:t>
            </a:r>
            <a:r>
              <a:rPr lang="en-US" sz="4000" b="1" dirty="0">
                <a:latin typeface="+mn-lt"/>
              </a:rPr>
              <a:t> 19, 16, 20</a:t>
            </a:r>
            <a:endParaRPr lang="en-IN" sz="4000" b="1" dirty="0">
              <a:latin typeface="+mn-lt"/>
            </a:endParaRPr>
          </a:p>
        </p:txBody>
      </p:sp>
      <p:sp>
        <p:nvSpPr>
          <p:cNvPr id="5" name="TextBox 4">
            <a:extLst>
              <a:ext uri="{FF2B5EF4-FFF2-40B4-BE49-F238E27FC236}">
                <a16:creationId xmlns:a16="http://schemas.microsoft.com/office/drawing/2014/main" id="{AB738F3B-00EF-17DA-B5E8-DCC5346EDF2D}"/>
              </a:ext>
            </a:extLst>
          </p:cNvPr>
          <p:cNvSpPr txBox="1"/>
          <p:nvPr/>
        </p:nvSpPr>
        <p:spPr>
          <a:xfrm>
            <a:off x="5686425" y="1828801"/>
            <a:ext cx="6386514" cy="4708981"/>
          </a:xfrm>
          <a:prstGeom prst="rect">
            <a:avLst/>
          </a:prstGeom>
          <a:noFill/>
        </p:spPr>
        <p:txBody>
          <a:bodyPr wrap="square" rtlCol="0">
            <a:spAutoFit/>
          </a:bodyPr>
          <a:lstStyle/>
          <a:p>
            <a:r>
              <a:rPr lang="en-US" sz="3000" dirty="0"/>
              <a:t>Now Insert the node 60 to right of 53</a:t>
            </a:r>
          </a:p>
          <a:p>
            <a:r>
              <a:rPr lang="en-US" sz="3000" dirty="0"/>
              <a:t>Balance Factor of node 4 is 0</a:t>
            </a:r>
          </a:p>
          <a:p>
            <a:r>
              <a:rPr lang="en-US" sz="3000" dirty="0"/>
              <a:t>Balance Factor of node 8 is 0</a:t>
            </a:r>
          </a:p>
          <a:p>
            <a:r>
              <a:rPr lang="en-US" sz="3000" dirty="0"/>
              <a:t>Balance Factor of node 13 is 0</a:t>
            </a:r>
          </a:p>
          <a:p>
            <a:r>
              <a:rPr lang="en-US" sz="3000" dirty="0"/>
              <a:t>Balance Factor of node 53 is 0 – 1 = –1</a:t>
            </a:r>
          </a:p>
          <a:p>
            <a:r>
              <a:rPr lang="en-US" sz="3000" dirty="0"/>
              <a:t>Balance Factor of node 7 is 1 – 1 = 0</a:t>
            </a:r>
          </a:p>
          <a:p>
            <a:r>
              <a:rPr lang="en-US" sz="3000" dirty="0"/>
              <a:t>Balance Factor of node 12 is 0 – 1 = –1</a:t>
            </a:r>
          </a:p>
          <a:p>
            <a:r>
              <a:rPr lang="en-US" sz="3000" dirty="0"/>
              <a:t>Balance Factor of node 11 is 2 – 2 = 0</a:t>
            </a:r>
          </a:p>
          <a:p>
            <a:r>
              <a:rPr lang="en-US" sz="3000" dirty="0"/>
              <a:t>Balance Factor of node 17 is 0 – 2 = –2</a:t>
            </a:r>
          </a:p>
          <a:p>
            <a:r>
              <a:rPr lang="en-US" sz="3000" b="1" dirty="0"/>
              <a:t>Node 17 is Unbalanced.</a:t>
            </a:r>
            <a:r>
              <a:rPr lang="en-US" sz="3000" dirty="0"/>
              <a:t>  </a:t>
            </a:r>
          </a:p>
        </p:txBody>
      </p:sp>
      <p:grpSp>
        <p:nvGrpSpPr>
          <p:cNvPr id="12" name="Group 11">
            <a:extLst>
              <a:ext uri="{FF2B5EF4-FFF2-40B4-BE49-F238E27FC236}">
                <a16:creationId xmlns:a16="http://schemas.microsoft.com/office/drawing/2014/main" id="{C44C8EEE-A5F9-F4A7-605B-D6A9E6CF6ED4}"/>
              </a:ext>
            </a:extLst>
          </p:cNvPr>
          <p:cNvGrpSpPr/>
          <p:nvPr/>
        </p:nvGrpSpPr>
        <p:grpSpPr>
          <a:xfrm>
            <a:off x="41688" y="1638301"/>
            <a:ext cx="5666186" cy="4121600"/>
            <a:chOff x="232424" y="1828801"/>
            <a:chExt cx="5666186" cy="4121600"/>
          </a:xfrm>
        </p:grpSpPr>
        <p:grpSp>
          <p:nvGrpSpPr>
            <p:cNvPr id="13" name="Group 12">
              <a:extLst>
                <a:ext uri="{FF2B5EF4-FFF2-40B4-BE49-F238E27FC236}">
                  <a16:creationId xmlns:a16="http://schemas.microsoft.com/office/drawing/2014/main" id="{5986FBC4-38BF-7462-6B3B-B04A8DC0E271}"/>
                </a:ext>
              </a:extLst>
            </p:cNvPr>
            <p:cNvGrpSpPr/>
            <p:nvPr/>
          </p:nvGrpSpPr>
          <p:grpSpPr>
            <a:xfrm>
              <a:off x="268963" y="1828801"/>
              <a:ext cx="5315282" cy="4121600"/>
              <a:chOff x="268963" y="1828801"/>
              <a:chExt cx="5315282" cy="4121600"/>
            </a:xfrm>
          </p:grpSpPr>
          <p:sp>
            <p:nvSpPr>
              <p:cNvPr id="18" name="Oval 17">
                <a:extLst>
                  <a:ext uri="{FF2B5EF4-FFF2-40B4-BE49-F238E27FC236}">
                    <a16:creationId xmlns:a16="http://schemas.microsoft.com/office/drawing/2014/main" id="{150F5C76-0E73-DEEF-7F68-8DB482AEAE2F}"/>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D01E9915-47BD-5C80-0609-3BA023C862DE}"/>
                  </a:ext>
                </a:extLst>
              </p:cNvPr>
              <p:cNvSpPr/>
              <p:nvPr/>
            </p:nvSpPr>
            <p:spPr>
              <a:xfrm>
                <a:off x="3287547" y="3029130"/>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17</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9366CEFA-D4ED-3814-FA13-6C55E9CF90B0}"/>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2144CD2-7842-65A5-3512-F31968DD25C0}"/>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2B5D15F8-8B9B-C72A-17FE-ABC2A2961979}"/>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DF8751B-E166-34B6-F0A7-5B5D5FFCF9E4}"/>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B14294F8-7710-03F1-3747-BC2D5B4FC7FE}"/>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D4DF9E6-EF40-C62C-846C-F595B6ACF52D}"/>
                  </a:ext>
                </a:extLst>
              </p:cNvPr>
              <p:cNvSpPr/>
              <p:nvPr/>
            </p:nvSpPr>
            <p:spPr>
              <a:xfrm>
                <a:off x="4094788" y="41294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07AE8CB0-45C3-30DA-E97E-2C247DA64ACD}"/>
                  </a:ext>
                </a:extLst>
              </p:cNvPr>
              <p:cNvCxnSpPr>
                <a:cxnSpLocks/>
                <a:stCxn id="19" idx="5"/>
                <a:endCxn id="3" idx="0"/>
              </p:cNvCxnSpPr>
              <p:nvPr/>
            </p:nvCxnSpPr>
            <p:spPr>
              <a:xfrm>
                <a:off x="4031451" y="3626692"/>
                <a:ext cx="499106" cy="50275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0C882F5-E8F2-9E46-2EF8-88FB64106481}"/>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811146D6-B31C-FC72-FBA1-849CFAFA1E4C}"/>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382863E-C74F-E58F-7CF8-9AAE7F5F4474}"/>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BD1CE0F8-C0E5-BD18-AFD3-88C4626749D4}"/>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C181CFE-A397-0700-684F-CEBCF2843DD7}"/>
                  </a:ext>
                </a:extLst>
              </p:cNvPr>
              <p:cNvSpPr/>
              <p:nvPr/>
            </p:nvSpPr>
            <p:spPr>
              <a:xfrm>
                <a:off x="1452962" y="525031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07E7EC5D-B1DD-5DFF-2C4A-2E5828DDA5E5}"/>
                  </a:ext>
                </a:extLst>
              </p:cNvPr>
              <p:cNvCxnSpPr>
                <a:cxnSpLocks/>
                <a:stCxn id="23" idx="5"/>
                <a:endCxn id="15" idx="0"/>
              </p:cNvCxnSpPr>
              <p:nvPr/>
            </p:nvCxnSpPr>
            <p:spPr>
              <a:xfrm>
                <a:off x="1577354" y="4772382"/>
                <a:ext cx="311377" cy="47793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3299EE7-1FA2-1A4C-EC7F-7F6411DBBF2E}"/>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D735BC97-655E-C018-BF79-10F4C7713F58}"/>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A5A649C-A2B3-8E85-BCBE-588C07B62E72}"/>
                  </a:ext>
                </a:extLst>
              </p:cNvPr>
              <p:cNvSpPr/>
              <p:nvPr/>
            </p:nvSpPr>
            <p:spPr>
              <a:xfrm>
                <a:off x="4712707"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3E3F0498-3C3F-E936-43CC-3E9C47810F11}"/>
                  </a:ext>
                </a:extLst>
              </p:cNvPr>
              <p:cNvCxnSpPr>
                <a:cxnSpLocks/>
                <a:stCxn id="3" idx="5"/>
                <a:endCxn id="14" idx="0"/>
              </p:cNvCxnSpPr>
              <p:nvPr/>
            </p:nvCxnSpPr>
            <p:spPr>
              <a:xfrm>
                <a:off x="4838692" y="4727007"/>
                <a:ext cx="309784" cy="40954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F2CF29E9-52DD-09B4-72BD-B2AB7794C10B}"/>
                </a:ext>
              </a:extLst>
            </p:cNvPr>
            <p:cNvSpPr txBox="1"/>
            <p:nvPr/>
          </p:nvSpPr>
          <p:spPr>
            <a:xfrm>
              <a:off x="3873326" y="2754641"/>
              <a:ext cx="743904" cy="523220"/>
            </a:xfrm>
            <a:prstGeom prst="rect">
              <a:avLst/>
            </a:prstGeom>
            <a:noFill/>
          </p:spPr>
          <p:txBody>
            <a:bodyPr wrap="square">
              <a:spAutoFit/>
            </a:bodyPr>
            <a:lstStyle/>
            <a:p>
              <a:pPr algn="ctr"/>
              <a:r>
                <a:rPr lang="en-US" sz="2800" b="1" dirty="0"/>
                <a:t>–2</a:t>
              </a:r>
              <a:endParaRPr lang="en-IN" sz="2800" b="1" dirty="0"/>
            </a:p>
          </p:txBody>
        </p:sp>
        <p:sp>
          <p:nvSpPr>
            <p:cNvPr id="17" name="TextBox 16">
              <a:extLst>
                <a:ext uri="{FF2B5EF4-FFF2-40B4-BE49-F238E27FC236}">
                  <a16:creationId xmlns:a16="http://schemas.microsoft.com/office/drawing/2014/main" id="{976EA5D3-E170-80C5-6A5A-E9DCFF8AE6C2}"/>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A550A6F4-66E1-A212-F6F5-CAB97613EDCD}"/>
                </a:ext>
              </a:extLst>
            </p:cNvPr>
            <p:cNvSpPr txBox="1"/>
            <p:nvPr/>
          </p:nvSpPr>
          <p:spPr>
            <a:xfrm>
              <a:off x="5154706" y="4829533"/>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E1288AC1-8346-5FA7-CB70-AE1C6690F433}"/>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F04DA37B-2589-A535-C1F4-5407D262C0CB}"/>
                </a:ext>
              </a:extLst>
            </p:cNvPr>
            <p:cNvSpPr txBox="1"/>
            <p:nvPr/>
          </p:nvSpPr>
          <p:spPr>
            <a:xfrm>
              <a:off x="2474334" y="384133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2474C5FD-F5BF-414C-40AA-234BCFF84FFE}"/>
                </a:ext>
              </a:extLst>
            </p:cNvPr>
            <p:cNvSpPr txBox="1"/>
            <p:nvPr/>
          </p:nvSpPr>
          <p:spPr>
            <a:xfrm>
              <a:off x="1258403" y="4963372"/>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30276DF3-7D52-BEE1-D0DB-158025BC6484}"/>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2D1C6278-198F-295F-87F3-A85A74B79260}"/>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5DCF606F-1CE5-6724-4183-53C3DDF4DE62}"/>
                </a:ext>
              </a:extLst>
            </p:cNvPr>
            <p:cNvSpPr txBox="1"/>
            <p:nvPr/>
          </p:nvSpPr>
          <p:spPr>
            <a:xfrm>
              <a:off x="4776524" y="3867835"/>
              <a:ext cx="743904" cy="523220"/>
            </a:xfrm>
            <a:prstGeom prst="rect">
              <a:avLst/>
            </a:prstGeom>
            <a:noFill/>
          </p:spPr>
          <p:txBody>
            <a:bodyPr wrap="square">
              <a:spAutoFit/>
            </a:bodyPr>
            <a:lstStyle/>
            <a:p>
              <a:pPr algn="ctr"/>
              <a:r>
                <a:rPr lang="en-US" sz="2800" b="1" dirty="0"/>
                <a:t>–1</a:t>
              </a:r>
              <a:endParaRPr lang="en-IN" sz="2800" b="1" dirty="0"/>
            </a:p>
          </p:txBody>
        </p:sp>
      </p:grpSp>
    </p:spTree>
    <p:extLst>
      <p:ext uri="{BB962C8B-B14F-4D97-AF65-F5344CB8AC3E}">
        <p14:creationId xmlns:p14="http://schemas.microsoft.com/office/powerpoint/2010/main" val="2475844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4DF80-F5B7-D162-10B9-AA469A45F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2CB38-2959-4FB6-4240-131B4B060CC0}"/>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a:t>
            </a:r>
            <a:r>
              <a:rPr lang="en-US" sz="4000" b="1" dirty="0">
                <a:latin typeface="+mn-lt"/>
              </a:rPr>
              <a:t> 19, 16, 20</a:t>
            </a:r>
            <a:endParaRPr lang="en-IN" sz="4000" b="1" dirty="0">
              <a:latin typeface="+mn-lt"/>
            </a:endParaRPr>
          </a:p>
        </p:txBody>
      </p:sp>
      <p:sp>
        <p:nvSpPr>
          <p:cNvPr id="5" name="TextBox 4">
            <a:extLst>
              <a:ext uri="{FF2B5EF4-FFF2-40B4-BE49-F238E27FC236}">
                <a16:creationId xmlns:a16="http://schemas.microsoft.com/office/drawing/2014/main" id="{C5E2CAFC-FF07-6B0A-1477-40A33785A29C}"/>
              </a:ext>
            </a:extLst>
          </p:cNvPr>
          <p:cNvSpPr txBox="1"/>
          <p:nvPr/>
        </p:nvSpPr>
        <p:spPr>
          <a:xfrm>
            <a:off x="5686425" y="1828801"/>
            <a:ext cx="6386514" cy="1015663"/>
          </a:xfrm>
          <a:prstGeom prst="rect">
            <a:avLst/>
          </a:prstGeom>
          <a:noFill/>
        </p:spPr>
        <p:txBody>
          <a:bodyPr wrap="square" rtlCol="0">
            <a:spAutoFit/>
          </a:bodyPr>
          <a:lstStyle/>
          <a:p>
            <a:r>
              <a:rPr lang="en-US" sz="3000" dirty="0"/>
              <a:t>In the sequence of nodes 17, 53, 60</a:t>
            </a:r>
          </a:p>
          <a:p>
            <a:r>
              <a:rPr lang="en-US" sz="3000" dirty="0"/>
              <a:t>The middle node is 53, It is the root.</a:t>
            </a:r>
          </a:p>
        </p:txBody>
      </p:sp>
      <p:grpSp>
        <p:nvGrpSpPr>
          <p:cNvPr id="12" name="Group 11">
            <a:extLst>
              <a:ext uri="{FF2B5EF4-FFF2-40B4-BE49-F238E27FC236}">
                <a16:creationId xmlns:a16="http://schemas.microsoft.com/office/drawing/2014/main" id="{9581A9AA-27BB-FB6C-C8B7-23EF985D9B91}"/>
              </a:ext>
            </a:extLst>
          </p:cNvPr>
          <p:cNvGrpSpPr/>
          <p:nvPr/>
        </p:nvGrpSpPr>
        <p:grpSpPr>
          <a:xfrm>
            <a:off x="41688" y="1638301"/>
            <a:ext cx="5666186" cy="4121600"/>
            <a:chOff x="232424" y="1828801"/>
            <a:chExt cx="5666186" cy="4121600"/>
          </a:xfrm>
        </p:grpSpPr>
        <p:grpSp>
          <p:nvGrpSpPr>
            <p:cNvPr id="13" name="Group 12">
              <a:extLst>
                <a:ext uri="{FF2B5EF4-FFF2-40B4-BE49-F238E27FC236}">
                  <a16:creationId xmlns:a16="http://schemas.microsoft.com/office/drawing/2014/main" id="{5E008A75-8B2E-7E79-960C-2BD1851EE3F7}"/>
                </a:ext>
              </a:extLst>
            </p:cNvPr>
            <p:cNvGrpSpPr/>
            <p:nvPr/>
          </p:nvGrpSpPr>
          <p:grpSpPr>
            <a:xfrm>
              <a:off x="268963" y="1828801"/>
              <a:ext cx="5315282" cy="4121600"/>
              <a:chOff x="268963" y="1828801"/>
              <a:chExt cx="5315282" cy="4121600"/>
            </a:xfrm>
          </p:grpSpPr>
          <p:sp>
            <p:nvSpPr>
              <p:cNvPr id="18" name="Oval 17">
                <a:extLst>
                  <a:ext uri="{FF2B5EF4-FFF2-40B4-BE49-F238E27FC236}">
                    <a16:creationId xmlns:a16="http://schemas.microsoft.com/office/drawing/2014/main" id="{F5F06ACF-8754-8BD7-1125-A2FD8F1177D3}"/>
                  </a:ext>
                </a:extLst>
              </p:cNvPr>
              <p:cNvSpPr/>
              <p:nvPr/>
            </p:nvSpPr>
            <p:spPr>
              <a:xfrm>
                <a:off x="2457450" y="182880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DCEF70FB-EDDC-AB4D-6E1F-8FFADEC7A330}"/>
                  </a:ext>
                </a:extLst>
              </p:cNvPr>
              <p:cNvSpPr/>
              <p:nvPr/>
            </p:nvSpPr>
            <p:spPr>
              <a:xfrm>
                <a:off x="3287547" y="3029130"/>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17</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BC8FF426-E1A9-6F23-DB29-8505CAA867EA}"/>
                  </a:ext>
                </a:extLst>
              </p:cNvPr>
              <p:cNvCxnSpPr>
                <a:cxnSpLocks/>
                <a:stCxn id="18" idx="5"/>
                <a:endCxn id="19" idx="0"/>
              </p:cNvCxnSpPr>
              <p:nvPr/>
            </p:nvCxnSpPr>
            <p:spPr>
              <a:xfrm>
                <a:off x="3201354" y="2426363"/>
                <a:ext cx="52196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DB849AEA-0D47-4A3F-7910-B2F796B5EF1B}"/>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C04976CC-A2FB-C6FE-8D4A-A41D6B957503}"/>
                  </a:ext>
                </a:extLst>
              </p:cNvPr>
              <p:cNvCxnSpPr>
                <a:cxnSpLocks/>
                <a:stCxn id="18" idx="3"/>
                <a:endCxn id="21" idx="0"/>
              </p:cNvCxnSpPr>
              <p:nvPr/>
            </p:nvCxnSpPr>
            <p:spPr>
              <a:xfrm flipH="1">
                <a:off x="1945962" y="2426363"/>
                <a:ext cx="639122" cy="60276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B9945D2-C17B-59A7-A28B-0FA0908F0CB2}"/>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FC77A34D-BB08-33A9-45AD-4E92B79308B2}"/>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8EA02E7-C401-340F-DD52-5FB692A8190A}"/>
                  </a:ext>
                </a:extLst>
              </p:cNvPr>
              <p:cNvSpPr/>
              <p:nvPr/>
            </p:nvSpPr>
            <p:spPr>
              <a:xfrm>
                <a:off x="4094788" y="41294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0196648C-A0B2-D28B-CE12-A1AD28A396F2}"/>
                  </a:ext>
                </a:extLst>
              </p:cNvPr>
              <p:cNvCxnSpPr>
                <a:cxnSpLocks/>
                <a:stCxn id="19" idx="5"/>
                <a:endCxn id="3" idx="0"/>
              </p:cNvCxnSpPr>
              <p:nvPr/>
            </p:nvCxnSpPr>
            <p:spPr>
              <a:xfrm>
                <a:off x="4031451" y="3626692"/>
                <a:ext cx="499106" cy="50275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16C1911-FF8B-DD40-A47B-A37DFB371363}"/>
                  </a:ext>
                </a:extLst>
              </p:cNvPr>
              <p:cNvSpPr/>
              <p:nvPr/>
            </p:nvSpPr>
            <p:spPr>
              <a:xfrm>
                <a:off x="2026896"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2252CA80-5239-09E6-D594-43F32FD9236C}"/>
                  </a:ext>
                </a:extLst>
              </p:cNvPr>
              <p:cNvCxnSpPr>
                <a:cxnSpLocks/>
                <a:stCxn id="21" idx="5"/>
                <a:endCxn id="26" idx="0"/>
              </p:cNvCxnSpPr>
              <p:nvPr/>
            </p:nvCxnSpPr>
            <p:spPr>
              <a:xfrm>
                <a:off x="2254097" y="3626692"/>
                <a:ext cx="20856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32788FF-9ABA-1489-2D03-876C0EA3E172}"/>
                  </a:ext>
                </a:extLst>
              </p:cNvPr>
              <p:cNvSpPr/>
              <p:nvPr/>
            </p:nvSpPr>
            <p:spPr>
              <a:xfrm>
                <a:off x="2542716"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FAE58549-43BF-6288-D2CC-07D00B70697D}"/>
                  </a:ext>
                </a:extLst>
              </p:cNvPr>
              <p:cNvCxnSpPr>
                <a:cxnSpLocks/>
                <a:stCxn id="26" idx="5"/>
                <a:endCxn id="7" idx="0"/>
              </p:cNvCxnSpPr>
              <p:nvPr/>
            </p:nvCxnSpPr>
            <p:spPr>
              <a:xfrm>
                <a:off x="2770800" y="4772382"/>
                <a:ext cx="207685" cy="3641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EEA270E-6322-E374-1A07-CD7BC30B5922}"/>
                  </a:ext>
                </a:extLst>
              </p:cNvPr>
              <p:cNvSpPr/>
              <p:nvPr/>
            </p:nvSpPr>
            <p:spPr>
              <a:xfrm>
                <a:off x="1452962" y="525031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4925CE86-A9BC-36AD-7462-2C0C8A046FF1}"/>
                  </a:ext>
                </a:extLst>
              </p:cNvPr>
              <p:cNvCxnSpPr>
                <a:cxnSpLocks/>
                <a:stCxn id="23" idx="5"/>
                <a:endCxn id="15" idx="0"/>
              </p:cNvCxnSpPr>
              <p:nvPr/>
            </p:nvCxnSpPr>
            <p:spPr>
              <a:xfrm>
                <a:off x="1577354" y="4772382"/>
                <a:ext cx="311377" cy="47793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C54A0C2-47E1-CA73-9DBA-A9CF86148FAB}"/>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84B58555-7FED-400A-D491-5B3499E2073D}"/>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01C38A0-5218-0556-9B8C-B50554300124}"/>
                  </a:ext>
                </a:extLst>
              </p:cNvPr>
              <p:cNvSpPr/>
              <p:nvPr/>
            </p:nvSpPr>
            <p:spPr>
              <a:xfrm>
                <a:off x="4712707" y="51365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B89A85CF-00CE-E09B-6B42-3AB10CDA5C1A}"/>
                  </a:ext>
                </a:extLst>
              </p:cNvPr>
              <p:cNvCxnSpPr>
                <a:cxnSpLocks/>
                <a:stCxn id="3" idx="5"/>
                <a:endCxn id="14" idx="0"/>
              </p:cNvCxnSpPr>
              <p:nvPr/>
            </p:nvCxnSpPr>
            <p:spPr>
              <a:xfrm>
                <a:off x="4838692" y="4727007"/>
                <a:ext cx="309784" cy="40954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7570E2D4-872C-AEF3-5BCC-4F9103FBC482}"/>
                </a:ext>
              </a:extLst>
            </p:cNvPr>
            <p:cNvSpPr txBox="1"/>
            <p:nvPr/>
          </p:nvSpPr>
          <p:spPr>
            <a:xfrm>
              <a:off x="3873326" y="2754641"/>
              <a:ext cx="743904" cy="523220"/>
            </a:xfrm>
            <a:prstGeom prst="rect">
              <a:avLst/>
            </a:prstGeom>
            <a:noFill/>
          </p:spPr>
          <p:txBody>
            <a:bodyPr wrap="square">
              <a:spAutoFit/>
            </a:bodyPr>
            <a:lstStyle/>
            <a:p>
              <a:pPr algn="ctr"/>
              <a:r>
                <a:rPr lang="en-US" sz="2800" b="1" dirty="0"/>
                <a:t>–2</a:t>
              </a:r>
              <a:endParaRPr lang="en-IN" sz="2800" b="1" dirty="0"/>
            </a:p>
          </p:txBody>
        </p:sp>
        <p:sp>
          <p:nvSpPr>
            <p:cNvPr id="17" name="TextBox 16">
              <a:extLst>
                <a:ext uri="{FF2B5EF4-FFF2-40B4-BE49-F238E27FC236}">
                  <a16:creationId xmlns:a16="http://schemas.microsoft.com/office/drawing/2014/main" id="{2A8452B9-4BD0-BC52-E6F4-4BF343D30F6F}"/>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10D2FAF2-0309-B914-4952-A3985633B141}"/>
                </a:ext>
              </a:extLst>
            </p:cNvPr>
            <p:cNvSpPr txBox="1"/>
            <p:nvPr/>
          </p:nvSpPr>
          <p:spPr>
            <a:xfrm>
              <a:off x="5154706" y="4829533"/>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72078DDF-FCE2-9297-CB16-C6345381233E}"/>
                </a:ext>
              </a:extLst>
            </p:cNvPr>
            <p:cNvSpPr txBox="1"/>
            <p:nvPr/>
          </p:nvSpPr>
          <p:spPr>
            <a:xfrm>
              <a:off x="3056087" y="4781906"/>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4DDEB196-9410-C648-B105-1CEDBBE6AD9D}"/>
                </a:ext>
              </a:extLst>
            </p:cNvPr>
            <p:cNvSpPr txBox="1"/>
            <p:nvPr/>
          </p:nvSpPr>
          <p:spPr>
            <a:xfrm>
              <a:off x="2474334" y="384133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A63E1D1D-C6E2-0F2C-2C75-E21C25541F8A}"/>
                </a:ext>
              </a:extLst>
            </p:cNvPr>
            <p:cNvSpPr txBox="1"/>
            <p:nvPr/>
          </p:nvSpPr>
          <p:spPr>
            <a:xfrm>
              <a:off x="1258403" y="4963372"/>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F45D1415-876D-ACA2-2F5D-72A5AC349CFA}"/>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6C71372F-201A-9FA6-B84E-D341680175AD}"/>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22E973DE-D757-062D-7C77-3C9FBE134399}"/>
                </a:ext>
              </a:extLst>
            </p:cNvPr>
            <p:cNvSpPr txBox="1"/>
            <p:nvPr/>
          </p:nvSpPr>
          <p:spPr>
            <a:xfrm>
              <a:off x="4776524" y="3867835"/>
              <a:ext cx="743904" cy="523220"/>
            </a:xfrm>
            <a:prstGeom prst="rect">
              <a:avLst/>
            </a:prstGeom>
            <a:noFill/>
          </p:spPr>
          <p:txBody>
            <a:bodyPr wrap="square">
              <a:spAutoFit/>
            </a:bodyPr>
            <a:lstStyle/>
            <a:p>
              <a:pPr algn="ctr"/>
              <a:r>
                <a:rPr lang="en-US" sz="2800" b="1" dirty="0"/>
                <a:t>–1</a:t>
              </a:r>
              <a:endParaRPr lang="en-IN" sz="2800" b="1" dirty="0"/>
            </a:p>
          </p:txBody>
        </p:sp>
      </p:grpSp>
    </p:spTree>
    <p:extLst>
      <p:ext uri="{BB962C8B-B14F-4D97-AF65-F5344CB8AC3E}">
        <p14:creationId xmlns:p14="http://schemas.microsoft.com/office/powerpoint/2010/main" val="613454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16CB0-E229-0B92-B8D1-C6B6F9EDB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DAF65-BE64-9627-4908-B460F27B404A}"/>
              </a:ext>
            </a:extLst>
          </p:cNvPr>
          <p:cNvSpPr>
            <a:spLocks noGrp="1"/>
          </p:cNvSpPr>
          <p:nvPr>
            <p:ph type="title"/>
          </p:nvPr>
        </p:nvSpPr>
        <p:spPr>
          <a:xfrm>
            <a:off x="492369" y="365125"/>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a:t>
            </a:r>
            <a:r>
              <a:rPr lang="en-US" sz="4000" b="1" dirty="0">
                <a:latin typeface="+mn-lt"/>
              </a:rPr>
              <a:t> 19, 16, 20</a:t>
            </a:r>
            <a:endParaRPr lang="en-IN" sz="4000" b="1" dirty="0">
              <a:latin typeface="+mn-lt"/>
            </a:endParaRPr>
          </a:p>
        </p:txBody>
      </p:sp>
      <p:sp>
        <p:nvSpPr>
          <p:cNvPr id="5" name="TextBox 4">
            <a:extLst>
              <a:ext uri="{FF2B5EF4-FFF2-40B4-BE49-F238E27FC236}">
                <a16:creationId xmlns:a16="http://schemas.microsoft.com/office/drawing/2014/main" id="{BA1E0094-8BD7-D7E7-BD59-33C55AC05CA0}"/>
              </a:ext>
            </a:extLst>
          </p:cNvPr>
          <p:cNvSpPr txBox="1"/>
          <p:nvPr/>
        </p:nvSpPr>
        <p:spPr>
          <a:xfrm>
            <a:off x="5686425" y="1828801"/>
            <a:ext cx="6386514" cy="1477328"/>
          </a:xfrm>
          <a:prstGeom prst="rect">
            <a:avLst/>
          </a:prstGeom>
          <a:noFill/>
        </p:spPr>
        <p:txBody>
          <a:bodyPr wrap="square" rtlCol="0">
            <a:spAutoFit/>
          </a:bodyPr>
          <a:lstStyle/>
          <a:p>
            <a:r>
              <a:rPr lang="en-US" sz="3000" dirty="0"/>
              <a:t>In the sequence of nodes 17, 53, 60</a:t>
            </a:r>
          </a:p>
          <a:p>
            <a:r>
              <a:rPr lang="en-US" sz="3000" dirty="0"/>
              <a:t>The middle node is 53, It is the root.</a:t>
            </a:r>
          </a:p>
          <a:p>
            <a:r>
              <a:rPr lang="en-US" sz="3000" dirty="0"/>
              <a:t>Left of 53 is 17 and Right of 53 is 60</a:t>
            </a:r>
          </a:p>
        </p:txBody>
      </p:sp>
      <p:grpSp>
        <p:nvGrpSpPr>
          <p:cNvPr id="13" name="Group 12">
            <a:extLst>
              <a:ext uri="{FF2B5EF4-FFF2-40B4-BE49-F238E27FC236}">
                <a16:creationId xmlns:a16="http://schemas.microsoft.com/office/drawing/2014/main" id="{9B3850BD-7DC5-2090-1524-BA0D6A09A483}"/>
              </a:ext>
            </a:extLst>
          </p:cNvPr>
          <p:cNvGrpSpPr/>
          <p:nvPr/>
        </p:nvGrpSpPr>
        <p:grpSpPr>
          <a:xfrm>
            <a:off x="155600" y="1690688"/>
            <a:ext cx="5121563" cy="4044813"/>
            <a:chOff x="268963" y="1840068"/>
            <a:chExt cx="5121563" cy="4044813"/>
          </a:xfrm>
        </p:grpSpPr>
        <p:sp>
          <p:nvSpPr>
            <p:cNvPr id="18" name="Oval 17">
              <a:extLst>
                <a:ext uri="{FF2B5EF4-FFF2-40B4-BE49-F238E27FC236}">
                  <a16:creationId xmlns:a16="http://schemas.microsoft.com/office/drawing/2014/main" id="{313EE5C1-9A52-F1C7-A4A8-FC49B2928498}"/>
                </a:ext>
              </a:extLst>
            </p:cNvPr>
            <p:cNvSpPr/>
            <p:nvPr/>
          </p:nvSpPr>
          <p:spPr>
            <a:xfrm>
              <a:off x="2595339" y="184006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07405FDB-8DED-FE99-4DD5-95E3E6B14E44}"/>
                </a:ext>
              </a:extLst>
            </p:cNvPr>
            <p:cNvSpPr/>
            <p:nvPr/>
          </p:nvSpPr>
          <p:spPr>
            <a:xfrm>
              <a:off x="3173011" y="410226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587816F6-B925-AB21-C1A0-226F07EF8E31}"/>
                </a:ext>
              </a:extLst>
            </p:cNvPr>
            <p:cNvCxnSpPr>
              <a:cxnSpLocks/>
              <a:stCxn id="18" idx="5"/>
              <a:endCxn id="3" idx="0"/>
            </p:cNvCxnSpPr>
            <p:nvPr/>
          </p:nvCxnSpPr>
          <p:spPr>
            <a:xfrm>
              <a:off x="3339243" y="2437630"/>
              <a:ext cx="834776" cy="49607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026884A-56B5-D9E0-A4BC-599DE31C7567}"/>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40A57953-32E1-E410-EB6F-09C449A57D0C}"/>
                </a:ext>
              </a:extLst>
            </p:cNvPr>
            <p:cNvCxnSpPr>
              <a:cxnSpLocks/>
              <a:stCxn id="18" idx="3"/>
              <a:endCxn id="21" idx="0"/>
            </p:cNvCxnSpPr>
            <p:nvPr/>
          </p:nvCxnSpPr>
          <p:spPr>
            <a:xfrm flipH="1">
              <a:off x="1945962" y="2437630"/>
              <a:ext cx="777011" cy="5915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75E5C96-E6C6-8A67-280E-58012EC0B105}"/>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57E37977-A07F-643C-894B-19CFA6A8C99F}"/>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F8B6DE8-88F4-4781-7B52-F014134DAE2F}"/>
                </a:ext>
              </a:extLst>
            </p:cNvPr>
            <p:cNvSpPr/>
            <p:nvPr/>
          </p:nvSpPr>
          <p:spPr>
            <a:xfrm>
              <a:off x="3738250" y="293370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43568405-A47A-775F-2DAF-DB0C7C301184}"/>
                </a:ext>
              </a:extLst>
            </p:cNvPr>
            <p:cNvCxnSpPr>
              <a:cxnSpLocks/>
              <a:stCxn id="3" idx="3"/>
              <a:endCxn id="19" idx="0"/>
            </p:cNvCxnSpPr>
            <p:nvPr/>
          </p:nvCxnSpPr>
          <p:spPr>
            <a:xfrm flipH="1">
              <a:off x="3608780" y="3531269"/>
              <a:ext cx="257104"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7637645-3137-3BF5-2B92-EF33900E2CF3}"/>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25C7ED86-F15D-C8A8-48F3-1C8F335464C8}"/>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181B560-E018-B9C9-125C-B944BAB5515F}"/>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F21E09E2-C986-3C07-57CC-CB1087429539}"/>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7751703-F2D4-6AA7-6179-491956733D2C}"/>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3B319D11-D8FD-C7AD-B48C-C25607DCFFBB}"/>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38D7FBD-97C2-C876-E151-B945FDC8A346}"/>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C49A988E-B773-713C-2024-EAD5F804B518}"/>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E72548F-4317-E5B7-5C6E-5B430BF6F107}"/>
                </a:ext>
              </a:extLst>
            </p:cNvPr>
            <p:cNvSpPr/>
            <p:nvPr/>
          </p:nvSpPr>
          <p:spPr>
            <a:xfrm>
              <a:off x="4518988" y="407229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EA153495-E8B3-5476-96C3-352226E18325}"/>
                </a:ext>
              </a:extLst>
            </p:cNvPr>
            <p:cNvCxnSpPr>
              <a:cxnSpLocks/>
              <a:stCxn id="3" idx="5"/>
              <a:endCxn id="14" idx="0"/>
            </p:cNvCxnSpPr>
            <p:nvPr/>
          </p:nvCxnSpPr>
          <p:spPr>
            <a:xfrm>
              <a:off x="4482154" y="3531269"/>
              <a:ext cx="472603"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803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4BF50-905A-8EEB-57FA-C1E6471B2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4A034-613F-75AB-55F2-98B1CB5726A5}"/>
              </a:ext>
            </a:extLst>
          </p:cNvPr>
          <p:cNvSpPr>
            <a:spLocks noGrp="1"/>
          </p:cNvSpPr>
          <p:nvPr>
            <p:ph type="title"/>
          </p:nvPr>
        </p:nvSpPr>
        <p:spPr>
          <a:xfrm>
            <a:off x="492369" y="8031"/>
            <a:ext cx="11207262" cy="132556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a:t>
            </a:r>
            <a:r>
              <a:rPr lang="en-US" sz="4000" b="1" dirty="0">
                <a:latin typeface="+mn-lt"/>
              </a:rPr>
              <a:t> 19, 16, 20</a:t>
            </a:r>
            <a:endParaRPr lang="en-IN" sz="4000" b="1" dirty="0">
              <a:latin typeface="+mn-lt"/>
            </a:endParaRPr>
          </a:p>
        </p:txBody>
      </p:sp>
      <p:sp>
        <p:nvSpPr>
          <p:cNvPr id="5" name="TextBox 4">
            <a:extLst>
              <a:ext uri="{FF2B5EF4-FFF2-40B4-BE49-F238E27FC236}">
                <a16:creationId xmlns:a16="http://schemas.microsoft.com/office/drawing/2014/main" id="{E6F44E47-8913-DBD4-7686-111CD1470472}"/>
              </a:ext>
            </a:extLst>
          </p:cNvPr>
          <p:cNvSpPr txBox="1"/>
          <p:nvPr/>
        </p:nvSpPr>
        <p:spPr>
          <a:xfrm>
            <a:off x="5686425" y="1828801"/>
            <a:ext cx="6386514" cy="4708981"/>
          </a:xfrm>
          <a:prstGeom prst="rect">
            <a:avLst/>
          </a:prstGeom>
          <a:noFill/>
        </p:spPr>
        <p:txBody>
          <a:bodyPr wrap="square" rtlCol="0">
            <a:spAutoFit/>
          </a:bodyPr>
          <a:lstStyle/>
          <a:p>
            <a:r>
              <a:rPr lang="en-US" sz="3000" dirty="0"/>
              <a:t>Balance Factor of node 4 is 0</a:t>
            </a:r>
          </a:p>
          <a:p>
            <a:r>
              <a:rPr lang="en-US" sz="3000" dirty="0"/>
              <a:t>Balance Factor of node 8 is 0</a:t>
            </a:r>
          </a:p>
          <a:p>
            <a:r>
              <a:rPr lang="en-US" sz="3000" dirty="0"/>
              <a:t>Balance Factor of node 13 is 0</a:t>
            </a:r>
          </a:p>
          <a:p>
            <a:r>
              <a:rPr lang="en-US" sz="3000" dirty="0"/>
              <a:t>Balance Factor of node 7 is 1 – 1 = 0</a:t>
            </a:r>
          </a:p>
          <a:p>
            <a:r>
              <a:rPr lang="en-US" sz="3000" dirty="0"/>
              <a:t>Balance Factor of node 12 is 0 – 1 = –1</a:t>
            </a:r>
          </a:p>
          <a:p>
            <a:r>
              <a:rPr lang="en-US" sz="3000" dirty="0"/>
              <a:t>Balance Factor of node 17 is 0</a:t>
            </a:r>
          </a:p>
          <a:p>
            <a:r>
              <a:rPr lang="en-US" sz="3000" dirty="0"/>
              <a:t>Balance Factor of node 60 is 0</a:t>
            </a:r>
          </a:p>
          <a:p>
            <a:r>
              <a:rPr lang="en-US" sz="3000" dirty="0"/>
              <a:t>Balance Factor of node 11 is 2 – 2 = 0</a:t>
            </a:r>
          </a:p>
          <a:p>
            <a:r>
              <a:rPr lang="en-US" sz="3000" dirty="0"/>
              <a:t>Balance Factor of node 53 is 1 – 1 = 0</a:t>
            </a:r>
          </a:p>
          <a:p>
            <a:r>
              <a:rPr lang="en-US" sz="3000" dirty="0"/>
              <a:t>Balance Factor of node 14 is 3 – 2 = 1</a:t>
            </a:r>
          </a:p>
        </p:txBody>
      </p:sp>
      <p:grpSp>
        <p:nvGrpSpPr>
          <p:cNvPr id="12" name="Group 11">
            <a:extLst>
              <a:ext uri="{FF2B5EF4-FFF2-40B4-BE49-F238E27FC236}">
                <a16:creationId xmlns:a16="http://schemas.microsoft.com/office/drawing/2014/main" id="{3FFB762E-E160-CA81-FDBC-37E9EAF6414F}"/>
              </a:ext>
            </a:extLst>
          </p:cNvPr>
          <p:cNvGrpSpPr/>
          <p:nvPr/>
        </p:nvGrpSpPr>
        <p:grpSpPr>
          <a:xfrm>
            <a:off x="119061" y="1612529"/>
            <a:ext cx="5665233" cy="4122972"/>
            <a:chOff x="232424" y="1761909"/>
            <a:chExt cx="5665233" cy="4122972"/>
          </a:xfrm>
        </p:grpSpPr>
        <p:grpSp>
          <p:nvGrpSpPr>
            <p:cNvPr id="13" name="Group 12">
              <a:extLst>
                <a:ext uri="{FF2B5EF4-FFF2-40B4-BE49-F238E27FC236}">
                  <a16:creationId xmlns:a16="http://schemas.microsoft.com/office/drawing/2014/main" id="{C0E4EB87-91C1-1FC9-DFAE-D4F032D6F3ED}"/>
                </a:ext>
              </a:extLst>
            </p:cNvPr>
            <p:cNvGrpSpPr/>
            <p:nvPr/>
          </p:nvGrpSpPr>
          <p:grpSpPr>
            <a:xfrm>
              <a:off x="268963" y="1840068"/>
              <a:ext cx="5121563" cy="4044813"/>
              <a:chOff x="268963" y="1840068"/>
              <a:chExt cx="5121563" cy="4044813"/>
            </a:xfrm>
          </p:grpSpPr>
          <p:sp>
            <p:nvSpPr>
              <p:cNvPr id="18" name="Oval 17">
                <a:extLst>
                  <a:ext uri="{FF2B5EF4-FFF2-40B4-BE49-F238E27FC236}">
                    <a16:creationId xmlns:a16="http://schemas.microsoft.com/office/drawing/2014/main" id="{9138D831-BC23-3AB1-59C6-14A35764EF6B}"/>
                  </a:ext>
                </a:extLst>
              </p:cNvPr>
              <p:cNvSpPr/>
              <p:nvPr/>
            </p:nvSpPr>
            <p:spPr>
              <a:xfrm>
                <a:off x="2595339" y="184006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E5411534-DED7-4CE5-C215-929A8F2E75BF}"/>
                  </a:ext>
                </a:extLst>
              </p:cNvPr>
              <p:cNvSpPr/>
              <p:nvPr/>
            </p:nvSpPr>
            <p:spPr>
              <a:xfrm>
                <a:off x="3173011" y="410226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D58B5870-1745-22E4-182E-77516C87E00E}"/>
                  </a:ext>
                </a:extLst>
              </p:cNvPr>
              <p:cNvCxnSpPr>
                <a:cxnSpLocks/>
                <a:stCxn id="18" idx="5"/>
                <a:endCxn id="3" idx="0"/>
              </p:cNvCxnSpPr>
              <p:nvPr/>
            </p:nvCxnSpPr>
            <p:spPr>
              <a:xfrm>
                <a:off x="3339243" y="2437630"/>
                <a:ext cx="834776" cy="49607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7F96D17-C948-AB0E-4A44-0EAC184507A7}"/>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F17DF079-4292-A14C-7D98-74C104BB8A9E}"/>
                  </a:ext>
                </a:extLst>
              </p:cNvPr>
              <p:cNvCxnSpPr>
                <a:cxnSpLocks/>
                <a:stCxn id="18" idx="3"/>
                <a:endCxn id="21" idx="0"/>
              </p:cNvCxnSpPr>
              <p:nvPr/>
            </p:nvCxnSpPr>
            <p:spPr>
              <a:xfrm flipH="1">
                <a:off x="1945962" y="2437630"/>
                <a:ext cx="777011" cy="5915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3E742DA-073E-A770-606E-9FB1665FC43C}"/>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0BFCC2E6-A2F6-5A18-0163-F2249D00D4BA}"/>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207EE6D-42B0-B88F-78D3-0865AE32DFD8}"/>
                  </a:ext>
                </a:extLst>
              </p:cNvPr>
              <p:cNvSpPr/>
              <p:nvPr/>
            </p:nvSpPr>
            <p:spPr>
              <a:xfrm>
                <a:off x="3738250" y="293370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A481948D-B335-4599-13F1-446333D8D912}"/>
                  </a:ext>
                </a:extLst>
              </p:cNvPr>
              <p:cNvCxnSpPr>
                <a:cxnSpLocks/>
                <a:stCxn id="3" idx="3"/>
                <a:endCxn id="19" idx="0"/>
              </p:cNvCxnSpPr>
              <p:nvPr/>
            </p:nvCxnSpPr>
            <p:spPr>
              <a:xfrm flipH="1">
                <a:off x="3608780" y="3531269"/>
                <a:ext cx="257104"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341BDAD-75A9-BE76-99A3-C0291D9F72CF}"/>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B266B3A7-2373-9E46-B1E1-EDA4000A3181}"/>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4F36840-7C28-107E-1D34-9D13FD3B7262}"/>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3C70A5D6-D03F-5FC9-375B-6E301F82C6D9}"/>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90A6A6A-AB9C-4271-170A-9608CADD15AE}"/>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A46DE29F-6264-A92E-68ED-36A8E4A38D63}"/>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C00DAFC-8942-3DD8-DA04-626FF1140C03}"/>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97680A8B-0C67-B069-C562-D5C04A7118FE}"/>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BE32878-F7BE-5BDA-EA95-FD58BA5B1321}"/>
                  </a:ext>
                </a:extLst>
              </p:cNvPr>
              <p:cNvSpPr/>
              <p:nvPr/>
            </p:nvSpPr>
            <p:spPr>
              <a:xfrm>
                <a:off x="4518988" y="407229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610739D3-86E6-6F94-9DCE-0461FACD6376}"/>
                  </a:ext>
                </a:extLst>
              </p:cNvPr>
              <p:cNvCxnSpPr>
                <a:cxnSpLocks/>
                <a:stCxn id="3" idx="5"/>
                <a:endCxn id="14" idx="0"/>
              </p:cNvCxnSpPr>
              <p:nvPr/>
            </p:nvCxnSpPr>
            <p:spPr>
              <a:xfrm>
                <a:off x="4482154" y="3531269"/>
                <a:ext cx="472603"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5970345F-BE59-CB09-D464-89639A0D1E06}"/>
                </a:ext>
              </a:extLst>
            </p:cNvPr>
            <p:cNvSpPr txBox="1"/>
            <p:nvPr/>
          </p:nvSpPr>
          <p:spPr>
            <a:xfrm>
              <a:off x="4237836" y="2628704"/>
              <a:ext cx="743904" cy="523220"/>
            </a:xfrm>
            <a:prstGeom prst="rect">
              <a:avLst/>
            </a:prstGeom>
            <a:noFill/>
          </p:spPr>
          <p:txBody>
            <a:bodyPr wrap="square">
              <a:spAutoFit/>
            </a:bodyPr>
            <a:lstStyle/>
            <a:p>
              <a:pPr algn="ctr"/>
              <a:r>
                <a:rPr lang="en-US" sz="2800" b="1" dirty="0"/>
                <a:t>0</a:t>
              </a:r>
              <a:endParaRPr lang="en-IN" sz="2800" b="1" dirty="0"/>
            </a:p>
          </p:txBody>
        </p:sp>
        <p:sp>
          <p:nvSpPr>
            <p:cNvPr id="17" name="TextBox 16">
              <a:extLst>
                <a:ext uri="{FF2B5EF4-FFF2-40B4-BE49-F238E27FC236}">
                  <a16:creationId xmlns:a16="http://schemas.microsoft.com/office/drawing/2014/main" id="{FDC2C834-08A4-4409-899A-AA40A30BB77F}"/>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6" name="TextBox 5">
              <a:extLst>
                <a:ext uri="{FF2B5EF4-FFF2-40B4-BE49-F238E27FC236}">
                  <a16:creationId xmlns:a16="http://schemas.microsoft.com/office/drawing/2014/main" id="{90960967-59F0-FD20-4164-5F0EC098EF38}"/>
                </a:ext>
              </a:extLst>
            </p:cNvPr>
            <p:cNvSpPr txBox="1"/>
            <p:nvPr/>
          </p:nvSpPr>
          <p:spPr>
            <a:xfrm>
              <a:off x="3720515" y="3870594"/>
              <a:ext cx="743904"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D0696088-E266-ABC0-2BF3-F666E1B950FB}"/>
                </a:ext>
              </a:extLst>
            </p:cNvPr>
            <p:cNvSpPr txBox="1"/>
            <p:nvPr/>
          </p:nvSpPr>
          <p:spPr>
            <a:xfrm>
              <a:off x="3385781" y="4900311"/>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38B8F372-2F5A-C9E5-1989-8BD454FFDC6B}"/>
                </a:ext>
              </a:extLst>
            </p:cNvPr>
            <p:cNvSpPr txBox="1"/>
            <p:nvPr/>
          </p:nvSpPr>
          <p:spPr>
            <a:xfrm>
              <a:off x="2503532" y="381676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99A05773-4CED-70D3-E161-06AA8D3F43F6}"/>
                </a:ext>
              </a:extLst>
            </p:cNvPr>
            <p:cNvSpPr txBox="1"/>
            <p:nvPr/>
          </p:nvSpPr>
          <p:spPr>
            <a:xfrm>
              <a:off x="2028891" y="4870340"/>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302EE937-C625-619F-17A7-0E559AFB3FC1}"/>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C4D7E916-D7BD-7C6E-8E38-C0B87BF0482F}"/>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D1C951D1-34A2-79A7-1B60-93553CFFFBC5}"/>
                </a:ext>
              </a:extLst>
            </p:cNvPr>
            <p:cNvSpPr txBox="1"/>
            <p:nvPr/>
          </p:nvSpPr>
          <p:spPr>
            <a:xfrm>
              <a:off x="5153753" y="3801781"/>
              <a:ext cx="743904" cy="523220"/>
            </a:xfrm>
            <a:prstGeom prst="rect">
              <a:avLst/>
            </a:prstGeom>
            <a:noFill/>
          </p:spPr>
          <p:txBody>
            <a:bodyPr wrap="square">
              <a:spAutoFit/>
            </a:bodyPr>
            <a:lstStyle/>
            <a:p>
              <a:pPr algn="ctr"/>
              <a:r>
                <a:rPr lang="en-US" sz="2800" b="1" dirty="0"/>
                <a:t>0</a:t>
              </a:r>
              <a:endParaRPr lang="en-IN" sz="2800" b="1" dirty="0"/>
            </a:p>
          </p:txBody>
        </p:sp>
        <p:sp>
          <p:nvSpPr>
            <p:cNvPr id="10" name="TextBox 9">
              <a:extLst>
                <a:ext uri="{FF2B5EF4-FFF2-40B4-BE49-F238E27FC236}">
                  <a16:creationId xmlns:a16="http://schemas.microsoft.com/office/drawing/2014/main" id="{40E0453D-D249-74DC-541A-170EE272EC85}"/>
                </a:ext>
              </a:extLst>
            </p:cNvPr>
            <p:cNvSpPr txBox="1"/>
            <p:nvPr/>
          </p:nvSpPr>
          <p:spPr>
            <a:xfrm>
              <a:off x="3339243" y="1761909"/>
              <a:ext cx="599381" cy="523220"/>
            </a:xfrm>
            <a:prstGeom prst="rect">
              <a:avLst/>
            </a:prstGeom>
            <a:noFill/>
          </p:spPr>
          <p:txBody>
            <a:bodyPr wrap="square">
              <a:spAutoFit/>
            </a:bodyPr>
            <a:lstStyle/>
            <a:p>
              <a:pPr algn="ctr"/>
              <a:r>
                <a:rPr lang="en-US" sz="2800" b="1" dirty="0"/>
                <a:t>1</a:t>
              </a:r>
              <a:endParaRPr lang="en-IN" sz="2800" b="1" dirty="0"/>
            </a:p>
          </p:txBody>
        </p:sp>
      </p:grpSp>
    </p:spTree>
    <p:extLst>
      <p:ext uri="{BB962C8B-B14F-4D97-AF65-F5344CB8AC3E}">
        <p14:creationId xmlns:p14="http://schemas.microsoft.com/office/powerpoint/2010/main" val="1674539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27F6F-10E3-A0E9-6C5A-8B18C0DDB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C2F80-265B-3943-F551-B58C9F5F456C}"/>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a:t>
            </a:r>
            <a:r>
              <a:rPr lang="en-US" sz="4000" b="1" dirty="0">
                <a:latin typeface="+mn-lt"/>
              </a:rPr>
              <a:t> 16, 20</a:t>
            </a:r>
            <a:endParaRPr lang="en-IN" sz="4000" b="1" dirty="0">
              <a:latin typeface="+mn-lt"/>
            </a:endParaRPr>
          </a:p>
        </p:txBody>
      </p:sp>
      <p:sp>
        <p:nvSpPr>
          <p:cNvPr id="5" name="TextBox 4">
            <a:extLst>
              <a:ext uri="{FF2B5EF4-FFF2-40B4-BE49-F238E27FC236}">
                <a16:creationId xmlns:a16="http://schemas.microsoft.com/office/drawing/2014/main" id="{0D0AA4C1-D6A2-D6B9-33E3-054ECC3122AF}"/>
              </a:ext>
            </a:extLst>
          </p:cNvPr>
          <p:cNvSpPr txBox="1"/>
          <p:nvPr/>
        </p:nvSpPr>
        <p:spPr>
          <a:xfrm>
            <a:off x="6697881" y="1199166"/>
            <a:ext cx="5326904" cy="492443"/>
          </a:xfrm>
          <a:prstGeom prst="rect">
            <a:avLst/>
          </a:prstGeom>
          <a:noFill/>
        </p:spPr>
        <p:txBody>
          <a:bodyPr wrap="square" rtlCol="0">
            <a:spAutoFit/>
          </a:bodyPr>
          <a:lstStyle/>
          <a:p>
            <a:r>
              <a:rPr lang="en-US" sz="2600" dirty="0"/>
              <a:t>Now insert 19 to right of 17</a:t>
            </a:r>
          </a:p>
        </p:txBody>
      </p:sp>
      <p:grpSp>
        <p:nvGrpSpPr>
          <p:cNvPr id="13" name="Group 12">
            <a:extLst>
              <a:ext uri="{FF2B5EF4-FFF2-40B4-BE49-F238E27FC236}">
                <a16:creationId xmlns:a16="http://schemas.microsoft.com/office/drawing/2014/main" id="{7B2F1F17-F344-C5A7-BE44-854099842001}"/>
              </a:ext>
            </a:extLst>
          </p:cNvPr>
          <p:cNvGrpSpPr/>
          <p:nvPr/>
        </p:nvGrpSpPr>
        <p:grpSpPr>
          <a:xfrm>
            <a:off x="155600" y="1247768"/>
            <a:ext cx="6164568" cy="4487733"/>
            <a:chOff x="268963" y="1397148"/>
            <a:chExt cx="6164568" cy="4487733"/>
          </a:xfrm>
        </p:grpSpPr>
        <p:sp>
          <p:nvSpPr>
            <p:cNvPr id="18" name="Oval 17">
              <a:extLst>
                <a:ext uri="{FF2B5EF4-FFF2-40B4-BE49-F238E27FC236}">
                  <a16:creationId xmlns:a16="http://schemas.microsoft.com/office/drawing/2014/main" id="{C6B09DC3-78AE-CD0D-E2A0-98B001FA1E82}"/>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FF726691-1AED-DB1A-C5D7-6FE3F506D339}"/>
                </a:ext>
              </a:extLst>
            </p:cNvPr>
            <p:cNvSpPr/>
            <p:nvPr/>
          </p:nvSpPr>
          <p:spPr>
            <a:xfrm>
              <a:off x="4216016" y="401653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2F1AECFE-608B-3618-7CBA-585BA9099939}"/>
                </a:ext>
              </a:extLst>
            </p:cNvPr>
            <p:cNvCxnSpPr>
              <a:cxnSpLocks/>
              <a:stCxn id="18" idx="5"/>
              <a:endCxn id="3" idx="0"/>
            </p:cNvCxnSpPr>
            <p:nvPr/>
          </p:nvCxnSpPr>
          <p:spPr>
            <a:xfrm>
              <a:off x="3939327" y="1994710"/>
              <a:ext cx="1277697" cy="8532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06D1E64-DF84-32C3-548E-287C572A3754}"/>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97F51B14-C1EA-ABA5-42FE-86095B0B8730}"/>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084B7B5-2EF7-FB70-B1DE-729437C56589}"/>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C61873FE-0BD7-81B1-5BB4-3DCA5B94AB32}"/>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682EF69-183B-6D2C-22D6-8F18B17D8347}"/>
                </a:ext>
              </a:extLst>
            </p:cNvPr>
            <p:cNvSpPr/>
            <p:nvPr/>
          </p:nvSpPr>
          <p:spPr>
            <a:xfrm>
              <a:off x="4781255" y="284797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D5E83496-39A2-FEFD-9586-46D4B27D1A96}"/>
                </a:ext>
              </a:extLst>
            </p:cNvPr>
            <p:cNvCxnSpPr>
              <a:cxnSpLocks/>
              <a:stCxn id="3" idx="3"/>
              <a:endCxn id="19" idx="0"/>
            </p:cNvCxnSpPr>
            <p:nvPr/>
          </p:nvCxnSpPr>
          <p:spPr>
            <a:xfrm flipH="1">
              <a:off x="4651785" y="3445541"/>
              <a:ext cx="257104"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113B25B-3B4F-DC52-857B-1CDC82D50724}"/>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65B3E3C3-B930-B67F-9DA5-F0D80D73CF24}"/>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5A10B63-4DCC-52C5-8A4A-560ED401AACE}"/>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D5475C75-79DE-956B-5C2D-91C46C7D6F53}"/>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242944B-F92B-15AC-0866-F38283D768F6}"/>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F71C3C47-75D3-038B-D15A-D388931BAE06}"/>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BAF335D-3C95-2AED-C01A-6AFA4752050B}"/>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94726B59-02AA-06B8-96E4-D3F6DEC386BF}"/>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814D20B-7C58-D395-6D97-B81DFC9EC9CA}"/>
                </a:ext>
              </a:extLst>
            </p:cNvPr>
            <p:cNvSpPr/>
            <p:nvPr/>
          </p:nvSpPr>
          <p:spPr>
            <a:xfrm>
              <a:off x="5561993" y="398656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AEB7FA57-A9D0-9FA5-815F-EEEB53C3F426}"/>
                </a:ext>
              </a:extLst>
            </p:cNvPr>
            <p:cNvCxnSpPr>
              <a:cxnSpLocks/>
              <a:stCxn id="3" idx="5"/>
              <a:endCxn id="14" idx="0"/>
            </p:cNvCxnSpPr>
            <p:nvPr/>
          </p:nvCxnSpPr>
          <p:spPr>
            <a:xfrm>
              <a:off x="5525159" y="3445541"/>
              <a:ext cx="472603"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6589F61-C657-CA04-7B11-97600780994F}"/>
                </a:ext>
              </a:extLst>
            </p:cNvPr>
            <p:cNvSpPr/>
            <p:nvPr/>
          </p:nvSpPr>
          <p:spPr>
            <a:xfrm>
              <a:off x="5126224" y="50681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5" name="Straight Arrow Connector 34">
              <a:extLst>
                <a:ext uri="{FF2B5EF4-FFF2-40B4-BE49-F238E27FC236}">
                  <a16:creationId xmlns:a16="http://schemas.microsoft.com/office/drawing/2014/main" id="{F789D484-4080-BE71-9B5F-BD1465BDF8D7}"/>
                </a:ext>
              </a:extLst>
            </p:cNvPr>
            <p:cNvCxnSpPr>
              <a:cxnSpLocks/>
              <a:stCxn id="19" idx="5"/>
              <a:endCxn id="34" idx="0"/>
            </p:cNvCxnSpPr>
            <p:nvPr/>
          </p:nvCxnSpPr>
          <p:spPr>
            <a:xfrm>
              <a:off x="4959920" y="4614099"/>
              <a:ext cx="602073" cy="45404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9622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C2FE-5892-4EB7-D670-BB0063FDF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F85C8-4408-F9E8-3F89-E78FD023C6EF}"/>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a:t>
            </a:r>
            <a:r>
              <a:rPr lang="en-US" sz="4000" b="1" dirty="0">
                <a:latin typeface="+mn-lt"/>
              </a:rPr>
              <a:t> 16, 20</a:t>
            </a:r>
            <a:endParaRPr lang="en-IN" sz="4000" b="1" dirty="0">
              <a:latin typeface="+mn-lt"/>
            </a:endParaRPr>
          </a:p>
        </p:txBody>
      </p:sp>
      <p:sp>
        <p:nvSpPr>
          <p:cNvPr id="5" name="TextBox 4">
            <a:extLst>
              <a:ext uri="{FF2B5EF4-FFF2-40B4-BE49-F238E27FC236}">
                <a16:creationId xmlns:a16="http://schemas.microsoft.com/office/drawing/2014/main" id="{69729236-B6A4-5EC8-D3DD-5288DF8052E1}"/>
              </a:ext>
            </a:extLst>
          </p:cNvPr>
          <p:cNvSpPr txBox="1"/>
          <p:nvPr/>
        </p:nvSpPr>
        <p:spPr>
          <a:xfrm>
            <a:off x="6697881" y="1199166"/>
            <a:ext cx="5326904" cy="4893647"/>
          </a:xfrm>
          <a:prstGeom prst="rect">
            <a:avLst/>
          </a:prstGeom>
          <a:noFill/>
        </p:spPr>
        <p:txBody>
          <a:bodyPr wrap="square" rtlCol="0">
            <a:spAutoFit/>
          </a:bodyPr>
          <a:lstStyle/>
          <a:p>
            <a:r>
              <a:rPr lang="en-US" sz="2600" dirty="0"/>
              <a:t>Now insert 19 to right of 17</a:t>
            </a:r>
          </a:p>
          <a:p>
            <a:r>
              <a:rPr lang="en-US" sz="2600" dirty="0"/>
              <a:t>Balance Factor of node 4 is 0</a:t>
            </a:r>
          </a:p>
          <a:p>
            <a:r>
              <a:rPr lang="en-US" sz="2600" dirty="0"/>
              <a:t>Balance Factor of node 8 is 0</a:t>
            </a:r>
          </a:p>
          <a:p>
            <a:r>
              <a:rPr lang="en-US" sz="2600" dirty="0"/>
              <a:t>Balance Factor of node 13 is 0</a:t>
            </a:r>
          </a:p>
          <a:p>
            <a:r>
              <a:rPr lang="en-US" sz="2600" dirty="0"/>
              <a:t>Balance Factor of node 19 is 0</a:t>
            </a:r>
          </a:p>
          <a:p>
            <a:r>
              <a:rPr lang="en-US" sz="2600" dirty="0"/>
              <a:t>Balance Factor of node 7 is 1 – 1 = 0</a:t>
            </a:r>
          </a:p>
          <a:p>
            <a:r>
              <a:rPr lang="en-US" sz="2600" dirty="0"/>
              <a:t>Balance Factor of node 12 is 0 – 1 = –1</a:t>
            </a:r>
          </a:p>
          <a:p>
            <a:r>
              <a:rPr lang="en-US" sz="2600" dirty="0"/>
              <a:t>Balance Factor of node 17 is 0 – 1 = –1</a:t>
            </a:r>
          </a:p>
          <a:p>
            <a:r>
              <a:rPr lang="en-US" sz="2600" dirty="0"/>
              <a:t>Balance Factor of node 60 is 0</a:t>
            </a:r>
          </a:p>
          <a:p>
            <a:r>
              <a:rPr lang="en-US" sz="2600" dirty="0"/>
              <a:t>Balance Factor of node 11 is 2 – 2 = 0</a:t>
            </a:r>
          </a:p>
          <a:p>
            <a:r>
              <a:rPr lang="en-US" sz="2600" dirty="0"/>
              <a:t>Balance Factor of node 53 is 2 – 1 = 1</a:t>
            </a:r>
          </a:p>
          <a:p>
            <a:r>
              <a:rPr lang="en-US" sz="2600" dirty="0"/>
              <a:t>Balance Factor of node 14 is 3 – 3 = 0</a:t>
            </a:r>
          </a:p>
        </p:txBody>
      </p:sp>
      <p:grpSp>
        <p:nvGrpSpPr>
          <p:cNvPr id="12" name="Group 11">
            <a:extLst>
              <a:ext uri="{FF2B5EF4-FFF2-40B4-BE49-F238E27FC236}">
                <a16:creationId xmlns:a16="http://schemas.microsoft.com/office/drawing/2014/main" id="{73235F22-8A33-2A30-4229-DC10F1DB51CC}"/>
              </a:ext>
            </a:extLst>
          </p:cNvPr>
          <p:cNvGrpSpPr/>
          <p:nvPr/>
        </p:nvGrpSpPr>
        <p:grpSpPr>
          <a:xfrm>
            <a:off x="119061" y="1247768"/>
            <a:ext cx="6593934" cy="4487733"/>
            <a:chOff x="232424" y="1397148"/>
            <a:chExt cx="6593934" cy="4487733"/>
          </a:xfrm>
        </p:grpSpPr>
        <p:grpSp>
          <p:nvGrpSpPr>
            <p:cNvPr id="13" name="Group 12">
              <a:extLst>
                <a:ext uri="{FF2B5EF4-FFF2-40B4-BE49-F238E27FC236}">
                  <a16:creationId xmlns:a16="http://schemas.microsoft.com/office/drawing/2014/main" id="{797ECBBD-E5D5-54DD-4348-F8F29082D716}"/>
                </a:ext>
              </a:extLst>
            </p:cNvPr>
            <p:cNvGrpSpPr/>
            <p:nvPr/>
          </p:nvGrpSpPr>
          <p:grpSpPr>
            <a:xfrm>
              <a:off x="268963" y="1397148"/>
              <a:ext cx="6164568" cy="4487733"/>
              <a:chOff x="268963" y="1397148"/>
              <a:chExt cx="6164568" cy="4487733"/>
            </a:xfrm>
          </p:grpSpPr>
          <p:sp>
            <p:nvSpPr>
              <p:cNvPr id="18" name="Oval 17">
                <a:extLst>
                  <a:ext uri="{FF2B5EF4-FFF2-40B4-BE49-F238E27FC236}">
                    <a16:creationId xmlns:a16="http://schemas.microsoft.com/office/drawing/2014/main" id="{4B5F67ED-815C-C709-1702-6975A91F425A}"/>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53F7E3E1-12D2-FE50-DCFD-3A1D836FFF90}"/>
                  </a:ext>
                </a:extLst>
              </p:cNvPr>
              <p:cNvSpPr/>
              <p:nvPr/>
            </p:nvSpPr>
            <p:spPr>
              <a:xfrm>
                <a:off x="4216016" y="401653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72675A3B-A863-86F7-B5E9-B323DF892E75}"/>
                  </a:ext>
                </a:extLst>
              </p:cNvPr>
              <p:cNvCxnSpPr>
                <a:cxnSpLocks/>
                <a:stCxn id="18" idx="5"/>
                <a:endCxn id="3" idx="0"/>
              </p:cNvCxnSpPr>
              <p:nvPr/>
            </p:nvCxnSpPr>
            <p:spPr>
              <a:xfrm>
                <a:off x="3939327" y="1994710"/>
                <a:ext cx="1277697" cy="8532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2948117-227A-C754-48F9-9990E080BCFE}"/>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17BDD00F-3E24-3EAF-61C8-AF868C010D6E}"/>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A7EBB82-AC27-A90C-74DA-290B214D157D}"/>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C919E397-31C4-CCA9-A495-6E6CF9CB4536}"/>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2379E52-8C2B-4C98-E78F-F39F9E8238C0}"/>
                  </a:ext>
                </a:extLst>
              </p:cNvPr>
              <p:cNvSpPr/>
              <p:nvPr/>
            </p:nvSpPr>
            <p:spPr>
              <a:xfrm>
                <a:off x="4781255" y="284797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B845CC90-EFA8-4EB8-0D07-615CE9C9B618}"/>
                  </a:ext>
                </a:extLst>
              </p:cNvPr>
              <p:cNvCxnSpPr>
                <a:cxnSpLocks/>
                <a:stCxn id="3" idx="3"/>
                <a:endCxn id="19" idx="0"/>
              </p:cNvCxnSpPr>
              <p:nvPr/>
            </p:nvCxnSpPr>
            <p:spPr>
              <a:xfrm flipH="1">
                <a:off x="4651785" y="3445541"/>
                <a:ext cx="257104"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76608B0-279F-A897-FD7E-0B2853B471A8}"/>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81D2C423-EA9B-A452-C55B-D63D0F6F48DE}"/>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E1BC6EA-4C88-7814-7695-01B9BB6071C0}"/>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4CF190E0-6904-1FB6-AED9-692127E57B28}"/>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A3715C2-1D55-F2F8-858B-38BB6C965720}"/>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3567FDB4-15C0-D460-1234-07AC39823C1E}"/>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914A8DE-9C8F-E5D1-863D-F8F907BA7A70}"/>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1645F4A7-874B-F96C-DB35-666A9DB86777}"/>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6AF2C99-A2B4-A693-FD8C-ABC7097C839D}"/>
                  </a:ext>
                </a:extLst>
              </p:cNvPr>
              <p:cNvSpPr/>
              <p:nvPr/>
            </p:nvSpPr>
            <p:spPr>
              <a:xfrm>
                <a:off x="5561993" y="398656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DC5C6A61-DBF6-57F2-0DBD-9768F4384474}"/>
                  </a:ext>
                </a:extLst>
              </p:cNvPr>
              <p:cNvCxnSpPr>
                <a:cxnSpLocks/>
                <a:stCxn id="3" idx="5"/>
                <a:endCxn id="14" idx="0"/>
              </p:cNvCxnSpPr>
              <p:nvPr/>
            </p:nvCxnSpPr>
            <p:spPr>
              <a:xfrm>
                <a:off x="5525159" y="3445541"/>
                <a:ext cx="472603"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2B93049-559D-9D01-82C4-98C964310A1B}"/>
                  </a:ext>
                </a:extLst>
              </p:cNvPr>
              <p:cNvSpPr/>
              <p:nvPr/>
            </p:nvSpPr>
            <p:spPr>
              <a:xfrm>
                <a:off x="5126224" y="50681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5" name="Straight Arrow Connector 34">
                <a:extLst>
                  <a:ext uri="{FF2B5EF4-FFF2-40B4-BE49-F238E27FC236}">
                    <a16:creationId xmlns:a16="http://schemas.microsoft.com/office/drawing/2014/main" id="{79D8D103-B1D1-A888-CE4E-530A65092948}"/>
                  </a:ext>
                </a:extLst>
              </p:cNvPr>
              <p:cNvCxnSpPr>
                <a:cxnSpLocks/>
                <a:stCxn id="19" idx="5"/>
                <a:endCxn id="34" idx="0"/>
              </p:cNvCxnSpPr>
              <p:nvPr/>
            </p:nvCxnSpPr>
            <p:spPr>
              <a:xfrm>
                <a:off x="4959920" y="4614099"/>
                <a:ext cx="602073" cy="45404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D463BBFF-789B-79BA-7D20-1AB66385ABAA}"/>
                </a:ext>
              </a:extLst>
            </p:cNvPr>
            <p:cNvSpPr txBox="1"/>
            <p:nvPr/>
          </p:nvSpPr>
          <p:spPr>
            <a:xfrm>
              <a:off x="5280841" y="2542976"/>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18CB24C3-2B4C-D039-651F-A46BF4A3F3D2}"/>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A0AAEECB-1EB3-8D6F-F0C5-0EA1B43BC2A0}"/>
                </a:ext>
              </a:extLst>
            </p:cNvPr>
            <p:cNvSpPr txBox="1"/>
            <p:nvPr/>
          </p:nvSpPr>
          <p:spPr>
            <a:xfrm>
              <a:off x="3385781" y="4900311"/>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248BAAE2-EFE6-278B-9429-215DDD7A3C68}"/>
                </a:ext>
              </a:extLst>
            </p:cNvPr>
            <p:cNvSpPr txBox="1"/>
            <p:nvPr/>
          </p:nvSpPr>
          <p:spPr>
            <a:xfrm>
              <a:off x="2503532" y="381676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AFCDEF8E-EF45-D9A4-30DC-3924F441A4D7}"/>
                </a:ext>
              </a:extLst>
            </p:cNvPr>
            <p:cNvSpPr txBox="1"/>
            <p:nvPr/>
          </p:nvSpPr>
          <p:spPr>
            <a:xfrm>
              <a:off x="2028891" y="4870340"/>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1380A3EF-1B0E-01B0-E7B4-FB45A033B3ED}"/>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043B4D0D-BC87-9685-2458-18452B7A6EEE}"/>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4FA8D847-F733-06C8-FFF3-A3266CFF115A}"/>
                </a:ext>
              </a:extLst>
            </p:cNvPr>
            <p:cNvSpPr txBox="1"/>
            <p:nvPr/>
          </p:nvSpPr>
          <p:spPr>
            <a:xfrm>
              <a:off x="6082454" y="3716053"/>
              <a:ext cx="743904" cy="523220"/>
            </a:xfrm>
            <a:prstGeom prst="rect">
              <a:avLst/>
            </a:prstGeom>
            <a:noFill/>
          </p:spPr>
          <p:txBody>
            <a:bodyPr wrap="square">
              <a:spAutoFit/>
            </a:bodyPr>
            <a:lstStyle/>
            <a:p>
              <a:pPr algn="ctr"/>
              <a:r>
                <a:rPr lang="en-US" sz="2800" b="1" dirty="0"/>
                <a:t>0</a:t>
              </a:r>
              <a:endParaRPr lang="en-IN" sz="2800" b="1" dirty="0"/>
            </a:p>
          </p:txBody>
        </p:sp>
        <p:sp>
          <p:nvSpPr>
            <p:cNvPr id="10" name="TextBox 9">
              <a:extLst>
                <a:ext uri="{FF2B5EF4-FFF2-40B4-BE49-F238E27FC236}">
                  <a16:creationId xmlns:a16="http://schemas.microsoft.com/office/drawing/2014/main" id="{A671902A-D9AF-3502-2CF1-E3722FDFF920}"/>
                </a:ext>
              </a:extLst>
            </p:cNvPr>
            <p:cNvSpPr txBox="1"/>
            <p:nvPr/>
          </p:nvSpPr>
          <p:spPr>
            <a:xfrm>
              <a:off x="3925036" y="1462913"/>
              <a:ext cx="599381" cy="523220"/>
            </a:xfrm>
            <a:prstGeom prst="rect">
              <a:avLst/>
            </a:prstGeom>
            <a:noFill/>
          </p:spPr>
          <p:txBody>
            <a:bodyPr wrap="square">
              <a:spAutoFit/>
            </a:bodyPr>
            <a:lstStyle/>
            <a:p>
              <a:pPr algn="ctr"/>
              <a:r>
                <a:rPr lang="en-US" sz="2800" b="1" dirty="0"/>
                <a:t>0</a:t>
              </a:r>
              <a:endParaRPr lang="en-IN" sz="2800" b="1" dirty="0"/>
            </a:p>
          </p:txBody>
        </p:sp>
        <p:sp>
          <p:nvSpPr>
            <p:cNvPr id="39" name="TextBox 38">
              <a:extLst>
                <a:ext uri="{FF2B5EF4-FFF2-40B4-BE49-F238E27FC236}">
                  <a16:creationId xmlns:a16="http://schemas.microsoft.com/office/drawing/2014/main" id="{C91FC00C-1511-AE90-1F5A-885A72FCC3F0}"/>
                </a:ext>
              </a:extLst>
            </p:cNvPr>
            <p:cNvSpPr txBox="1"/>
            <p:nvPr/>
          </p:nvSpPr>
          <p:spPr>
            <a:xfrm>
              <a:off x="5774281" y="5004339"/>
              <a:ext cx="743904" cy="523220"/>
            </a:xfrm>
            <a:prstGeom prst="rect">
              <a:avLst/>
            </a:prstGeom>
            <a:noFill/>
          </p:spPr>
          <p:txBody>
            <a:bodyPr wrap="square">
              <a:spAutoFit/>
            </a:bodyPr>
            <a:lstStyle/>
            <a:p>
              <a:pPr algn="ctr"/>
              <a:r>
                <a:rPr lang="en-US" sz="2800" b="1" dirty="0"/>
                <a:t>0</a:t>
              </a:r>
              <a:endParaRPr lang="en-IN" sz="2800" b="1" dirty="0"/>
            </a:p>
          </p:txBody>
        </p:sp>
        <p:sp>
          <p:nvSpPr>
            <p:cNvPr id="40" name="TextBox 39">
              <a:extLst>
                <a:ext uri="{FF2B5EF4-FFF2-40B4-BE49-F238E27FC236}">
                  <a16:creationId xmlns:a16="http://schemas.microsoft.com/office/drawing/2014/main" id="{F724C5B9-3F5F-ED90-E7C6-A16D1DE5D76D}"/>
                </a:ext>
              </a:extLst>
            </p:cNvPr>
            <p:cNvSpPr txBox="1"/>
            <p:nvPr/>
          </p:nvSpPr>
          <p:spPr>
            <a:xfrm>
              <a:off x="4860953" y="3817358"/>
              <a:ext cx="743904" cy="523220"/>
            </a:xfrm>
            <a:prstGeom prst="rect">
              <a:avLst/>
            </a:prstGeom>
            <a:noFill/>
          </p:spPr>
          <p:txBody>
            <a:bodyPr wrap="square">
              <a:spAutoFit/>
            </a:bodyPr>
            <a:lstStyle/>
            <a:p>
              <a:pPr algn="ctr"/>
              <a:r>
                <a:rPr lang="en-US" sz="2800" b="1" dirty="0"/>
                <a:t>–1</a:t>
              </a:r>
              <a:endParaRPr lang="en-IN" sz="2800" b="1" dirty="0"/>
            </a:p>
          </p:txBody>
        </p:sp>
      </p:grpSp>
    </p:spTree>
    <p:extLst>
      <p:ext uri="{BB962C8B-B14F-4D97-AF65-F5344CB8AC3E}">
        <p14:creationId xmlns:p14="http://schemas.microsoft.com/office/powerpoint/2010/main" val="1021541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7C8B1-287B-0987-0E85-3E5B2D261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A285C-EE1C-EB98-552F-867A9D19792A}"/>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14, 17, 11, 7, 53, 4, 13, 12, 8, 60, 19, 16,</a:t>
            </a:r>
            <a:r>
              <a:rPr lang="en-US" sz="4000" b="1" dirty="0">
                <a:latin typeface="+mn-lt"/>
              </a:rPr>
              <a:t> 20</a:t>
            </a:r>
            <a:endParaRPr lang="en-IN" sz="4000" b="1" dirty="0">
              <a:latin typeface="+mn-lt"/>
            </a:endParaRPr>
          </a:p>
        </p:txBody>
      </p:sp>
      <p:sp>
        <p:nvSpPr>
          <p:cNvPr id="5" name="TextBox 4">
            <a:extLst>
              <a:ext uri="{FF2B5EF4-FFF2-40B4-BE49-F238E27FC236}">
                <a16:creationId xmlns:a16="http://schemas.microsoft.com/office/drawing/2014/main" id="{C75D5FA4-9FE3-E325-C118-5A0BDA11AFFF}"/>
              </a:ext>
            </a:extLst>
          </p:cNvPr>
          <p:cNvSpPr txBox="1"/>
          <p:nvPr/>
        </p:nvSpPr>
        <p:spPr>
          <a:xfrm>
            <a:off x="6697881" y="1199166"/>
            <a:ext cx="5326904" cy="492443"/>
          </a:xfrm>
          <a:prstGeom prst="rect">
            <a:avLst/>
          </a:prstGeom>
          <a:noFill/>
        </p:spPr>
        <p:txBody>
          <a:bodyPr wrap="square" rtlCol="0">
            <a:spAutoFit/>
          </a:bodyPr>
          <a:lstStyle/>
          <a:p>
            <a:r>
              <a:rPr lang="en-US" sz="2600" dirty="0"/>
              <a:t>Now insert 16 to left of 17</a:t>
            </a:r>
          </a:p>
        </p:txBody>
      </p:sp>
      <p:grpSp>
        <p:nvGrpSpPr>
          <p:cNvPr id="13" name="Group 12">
            <a:extLst>
              <a:ext uri="{FF2B5EF4-FFF2-40B4-BE49-F238E27FC236}">
                <a16:creationId xmlns:a16="http://schemas.microsoft.com/office/drawing/2014/main" id="{87B5672B-B4D7-59B8-8AEA-BD4262A67537}"/>
              </a:ext>
            </a:extLst>
          </p:cNvPr>
          <p:cNvGrpSpPr/>
          <p:nvPr/>
        </p:nvGrpSpPr>
        <p:grpSpPr>
          <a:xfrm>
            <a:off x="155600" y="1247768"/>
            <a:ext cx="6164568" cy="4487733"/>
            <a:chOff x="268963" y="1397148"/>
            <a:chExt cx="6164568" cy="4487733"/>
          </a:xfrm>
        </p:grpSpPr>
        <p:sp>
          <p:nvSpPr>
            <p:cNvPr id="18" name="Oval 17">
              <a:extLst>
                <a:ext uri="{FF2B5EF4-FFF2-40B4-BE49-F238E27FC236}">
                  <a16:creationId xmlns:a16="http://schemas.microsoft.com/office/drawing/2014/main" id="{2B56642A-6AF2-9A12-B557-4D6278CEAE01}"/>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FE532D9F-8982-1C90-FDCD-7863946E5F43}"/>
                </a:ext>
              </a:extLst>
            </p:cNvPr>
            <p:cNvSpPr/>
            <p:nvPr/>
          </p:nvSpPr>
          <p:spPr>
            <a:xfrm>
              <a:off x="4344606" y="401653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EE4605B4-DFF8-A594-892C-B31C75F73333}"/>
                </a:ext>
              </a:extLst>
            </p:cNvPr>
            <p:cNvCxnSpPr>
              <a:cxnSpLocks/>
              <a:stCxn id="18" idx="5"/>
              <a:endCxn id="3" idx="0"/>
            </p:cNvCxnSpPr>
            <p:nvPr/>
          </p:nvCxnSpPr>
          <p:spPr>
            <a:xfrm>
              <a:off x="3939327" y="1994710"/>
              <a:ext cx="1392001" cy="8532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B2A04F5-DC5C-4B3B-1A87-9BAF2680A40A}"/>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EF43EB81-6707-566C-C8BB-2C6CFDB4A728}"/>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9CB8395-C3A5-A728-5CF1-990E40562959}"/>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E02D3C6F-4407-B72A-2066-DFC999AE6D88}"/>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695DF75-901F-7999-5EBB-7AECF350C458}"/>
                </a:ext>
              </a:extLst>
            </p:cNvPr>
            <p:cNvSpPr/>
            <p:nvPr/>
          </p:nvSpPr>
          <p:spPr>
            <a:xfrm>
              <a:off x="4895559" y="284797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E15C6D52-0833-02CD-C285-ABDCDEECF89F}"/>
                </a:ext>
              </a:extLst>
            </p:cNvPr>
            <p:cNvCxnSpPr>
              <a:cxnSpLocks/>
              <a:stCxn id="3" idx="3"/>
              <a:endCxn id="19" idx="0"/>
            </p:cNvCxnSpPr>
            <p:nvPr/>
          </p:nvCxnSpPr>
          <p:spPr>
            <a:xfrm flipH="1">
              <a:off x="4780375" y="3445541"/>
              <a:ext cx="242818"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57DF283-827D-70F8-66C1-33F5BD4B36CF}"/>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C3AB4556-A283-0BCD-40C6-3ABC4C556AE9}"/>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BA85E34-31CE-F786-8707-E9288CE6C91F}"/>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4CFFEB8E-E2CA-2FAF-7426-0EA65FA6FC07}"/>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1E8F2B2-8339-01D1-C628-EDBEACB1BEFE}"/>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E2DE1309-5662-3EC2-2700-A65EA921764B}"/>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6A50B11-EF60-6892-90AB-93A7BD201B8E}"/>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E401AED2-04E2-0C1B-AE40-D29BC405ED3D}"/>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3B71973-DF74-F785-06B9-8FDD2452F41D}"/>
                </a:ext>
              </a:extLst>
            </p:cNvPr>
            <p:cNvSpPr/>
            <p:nvPr/>
          </p:nvSpPr>
          <p:spPr>
            <a:xfrm>
              <a:off x="5561993" y="398656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821E29DE-3E95-C1E1-67A8-6C1F8BB68B0B}"/>
                </a:ext>
              </a:extLst>
            </p:cNvPr>
            <p:cNvCxnSpPr>
              <a:cxnSpLocks/>
              <a:stCxn id="3" idx="5"/>
              <a:endCxn id="14" idx="0"/>
            </p:cNvCxnSpPr>
            <p:nvPr/>
          </p:nvCxnSpPr>
          <p:spPr>
            <a:xfrm>
              <a:off x="5639463" y="3445541"/>
              <a:ext cx="358299"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39E3ECE-B6AC-95E2-EAD6-1757959BEF86}"/>
                </a:ext>
              </a:extLst>
            </p:cNvPr>
            <p:cNvSpPr/>
            <p:nvPr/>
          </p:nvSpPr>
          <p:spPr>
            <a:xfrm>
              <a:off x="5126224" y="50681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5" name="Straight Arrow Connector 34">
              <a:extLst>
                <a:ext uri="{FF2B5EF4-FFF2-40B4-BE49-F238E27FC236}">
                  <a16:creationId xmlns:a16="http://schemas.microsoft.com/office/drawing/2014/main" id="{9BAECEAE-9285-AB19-D3AA-906B24BBE4AA}"/>
                </a:ext>
              </a:extLst>
            </p:cNvPr>
            <p:cNvCxnSpPr>
              <a:cxnSpLocks/>
              <a:stCxn id="19" idx="5"/>
              <a:endCxn id="34" idx="0"/>
            </p:cNvCxnSpPr>
            <p:nvPr/>
          </p:nvCxnSpPr>
          <p:spPr>
            <a:xfrm>
              <a:off x="5088510" y="4614099"/>
              <a:ext cx="473483" cy="45404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3D7AD4A-AB03-8BB3-4C75-6F2677542264}"/>
                </a:ext>
              </a:extLst>
            </p:cNvPr>
            <p:cNvSpPr/>
            <p:nvPr/>
          </p:nvSpPr>
          <p:spPr>
            <a:xfrm>
              <a:off x="3798966" y="512015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8" name="Straight Arrow Connector 37">
              <a:extLst>
                <a:ext uri="{FF2B5EF4-FFF2-40B4-BE49-F238E27FC236}">
                  <a16:creationId xmlns:a16="http://schemas.microsoft.com/office/drawing/2014/main" id="{7297C8A8-5D5B-837B-0553-34F52368419C}"/>
                </a:ext>
              </a:extLst>
            </p:cNvPr>
            <p:cNvCxnSpPr>
              <a:cxnSpLocks/>
              <a:stCxn id="19" idx="3"/>
              <a:endCxn id="37" idx="0"/>
            </p:cNvCxnSpPr>
            <p:nvPr/>
          </p:nvCxnSpPr>
          <p:spPr>
            <a:xfrm flipH="1">
              <a:off x="4234735" y="4614099"/>
              <a:ext cx="237505" cy="50605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2189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A7E4-3752-07E4-C23A-144292938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97BF6-CC44-C4A2-2EFB-9C9368BE81A9}"/>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14, 17, 11, 7, 53, 4, 13, 12, 8, 60, 19, 16,</a:t>
            </a:r>
            <a:r>
              <a:rPr lang="en-US" sz="4000" b="1" dirty="0">
                <a:latin typeface="+mn-lt"/>
              </a:rPr>
              <a:t> 20</a:t>
            </a:r>
            <a:endParaRPr lang="en-IN" sz="4000" b="1" dirty="0">
              <a:latin typeface="+mn-lt"/>
            </a:endParaRPr>
          </a:p>
        </p:txBody>
      </p:sp>
      <p:sp>
        <p:nvSpPr>
          <p:cNvPr id="5" name="TextBox 4">
            <a:extLst>
              <a:ext uri="{FF2B5EF4-FFF2-40B4-BE49-F238E27FC236}">
                <a16:creationId xmlns:a16="http://schemas.microsoft.com/office/drawing/2014/main" id="{945CE2BC-9F0E-9C4A-CB40-E19CD0A88EE7}"/>
              </a:ext>
            </a:extLst>
          </p:cNvPr>
          <p:cNvSpPr txBox="1"/>
          <p:nvPr/>
        </p:nvSpPr>
        <p:spPr>
          <a:xfrm>
            <a:off x="6697881" y="1199166"/>
            <a:ext cx="5326904" cy="5293757"/>
          </a:xfrm>
          <a:prstGeom prst="rect">
            <a:avLst/>
          </a:prstGeom>
          <a:noFill/>
        </p:spPr>
        <p:txBody>
          <a:bodyPr wrap="square" rtlCol="0">
            <a:spAutoFit/>
          </a:bodyPr>
          <a:lstStyle/>
          <a:p>
            <a:r>
              <a:rPr lang="en-US" sz="2600" dirty="0"/>
              <a:t>Now insert 16 to left of 17</a:t>
            </a:r>
          </a:p>
          <a:p>
            <a:r>
              <a:rPr lang="en-US" sz="2600" dirty="0"/>
              <a:t>Balance Factor of node 4 is 0</a:t>
            </a:r>
          </a:p>
          <a:p>
            <a:r>
              <a:rPr lang="en-US" sz="2600" dirty="0"/>
              <a:t>Balance Factor of node 8 is 0</a:t>
            </a:r>
          </a:p>
          <a:p>
            <a:r>
              <a:rPr lang="en-US" sz="2600" dirty="0"/>
              <a:t>Balance Factor of node 13 is 0</a:t>
            </a:r>
          </a:p>
          <a:p>
            <a:r>
              <a:rPr lang="en-US" sz="2600" dirty="0"/>
              <a:t>Balance Factor of node 16 is 0</a:t>
            </a:r>
          </a:p>
          <a:p>
            <a:r>
              <a:rPr lang="en-US" sz="2600" dirty="0"/>
              <a:t>Balance Factor of node 19 is 0</a:t>
            </a:r>
          </a:p>
          <a:p>
            <a:r>
              <a:rPr lang="en-US" sz="2600" dirty="0"/>
              <a:t>Balance Factor of node 7 is 1 – 1 = 0</a:t>
            </a:r>
          </a:p>
          <a:p>
            <a:r>
              <a:rPr lang="en-US" sz="2600" dirty="0"/>
              <a:t>Balance Factor of node 12 is 0 – 1 = –1</a:t>
            </a:r>
          </a:p>
          <a:p>
            <a:r>
              <a:rPr lang="en-US" sz="2600" dirty="0"/>
              <a:t>Balance Factor of node 17 is 1 – 1 = 0</a:t>
            </a:r>
          </a:p>
          <a:p>
            <a:r>
              <a:rPr lang="en-US" sz="2600" dirty="0"/>
              <a:t>Balance Factor of node 60 is 0</a:t>
            </a:r>
          </a:p>
          <a:p>
            <a:r>
              <a:rPr lang="en-US" sz="2600" dirty="0"/>
              <a:t>Balance Factor of node 11 is 2 – 2 = 0</a:t>
            </a:r>
          </a:p>
          <a:p>
            <a:r>
              <a:rPr lang="en-US" sz="2600" dirty="0"/>
              <a:t>Balance Factor of node 53 is 2 – 1 = 1</a:t>
            </a:r>
          </a:p>
          <a:p>
            <a:r>
              <a:rPr lang="en-US" sz="2600" dirty="0"/>
              <a:t>Balance Factor of node 14 is 3 – 3 = 0</a:t>
            </a:r>
          </a:p>
        </p:txBody>
      </p:sp>
      <p:grpSp>
        <p:nvGrpSpPr>
          <p:cNvPr id="12" name="Group 11">
            <a:extLst>
              <a:ext uri="{FF2B5EF4-FFF2-40B4-BE49-F238E27FC236}">
                <a16:creationId xmlns:a16="http://schemas.microsoft.com/office/drawing/2014/main" id="{D0514EA3-DE4C-69C8-BE5B-7FC2AEEB9806}"/>
              </a:ext>
            </a:extLst>
          </p:cNvPr>
          <p:cNvGrpSpPr/>
          <p:nvPr/>
        </p:nvGrpSpPr>
        <p:grpSpPr>
          <a:xfrm>
            <a:off x="119061" y="1247768"/>
            <a:ext cx="6432420" cy="4487733"/>
            <a:chOff x="232424" y="1397148"/>
            <a:chExt cx="6432420" cy="4487733"/>
          </a:xfrm>
        </p:grpSpPr>
        <p:grpSp>
          <p:nvGrpSpPr>
            <p:cNvPr id="13" name="Group 12">
              <a:extLst>
                <a:ext uri="{FF2B5EF4-FFF2-40B4-BE49-F238E27FC236}">
                  <a16:creationId xmlns:a16="http://schemas.microsoft.com/office/drawing/2014/main" id="{DBEEF8E4-E0C6-69A3-E724-F7EA530E046D}"/>
                </a:ext>
              </a:extLst>
            </p:cNvPr>
            <p:cNvGrpSpPr/>
            <p:nvPr/>
          </p:nvGrpSpPr>
          <p:grpSpPr>
            <a:xfrm>
              <a:off x="268963" y="1397148"/>
              <a:ext cx="6164568" cy="4487733"/>
              <a:chOff x="268963" y="1397148"/>
              <a:chExt cx="6164568" cy="4487733"/>
            </a:xfrm>
          </p:grpSpPr>
          <p:sp>
            <p:nvSpPr>
              <p:cNvPr id="18" name="Oval 17">
                <a:extLst>
                  <a:ext uri="{FF2B5EF4-FFF2-40B4-BE49-F238E27FC236}">
                    <a16:creationId xmlns:a16="http://schemas.microsoft.com/office/drawing/2014/main" id="{08E7CE3E-B431-B5B0-F8A4-088BAF88DDC0}"/>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B7904D50-CF6F-5B29-E6DF-F0C5390BCB86}"/>
                  </a:ext>
                </a:extLst>
              </p:cNvPr>
              <p:cNvSpPr/>
              <p:nvPr/>
            </p:nvSpPr>
            <p:spPr>
              <a:xfrm>
                <a:off x="4344606" y="401653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085FF6D6-6BE6-D64D-1305-1628D3ED0DB9}"/>
                  </a:ext>
                </a:extLst>
              </p:cNvPr>
              <p:cNvCxnSpPr>
                <a:cxnSpLocks/>
                <a:stCxn id="18" idx="5"/>
                <a:endCxn id="3" idx="0"/>
              </p:cNvCxnSpPr>
              <p:nvPr/>
            </p:nvCxnSpPr>
            <p:spPr>
              <a:xfrm>
                <a:off x="3939327" y="1994710"/>
                <a:ext cx="1392001" cy="8532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C2B8E2E-920E-F440-2D1F-75333B34BC12}"/>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EE4BA807-4399-BEF4-F82D-4241D7F62CCB}"/>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4E85D01-0ACA-5B78-D080-2D4956ACD996}"/>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02AB57DB-0B58-A4CC-FF58-955656C65AD3}"/>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347A6B7-EAEE-FD68-F8DC-EDAEB5ED2CED}"/>
                  </a:ext>
                </a:extLst>
              </p:cNvPr>
              <p:cNvSpPr/>
              <p:nvPr/>
            </p:nvSpPr>
            <p:spPr>
              <a:xfrm>
                <a:off x="4895559" y="284797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AD60045C-DBDF-24C2-7A9F-36E14DFDA477}"/>
                  </a:ext>
                </a:extLst>
              </p:cNvPr>
              <p:cNvCxnSpPr>
                <a:cxnSpLocks/>
                <a:stCxn id="3" idx="3"/>
                <a:endCxn id="19" idx="0"/>
              </p:cNvCxnSpPr>
              <p:nvPr/>
            </p:nvCxnSpPr>
            <p:spPr>
              <a:xfrm flipH="1">
                <a:off x="4780375" y="3445541"/>
                <a:ext cx="242818"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1E706233-09AD-851E-546C-4A6CFC52EBDF}"/>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D555A966-04A0-790B-730F-FF0FF2609214}"/>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164AA66-9500-F907-CB77-57BEE024C89A}"/>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F818FA2D-EE64-2294-B142-73574D0D5837}"/>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F8A7044-134C-35C0-33A6-DEB583BE14C4}"/>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3EB82A6B-7282-749C-075F-923BA7BFB162}"/>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6C8F67A5-3100-ABD3-4869-8F5561051035}"/>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1C198C3D-A863-637F-3009-11F254B2AFD8}"/>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52327FA-638C-02A6-0DA9-8A406110F142}"/>
                  </a:ext>
                </a:extLst>
              </p:cNvPr>
              <p:cNvSpPr/>
              <p:nvPr/>
            </p:nvSpPr>
            <p:spPr>
              <a:xfrm>
                <a:off x="5561993" y="398656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EE3BD75B-77A9-F587-800C-7B481D24481E}"/>
                  </a:ext>
                </a:extLst>
              </p:cNvPr>
              <p:cNvCxnSpPr>
                <a:cxnSpLocks/>
                <a:stCxn id="3" idx="5"/>
                <a:endCxn id="14" idx="0"/>
              </p:cNvCxnSpPr>
              <p:nvPr/>
            </p:nvCxnSpPr>
            <p:spPr>
              <a:xfrm>
                <a:off x="5639463" y="3445541"/>
                <a:ext cx="358299"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2AD06EAA-7462-77D1-72BC-0892DF26A402}"/>
                  </a:ext>
                </a:extLst>
              </p:cNvPr>
              <p:cNvSpPr/>
              <p:nvPr/>
            </p:nvSpPr>
            <p:spPr>
              <a:xfrm>
                <a:off x="5126224" y="50681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5" name="Straight Arrow Connector 34">
                <a:extLst>
                  <a:ext uri="{FF2B5EF4-FFF2-40B4-BE49-F238E27FC236}">
                    <a16:creationId xmlns:a16="http://schemas.microsoft.com/office/drawing/2014/main" id="{26FC41C6-13D1-D04F-63B4-EB150DAE0A86}"/>
                  </a:ext>
                </a:extLst>
              </p:cNvPr>
              <p:cNvCxnSpPr>
                <a:cxnSpLocks/>
                <a:stCxn id="19" idx="5"/>
                <a:endCxn id="34" idx="0"/>
              </p:cNvCxnSpPr>
              <p:nvPr/>
            </p:nvCxnSpPr>
            <p:spPr>
              <a:xfrm>
                <a:off x="5088510" y="4614099"/>
                <a:ext cx="473483" cy="45404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89D260A-BCA7-C774-29CA-8B80E0747FCE}"/>
                  </a:ext>
                </a:extLst>
              </p:cNvPr>
              <p:cNvSpPr/>
              <p:nvPr/>
            </p:nvSpPr>
            <p:spPr>
              <a:xfrm>
                <a:off x="3798966" y="512015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8" name="Straight Arrow Connector 37">
                <a:extLst>
                  <a:ext uri="{FF2B5EF4-FFF2-40B4-BE49-F238E27FC236}">
                    <a16:creationId xmlns:a16="http://schemas.microsoft.com/office/drawing/2014/main" id="{8108CC49-2A49-C0D1-ABC7-8B5FE5639911}"/>
                  </a:ext>
                </a:extLst>
              </p:cNvPr>
              <p:cNvCxnSpPr>
                <a:cxnSpLocks/>
                <a:stCxn id="19" idx="3"/>
                <a:endCxn id="37" idx="0"/>
              </p:cNvCxnSpPr>
              <p:nvPr/>
            </p:nvCxnSpPr>
            <p:spPr>
              <a:xfrm flipH="1">
                <a:off x="4234735" y="4614099"/>
                <a:ext cx="237505" cy="50605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54792A5-E1CF-6082-9728-19F96BC5659E}"/>
                </a:ext>
              </a:extLst>
            </p:cNvPr>
            <p:cNvSpPr txBox="1"/>
            <p:nvPr/>
          </p:nvSpPr>
          <p:spPr>
            <a:xfrm>
              <a:off x="5280841" y="2542976"/>
              <a:ext cx="743904" cy="523220"/>
            </a:xfrm>
            <a:prstGeom prst="rect">
              <a:avLst/>
            </a:prstGeom>
            <a:noFill/>
          </p:spPr>
          <p:txBody>
            <a:bodyPr wrap="square">
              <a:spAutoFit/>
            </a:bodyPr>
            <a:lstStyle/>
            <a:p>
              <a:pPr algn="ctr"/>
              <a:r>
                <a:rPr lang="en-US" sz="2800" b="1" dirty="0"/>
                <a:t>1</a:t>
              </a:r>
              <a:endParaRPr lang="en-IN" sz="2800" b="1" dirty="0"/>
            </a:p>
          </p:txBody>
        </p:sp>
        <p:sp>
          <p:nvSpPr>
            <p:cNvPr id="17" name="TextBox 16">
              <a:extLst>
                <a:ext uri="{FF2B5EF4-FFF2-40B4-BE49-F238E27FC236}">
                  <a16:creationId xmlns:a16="http://schemas.microsoft.com/office/drawing/2014/main" id="{6857AC0B-DAE3-FC34-D3AF-EC36FB6662E6}"/>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5B6994A2-1BF9-1DE7-AA17-5A3C98044661}"/>
                </a:ext>
              </a:extLst>
            </p:cNvPr>
            <p:cNvSpPr txBox="1"/>
            <p:nvPr/>
          </p:nvSpPr>
          <p:spPr>
            <a:xfrm>
              <a:off x="3385781" y="4900311"/>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DE78B49A-F708-99E4-040E-C4EDA1AB8D83}"/>
                </a:ext>
              </a:extLst>
            </p:cNvPr>
            <p:cNvSpPr txBox="1"/>
            <p:nvPr/>
          </p:nvSpPr>
          <p:spPr>
            <a:xfrm>
              <a:off x="2503532" y="381676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9FB2FC4D-19DA-B703-3DA3-633A328C4304}"/>
                </a:ext>
              </a:extLst>
            </p:cNvPr>
            <p:cNvSpPr txBox="1"/>
            <p:nvPr/>
          </p:nvSpPr>
          <p:spPr>
            <a:xfrm>
              <a:off x="2028891" y="4870340"/>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DF76058E-76C5-C263-7E59-50CCDF23C6B1}"/>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D4F96302-196C-EC45-D261-D41990DFFDDB}"/>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A466DD29-F346-4569-5C09-3F91438E4A62}"/>
                </a:ext>
              </a:extLst>
            </p:cNvPr>
            <p:cNvSpPr txBox="1"/>
            <p:nvPr/>
          </p:nvSpPr>
          <p:spPr>
            <a:xfrm>
              <a:off x="5920940" y="3643038"/>
              <a:ext cx="743904" cy="523220"/>
            </a:xfrm>
            <a:prstGeom prst="rect">
              <a:avLst/>
            </a:prstGeom>
            <a:noFill/>
          </p:spPr>
          <p:txBody>
            <a:bodyPr wrap="square">
              <a:spAutoFit/>
            </a:bodyPr>
            <a:lstStyle/>
            <a:p>
              <a:pPr algn="ctr"/>
              <a:r>
                <a:rPr lang="en-US" sz="2800" b="1" dirty="0"/>
                <a:t>0</a:t>
              </a:r>
              <a:endParaRPr lang="en-IN" sz="2800" b="1" dirty="0"/>
            </a:p>
          </p:txBody>
        </p:sp>
        <p:sp>
          <p:nvSpPr>
            <p:cNvPr id="10" name="TextBox 9">
              <a:extLst>
                <a:ext uri="{FF2B5EF4-FFF2-40B4-BE49-F238E27FC236}">
                  <a16:creationId xmlns:a16="http://schemas.microsoft.com/office/drawing/2014/main" id="{79532083-5B98-803F-1D22-FB83B7441814}"/>
                </a:ext>
              </a:extLst>
            </p:cNvPr>
            <p:cNvSpPr txBox="1"/>
            <p:nvPr/>
          </p:nvSpPr>
          <p:spPr>
            <a:xfrm>
              <a:off x="3925036" y="1462913"/>
              <a:ext cx="599381" cy="523220"/>
            </a:xfrm>
            <a:prstGeom prst="rect">
              <a:avLst/>
            </a:prstGeom>
            <a:noFill/>
          </p:spPr>
          <p:txBody>
            <a:bodyPr wrap="square">
              <a:spAutoFit/>
            </a:bodyPr>
            <a:lstStyle/>
            <a:p>
              <a:pPr algn="ctr"/>
              <a:r>
                <a:rPr lang="en-US" sz="2800" b="1" dirty="0"/>
                <a:t>0</a:t>
              </a:r>
              <a:endParaRPr lang="en-IN" sz="2800" b="1" dirty="0"/>
            </a:p>
          </p:txBody>
        </p:sp>
        <p:sp>
          <p:nvSpPr>
            <p:cNvPr id="39" name="TextBox 38">
              <a:extLst>
                <a:ext uri="{FF2B5EF4-FFF2-40B4-BE49-F238E27FC236}">
                  <a16:creationId xmlns:a16="http://schemas.microsoft.com/office/drawing/2014/main" id="{6F1E6E05-9EE0-A2AB-00AA-D6AE36E5C406}"/>
                </a:ext>
              </a:extLst>
            </p:cNvPr>
            <p:cNvSpPr txBox="1"/>
            <p:nvPr/>
          </p:nvSpPr>
          <p:spPr>
            <a:xfrm>
              <a:off x="5774281" y="5004339"/>
              <a:ext cx="743904" cy="523220"/>
            </a:xfrm>
            <a:prstGeom prst="rect">
              <a:avLst/>
            </a:prstGeom>
            <a:noFill/>
          </p:spPr>
          <p:txBody>
            <a:bodyPr wrap="square">
              <a:spAutoFit/>
            </a:bodyPr>
            <a:lstStyle/>
            <a:p>
              <a:pPr algn="ctr"/>
              <a:r>
                <a:rPr lang="en-US" sz="2800" b="1" dirty="0"/>
                <a:t>0</a:t>
              </a:r>
              <a:endParaRPr lang="en-IN" sz="2800" b="1" dirty="0"/>
            </a:p>
          </p:txBody>
        </p:sp>
        <p:sp>
          <p:nvSpPr>
            <p:cNvPr id="40" name="TextBox 39">
              <a:extLst>
                <a:ext uri="{FF2B5EF4-FFF2-40B4-BE49-F238E27FC236}">
                  <a16:creationId xmlns:a16="http://schemas.microsoft.com/office/drawing/2014/main" id="{82D5D124-2E6E-D6E5-6D20-896D5B307205}"/>
                </a:ext>
              </a:extLst>
            </p:cNvPr>
            <p:cNvSpPr txBox="1"/>
            <p:nvPr/>
          </p:nvSpPr>
          <p:spPr>
            <a:xfrm>
              <a:off x="3903715" y="3711463"/>
              <a:ext cx="743904" cy="523220"/>
            </a:xfrm>
            <a:prstGeom prst="rect">
              <a:avLst/>
            </a:prstGeom>
            <a:noFill/>
          </p:spPr>
          <p:txBody>
            <a:bodyPr wrap="square">
              <a:spAutoFit/>
            </a:bodyPr>
            <a:lstStyle/>
            <a:p>
              <a:pPr algn="ctr"/>
              <a:r>
                <a:rPr lang="en-US" sz="2800" b="1" dirty="0"/>
                <a:t>0</a:t>
              </a:r>
              <a:endParaRPr lang="en-IN" sz="2800" b="1" dirty="0"/>
            </a:p>
          </p:txBody>
        </p:sp>
        <p:sp>
          <p:nvSpPr>
            <p:cNvPr id="41" name="TextBox 40">
              <a:extLst>
                <a:ext uri="{FF2B5EF4-FFF2-40B4-BE49-F238E27FC236}">
                  <a16:creationId xmlns:a16="http://schemas.microsoft.com/office/drawing/2014/main" id="{5594639E-636A-5B81-6F30-EC2FFB4879A6}"/>
                </a:ext>
              </a:extLst>
            </p:cNvPr>
            <p:cNvSpPr txBox="1"/>
            <p:nvPr/>
          </p:nvSpPr>
          <p:spPr>
            <a:xfrm>
              <a:off x="4389566" y="4952166"/>
              <a:ext cx="743904"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3990380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899CA-FAEE-384D-9A80-AF3AAD49D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4E984-B94E-415E-7AF6-01034F3A0E3C}"/>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14, 17, 11, 7, 53, 4, 13, 12, 8, 60, 19, 16, 20</a:t>
            </a:r>
            <a:endParaRPr lang="en-IN" sz="4000" b="1" strike="sngStrike" dirty="0">
              <a:latin typeface="+mn-lt"/>
            </a:endParaRPr>
          </a:p>
        </p:txBody>
      </p:sp>
      <p:sp>
        <p:nvSpPr>
          <p:cNvPr id="5" name="TextBox 4">
            <a:extLst>
              <a:ext uri="{FF2B5EF4-FFF2-40B4-BE49-F238E27FC236}">
                <a16:creationId xmlns:a16="http://schemas.microsoft.com/office/drawing/2014/main" id="{4EDFA291-3D85-C748-1A4D-F63483C31DA9}"/>
              </a:ext>
            </a:extLst>
          </p:cNvPr>
          <p:cNvSpPr txBox="1"/>
          <p:nvPr/>
        </p:nvSpPr>
        <p:spPr>
          <a:xfrm>
            <a:off x="6697881" y="1113438"/>
            <a:ext cx="5326904" cy="492443"/>
          </a:xfrm>
          <a:prstGeom prst="rect">
            <a:avLst/>
          </a:prstGeom>
          <a:noFill/>
        </p:spPr>
        <p:txBody>
          <a:bodyPr wrap="square" rtlCol="0">
            <a:spAutoFit/>
          </a:bodyPr>
          <a:lstStyle/>
          <a:p>
            <a:r>
              <a:rPr lang="en-US" sz="2600" dirty="0"/>
              <a:t>Now insert 20 to left of 19</a:t>
            </a:r>
          </a:p>
        </p:txBody>
      </p:sp>
      <p:grpSp>
        <p:nvGrpSpPr>
          <p:cNvPr id="13" name="Group 12">
            <a:extLst>
              <a:ext uri="{FF2B5EF4-FFF2-40B4-BE49-F238E27FC236}">
                <a16:creationId xmlns:a16="http://schemas.microsoft.com/office/drawing/2014/main" id="{43EAE0A8-5C05-3042-7663-0B0A94D8E717}"/>
              </a:ext>
            </a:extLst>
          </p:cNvPr>
          <p:cNvGrpSpPr/>
          <p:nvPr/>
        </p:nvGrpSpPr>
        <p:grpSpPr>
          <a:xfrm>
            <a:off x="155600" y="1247768"/>
            <a:ext cx="6443093" cy="5478317"/>
            <a:chOff x="268963" y="1397148"/>
            <a:chExt cx="6443093" cy="5478317"/>
          </a:xfrm>
        </p:grpSpPr>
        <p:sp>
          <p:nvSpPr>
            <p:cNvPr id="18" name="Oval 17">
              <a:extLst>
                <a:ext uri="{FF2B5EF4-FFF2-40B4-BE49-F238E27FC236}">
                  <a16:creationId xmlns:a16="http://schemas.microsoft.com/office/drawing/2014/main" id="{D6F24A00-D2E4-81EC-CFC0-782E13F07FBF}"/>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6CC4EA8A-A80C-9434-4A5F-A4D92C323B30}"/>
                </a:ext>
              </a:extLst>
            </p:cNvPr>
            <p:cNvSpPr/>
            <p:nvPr/>
          </p:nvSpPr>
          <p:spPr>
            <a:xfrm>
              <a:off x="4344606" y="401653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1C6F1816-739F-1932-FFD1-4785408BD1F7}"/>
                </a:ext>
              </a:extLst>
            </p:cNvPr>
            <p:cNvCxnSpPr>
              <a:cxnSpLocks/>
              <a:stCxn id="18" idx="5"/>
              <a:endCxn id="3" idx="0"/>
            </p:cNvCxnSpPr>
            <p:nvPr/>
          </p:nvCxnSpPr>
          <p:spPr>
            <a:xfrm>
              <a:off x="3939327" y="1994710"/>
              <a:ext cx="1392001" cy="8532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CAD8C93-83F9-47EC-AF29-E2CA547F947A}"/>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5306C8BC-BA70-DBF5-4925-85AD0DF2F0CF}"/>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58AABF6-FC25-3D8F-D769-9BCE118FFB4A}"/>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1103AE22-0C1C-4070-AA96-FE9A4596E646}"/>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27B7CB7-60B5-504B-2D12-03202B4269D6}"/>
                </a:ext>
              </a:extLst>
            </p:cNvPr>
            <p:cNvSpPr/>
            <p:nvPr/>
          </p:nvSpPr>
          <p:spPr>
            <a:xfrm>
              <a:off x="4895559" y="284797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25A3FEC0-D1A3-525C-3081-1852953B0856}"/>
                </a:ext>
              </a:extLst>
            </p:cNvPr>
            <p:cNvCxnSpPr>
              <a:cxnSpLocks/>
              <a:stCxn id="3" idx="3"/>
              <a:endCxn id="19" idx="0"/>
            </p:cNvCxnSpPr>
            <p:nvPr/>
          </p:nvCxnSpPr>
          <p:spPr>
            <a:xfrm flipH="1">
              <a:off x="4780375" y="3445541"/>
              <a:ext cx="242818"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E433FEE-8980-21A6-5F87-E1BA8D1EF185}"/>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D432559A-4AF5-4242-0A44-3022529C62FF}"/>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78FAD83-A4CD-66CD-3958-A15EEF310BE0}"/>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1E7EB2CD-CB70-014A-0277-0D61C7769F00}"/>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CBEBC73-E24F-734C-3DD7-F47A05BD1C51}"/>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ED9057CF-CA60-BA19-5601-F7178CBD89CC}"/>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2DE381C-2A6B-C8B7-9005-53FEF644CE10}"/>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6864A2BD-9432-E002-779D-6658128A864E}"/>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27FBA58-A31A-9775-6F58-2061401E8335}"/>
                </a:ext>
              </a:extLst>
            </p:cNvPr>
            <p:cNvSpPr/>
            <p:nvPr/>
          </p:nvSpPr>
          <p:spPr>
            <a:xfrm>
              <a:off x="5561993" y="398656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F58F519D-BB58-EBAA-8602-EA79987A693B}"/>
                </a:ext>
              </a:extLst>
            </p:cNvPr>
            <p:cNvCxnSpPr>
              <a:cxnSpLocks/>
              <a:stCxn id="3" idx="5"/>
              <a:endCxn id="14" idx="0"/>
            </p:cNvCxnSpPr>
            <p:nvPr/>
          </p:nvCxnSpPr>
          <p:spPr>
            <a:xfrm>
              <a:off x="5639463" y="3445541"/>
              <a:ext cx="358299"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2E9ADF6-A26C-3EBE-CCBF-537D5CB8BF5A}"/>
                </a:ext>
              </a:extLst>
            </p:cNvPr>
            <p:cNvSpPr/>
            <p:nvPr/>
          </p:nvSpPr>
          <p:spPr>
            <a:xfrm>
              <a:off x="5126224" y="50681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5" name="Straight Arrow Connector 34">
              <a:extLst>
                <a:ext uri="{FF2B5EF4-FFF2-40B4-BE49-F238E27FC236}">
                  <a16:creationId xmlns:a16="http://schemas.microsoft.com/office/drawing/2014/main" id="{F94715F7-89B2-1FB8-D460-E294DD9FB37F}"/>
                </a:ext>
              </a:extLst>
            </p:cNvPr>
            <p:cNvCxnSpPr>
              <a:cxnSpLocks/>
              <a:stCxn id="19" idx="5"/>
              <a:endCxn id="34" idx="0"/>
            </p:cNvCxnSpPr>
            <p:nvPr/>
          </p:nvCxnSpPr>
          <p:spPr>
            <a:xfrm>
              <a:off x="5088510" y="4614099"/>
              <a:ext cx="473483" cy="45404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CCCD335F-3DCD-FEAE-3BED-924D2619E48C}"/>
                </a:ext>
              </a:extLst>
            </p:cNvPr>
            <p:cNvSpPr/>
            <p:nvPr/>
          </p:nvSpPr>
          <p:spPr>
            <a:xfrm>
              <a:off x="3798966" y="512015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8" name="Straight Arrow Connector 37">
              <a:extLst>
                <a:ext uri="{FF2B5EF4-FFF2-40B4-BE49-F238E27FC236}">
                  <a16:creationId xmlns:a16="http://schemas.microsoft.com/office/drawing/2014/main" id="{2467872E-4866-FD85-3327-3948716F9FE5}"/>
                </a:ext>
              </a:extLst>
            </p:cNvPr>
            <p:cNvCxnSpPr>
              <a:cxnSpLocks/>
              <a:stCxn id="19" idx="3"/>
              <a:endCxn id="37" idx="0"/>
            </p:cNvCxnSpPr>
            <p:nvPr/>
          </p:nvCxnSpPr>
          <p:spPr>
            <a:xfrm flipH="1">
              <a:off x="4234735" y="4614099"/>
              <a:ext cx="237505" cy="50605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E565F7F-42DA-1EEC-B9BF-076C9E2C226F}"/>
                </a:ext>
              </a:extLst>
            </p:cNvPr>
            <p:cNvSpPr/>
            <p:nvPr/>
          </p:nvSpPr>
          <p:spPr>
            <a:xfrm>
              <a:off x="5840518" y="617537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20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2" name="Straight Arrow Connector 41">
              <a:extLst>
                <a:ext uri="{FF2B5EF4-FFF2-40B4-BE49-F238E27FC236}">
                  <a16:creationId xmlns:a16="http://schemas.microsoft.com/office/drawing/2014/main" id="{04BD8AE7-B309-23DE-113E-99DFAFDD3CFE}"/>
                </a:ext>
              </a:extLst>
            </p:cNvPr>
            <p:cNvCxnSpPr>
              <a:cxnSpLocks/>
              <a:stCxn id="34" idx="5"/>
              <a:endCxn id="6" idx="0"/>
            </p:cNvCxnSpPr>
            <p:nvPr/>
          </p:nvCxnSpPr>
          <p:spPr>
            <a:xfrm>
              <a:off x="5870128" y="5665707"/>
              <a:ext cx="406159" cy="50967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62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9D52-E171-DF78-2EC0-689D9BCB1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42583-12F1-8D5D-57DD-55C5C6643BE7}"/>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sp>
        <p:nvSpPr>
          <p:cNvPr id="4" name="Oval 3">
            <a:extLst>
              <a:ext uri="{FF2B5EF4-FFF2-40B4-BE49-F238E27FC236}">
                <a16:creationId xmlns:a16="http://schemas.microsoft.com/office/drawing/2014/main" id="{709D1742-BDA7-D735-408E-F947B67CA295}"/>
              </a:ext>
            </a:extLst>
          </p:cNvPr>
          <p:cNvSpPr/>
          <p:nvPr/>
        </p:nvSpPr>
        <p:spPr>
          <a:xfrm>
            <a:off x="5200650" y="168274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80599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6346B-2A39-5B3E-8A06-3D2EAF2E1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1B17E-D0CE-7FF7-3DBA-E8EF05C202ED}"/>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14, 17, 11, 7, 53, 4, 13, 12, 8, 60, 19, 16, 20</a:t>
            </a:r>
            <a:endParaRPr lang="en-IN" sz="4000" b="1" strike="sngStrike" dirty="0">
              <a:latin typeface="+mn-lt"/>
            </a:endParaRPr>
          </a:p>
        </p:txBody>
      </p:sp>
      <p:sp>
        <p:nvSpPr>
          <p:cNvPr id="5" name="TextBox 4">
            <a:extLst>
              <a:ext uri="{FF2B5EF4-FFF2-40B4-BE49-F238E27FC236}">
                <a16:creationId xmlns:a16="http://schemas.microsoft.com/office/drawing/2014/main" id="{E6C3A265-8691-F070-9E8D-929AAC7F2560}"/>
              </a:ext>
            </a:extLst>
          </p:cNvPr>
          <p:cNvSpPr txBox="1"/>
          <p:nvPr/>
        </p:nvSpPr>
        <p:spPr>
          <a:xfrm>
            <a:off x="6697881" y="1076606"/>
            <a:ext cx="5326904" cy="5786199"/>
          </a:xfrm>
          <a:prstGeom prst="rect">
            <a:avLst/>
          </a:prstGeom>
          <a:noFill/>
        </p:spPr>
        <p:txBody>
          <a:bodyPr wrap="square" rtlCol="0">
            <a:spAutoFit/>
          </a:bodyPr>
          <a:lstStyle/>
          <a:p>
            <a:r>
              <a:rPr lang="en-US" sz="2600" dirty="0"/>
              <a:t>Now insert 20 to left of 19</a:t>
            </a:r>
          </a:p>
          <a:p>
            <a:r>
              <a:rPr lang="en-US" sz="2600" dirty="0"/>
              <a:t>Balance Factor of node 4 is 0</a:t>
            </a:r>
          </a:p>
          <a:p>
            <a:r>
              <a:rPr lang="en-US" sz="2600" dirty="0"/>
              <a:t>Balance Factor of node 8 is 0</a:t>
            </a:r>
          </a:p>
          <a:p>
            <a:r>
              <a:rPr lang="en-US" sz="2600" dirty="0"/>
              <a:t>Balance Factor of node 13 is 0</a:t>
            </a:r>
          </a:p>
          <a:p>
            <a:r>
              <a:rPr lang="en-US" sz="2600" dirty="0"/>
              <a:t>Balance Factor of node 16 is 0</a:t>
            </a:r>
          </a:p>
          <a:p>
            <a:r>
              <a:rPr lang="en-US" sz="2600" dirty="0"/>
              <a:t>Balance Factor of node 20 is 0</a:t>
            </a:r>
          </a:p>
          <a:p>
            <a:r>
              <a:rPr lang="en-US" sz="2600" dirty="0"/>
              <a:t>Balance Factor of node 19 is 0 – 1 = –1</a:t>
            </a:r>
          </a:p>
          <a:p>
            <a:r>
              <a:rPr lang="en-US" sz="2600" dirty="0"/>
              <a:t>Balance Factor of node 7 is 1 – 1 = 0</a:t>
            </a:r>
          </a:p>
          <a:p>
            <a:r>
              <a:rPr lang="en-US" sz="2600" dirty="0"/>
              <a:t>Balance Factor of node 12 is 0 – 1 = –1</a:t>
            </a:r>
          </a:p>
          <a:p>
            <a:r>
              <a:rPr lang="en-US" sz="2600" dirty="0"/>
              <a:t>Balance Factor of node 17 is 1 – 2 = –1</a:t>
            </a:r>
          </a:p>
          <a:p>
            <a:r>
              <a:rPr lang="en-US" sz="2600" dirty="0"/>
              <a:t>Balance Factor of node 60 is 0</a:t>
            </a:r>
          </a:p>
          <a:p>
            <a:r>
              <a:rPr lang="en-US" sz="2600" dirty="0"/>
              <a:t>Balance Factor of node 11 is 2 – 2 = 0</a:t>
            </a:r>
          </a:p>
          <a:p>
            <a:r>
              <a:rPr lang="en-US" sz="2600" dirty="0"/>
              <a:t>Balance Factor of node 53 is 3 – 1 = 2</a:t>
            </a:r>
          </a:p>
          <a:p>
            <a:r>
              <a:rPr lang="en-US" sz="3200" b="1" dirty="0"/>
              <a:t>Node 53 is Unbalanced.</a:t>
            </a:r>
          </a:p>
        </p:txBody>
      </p:sp>
      <p:grpSp>
        <p:nvGrpSpPr>
          <p:cNvPr id="12" name="Group 11">
            <a:extLst>
              <a:ext uri="{FF2B5EF4-FFF2-40B4-BE49-F238E27FC236}">
                <a16:creationId xmlns:a16="http://schemas.microsoft.com/office/drawing/2014/main" id="{3CD52584-B861-9F62-F832-86BB44FE92BB}"/>
              </a:ext>
            </a:extLst>
          </p:cNvPr>
          <p:cNvGrpSpPr/>
          <p:nvPr/>
        </p:nvGrpSpPr>
        <p:grpSpPr>
          <a:xfrm>
            <a:off x="119061" y="1247768"/>
            <a:ext cx="6479632" cy="5478317"/>
            <a:chOff x="232424" y="1397148"/>
            <a:chExt cx="6479632" cy="5478317"/>
          </a:xfrm>
        </p:grpSpPr>
        <p:grpSp>
          <p:nvGrpSpPr>
            <p:cNvPr id="13" name="Group 12">
              <a:extLst>
                <a:ext uri="{FF2B5EF4-FFF2-40B4-BE49-F238E27FC236}">
                  <a16:creationId xmlns:a16="http://schemas.microsoft.com/office/drawing/2014/main" id="{F90DFC45-D581-F8C7-4E93-AEB6D6B30D30}"/>
                </a:ext>
              </a:extLst>
            </p:cNvPr>
            <p:cNvGrpSpPr/>
            <p:nvPr/>
          </p:nvGrpSpPr>
          <p:grpSpPr>
            <a:xfrm>
              <a:off x="268963" y="1397148"/>
              <a:ext cx="6443093" cy="5478317"/>
              <a:chOff x="268963" y="1397148"/>
              <a:chExt cx="6443093" cy="5478317"/>
            </a:xfrm>
          </p:grpSpPr>
          <p:sp>
            <p:nvSpPr>
              <p:cNvPr id="18" name="Oval 17">
                <a:extLst>
                  <a:ext uri="{FF2B5EF4-FFF2-40B4-BE49-F238E27FC236}">
                    <a16:creationId xmlns:a16="http://schemas.microsoft.com/office/drawing/2014/main" id="{015AA480-5D1A-0D43-3A92-ABA12DC8130B}"/>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DFECD749-78A8-BB7C-72D6-1E0FFD0F5511}"/>
                  </a:ext>
                </a:extLst>
              </p:cNvPr>
              <p:cNvSpPr/>
              <p:nvPr/>
            </p:nvSpPr>
            <p:spPr>
              <a:xfrm>
                <a:off x="4344606" y="401653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14A33AAA-3A0B-E7D5-932C-9CFFA115F474}"/>
                  </a:ext>
                </a:extLst>
              </p:cNvPr>
              <p:cNvCxnSpPr>
                <a:cxnSpLocks/>
                <a:stCxn id="18" idx="5"/>
                <a:endCxn id="3" idx="0"/>
              </p:cNvCxnSpPr>
              <p:nvPr/>
            </p:nvCxnSpPr>
            <p:spPr>
              <a:xfrm>
                <a:off x="3939327" y="1994710"/>
                <a:ext cx="1392001" cy="8532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599D52F-6FDB-063E-21F0-78ECDFE60806}"/>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00B1A348-EA0D-A501-B0F2-E2ED0295F29D}"/>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7831324-D163-089C-72BE-8F573343E5EC}"/>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F13B55AA-C731-90E4-7E5C-F4AA7C18DA95}"/>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04A8B62-C28E-2B40-3D8C-7D484224A969}"/>
                  </a:ext>
                </a:extLst>
              </p:cNvPr>
              <p:cNvSpPr/>
              <p:nvPr/>
            </p:nvSpPr>
            <p:spPr>
              <a:xfrm>
                <a:off x="4895559" y="284797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A311FB0D-13B6-278C-6B6F-6C6524DE5878}"/>
                  </a:ext>
                </a:extLst>
              </p:cNvPr>
              <p:cNvCxnSpPr>
                <a:cxnSpLocks/>
                <a:stCxn id="3" idx="3"/>
                <a:endCxn id="19" idx="0"/>
              </p:cNvCxnSpPr>
              <p:nvPr/>
            </p:nvCxnSpPr>
            <p:spPr>
              <a:xfrm flipH="1">
                <a:off x="4780375" y="3445541"/>
                <a:ext cx="242818"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B857E97-5FA0-ADB7-0EC0-FD3F4702AC69}"/>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5771F426-82CA-7A4F-6A53-79D4944540EF}"/>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A1848BF-DB4B-5EC6-A3B0-6D3991B8ADA0}"/>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71E6404C-C719-0046-880D-35F00239AF0B}"/>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0F9D53B-B8AF-70A1-90FB-7A8F8E1010C4}"/>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D0A2CE1B-86C8-FDCF-2DE3-5546F6B714F0}"/>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06FAA41-3FE1-0861-7B66-5152810229ED}"/>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B76D6C91-D29E-D68E-37F9-8CCCD18B3A52}"/>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28B7813-8034-28CD-2CE7-4EFFB409ACB6}"/>
                  </a:ext>
                </a:extLst>
              </p:cNvPr>
              <p:cNvSpPr/>
              <p:nvPr/>
            </p:nvSpPr>
            <p:spPr>
              <a:xfrm>
                <a:off x="5561993" y="398656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3F3B0AE8-B01C-DB76-E6C9-3B58CCBAE7F3}"/>
                  </a:ext>
                </a:extLst>
              </p:cNvPr>
              <p:cNvCxnSpPr>
                <a:cxnSpLocks/>
                <a:stCxn id="3" idx="5"/>
                <a:endCxn id="14" idx="0"/>
              </p:cNvCxnSpPr>
              <p:nvPr/>
            </p:nvCxnSpPr>
            <p:spPr>
              <a:xfrm>
                <a:off x="5639463" y="3445541"/>
                <a:ext cx="358299"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E7E5083-5F95-1D3E-18F3-509671047236}"/>
                  </a:ext>
                </a:extLst>
              </p:cNvPr>
              <p:cNvSpPr/>
              <p:nvPr/>
            </p:nvSpPr>
            <p:spPr>
              <a:xfrm>
                <a:off x="5126224" y="50681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5" name="Straight Arrow Connector 34">
                <a:extLst>
                  <a:ext uri="{FF2B5EF4-FFF2-40B4-BE49-F238E27FC236}">
                    <a16:creationId xmlns:a16="http://schemas.microsoft.com/office/drawing/2014/main" id="{5AA9FC99-47CA-CB67-2D9B-B36462503172}"/>
                  </a:ext>
                </a:extLst>
              </p:cNvPr>
              <p:cNvCxnSpPr>
                <a:cxnSpLocks/>
                <a:stCxn id="19" idx="5"/>
                <a:endCxn id="34" idx="0"/>
              </p:cNvCxnSpPr>
              <p:nvPr/>
            </p:nvCxnSpPr>
            <p:spPr>
              <a:xfrm>
                <a:off x="5088510" y="4614099"/>
                <a:ext cx="473483" cy="45404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D7AD7805-1CEC-06D6-9670-EDBAFE55DE1C}"/>
                  </a:ext>
                </a:extLst>
              </p:cNvPr>
              <p:cNvSpPr/>
              <p:nvPr/>
            </p:nvSpPr>
            <p:spPr>
              <a:xfrm>
                <a:off x="3798966" y="512015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8" name="Straight Arrow Connector 37">
                <a:extLst>
                  <a:ext uri="{FF2B5EF4-FFF2-40B4-BE49-F238E27FC236}">
                    <a16:creationId xmlns:a16="http://schemas.microsoft.com/office/drawing/2014/main" id="{A14C3F66-BB9B-CF0D-F651-D600413C3168}"/>
                  </a:ext>
                </a:extLst>
              </p:cNvPr>
              <p:cNvCxnSpPr>
                <a:cxnSpLocks/>
                <a:stCxn id="19" idx="3"/>
                <a:endCxn id="37" idx="0"/>
              </p:cNvCxnSpPr>
              <p:nvPr/>
            </p:nvCxnSpPr>
            <p:spPr>
              <a:xfrm flipH="1">
                <a:off x="4234735" y="4614099"/>
                <a:ext cx="237505" cy="50605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465DA4F-C3D4-3906-7BE9-8C8CBB3D4E25}"/>
                  </a:ext>
                </a:extLst>
              </p:cNvPr>
              <p:cNvSpPr/>
              <p:nvPr/>
            </p:nvSpPr>
            <p:spPr>
              <a:xfrm>
                <a:off x="5840518" y="617537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20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2" name="Straight Arrow Connector 41">
                <a:extLst>
                  <a:ext uri="{FF2B5EF4-FFF2-40B4-BE49-F238E27FC236}">
                    <a16:creationId xmlns:a16="http://schemas.microsoft.com/office/drawing/2014/main" id="{2FD40416-C3DE-3CC6-253C-7ACEBF8F69F9}"/>
                  </a:ext>
                </a:extLst>
              </p:cNvPr>
              <p:cNvCxnSpPr>
                <a:cxnSpLocks/>
                <a:stCxn id="34" idx="5"/>
                <a:endCxn id="6" idx="0"/>
              </p:cNvCxnSpPr>
              <p:nvPr/>
            </p:nvCxnSpPr>
            <p:spPr>
              <a:xfrm>
                <a:off x="5870128" y="5665707"/>
                <a:ext cx="406159" cy="50967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08D2FAB-B427-B689-7707-63E56AEE5275}"/>
                </a:ext>
              </a:extLst>
            </p:cNvPr>
            <p:cNvSpPr txBox="1"/>
            <p:nvPr/>
          </p:nvSpPr>
          <p:spPr>
            <a:xfrm>
              <a:off x="5409433" y="2542976"/>
              <a:ext cx="743904" cy="523220"/>
            </a:xfrm>
            <a:prstGeom prst="rect">
              <a:avLst/>
            </a:prstGeom>
            <a:noFill/>
          </p:spPr>
          <p:txBody>
            <a:bodyPr wrap="square">
              <a:spAutoFit/>
            </a:bodyPr>
            <a:lstStyle/>
            <a:p>
              <a:pPr algn="ctr"/>
              <a:r>
                <a:rPr lang="en-US" sz="2800" b="1" dirty="0"/>
                <a:t>2</a:t>
              </a:r>
              <a:endParaRPr lang="en-IN" sz="2800" b="1" dirty="0"/>
            </a:p>
          </p:txBody>
        </p:sp>
        <p:sp>
          <p:nvSpPr>
            <p:cNvPr id="17" name="TextBox 16">
              <a:extLst>
                <a:ext uri="{FF2B5EF4-FFF2-40B4-BE49-F238E27FC236}">
                  <a16:creationId xmlns:a16="http://schemas.microsoft.com/office/drawing/2014/main" id="{BB83395E-2CD2-59AF-629A-04EE63A776E0}"/>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29598644-C4DD-B354-D09B-C3C9D4FF2AFD}"/>
                </a:ext>
              </a:extLst>
            </p:cNvPr>
            <p:cNvSpPr txBox="1"/>
            <p:nvPr/>
          </p:nvSpPr>
          <p:spPr>
            <a:xfrm>
              <a:off x="3385781" y="4900311"/>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054ED8F6-919B-72B8-D6BE-A9404D439A62}"/>
                </a:ext>
              </a:extLst>
            </p:cNvPr>
            <p:cNvSpPr txBox="1"/>
            <p:nvPr/>
          </p:nvSpPr>
          <p:spPr>
            <a:xfrm>
              <a:off x="2503532" y="381676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D800B99E-47FC-A005-9A85-CD577329FE91}"/>
                </a:ext>
              </a:extLst>
            </p:cNvPr>
            <p:cNvSpPr txBox="1"/>
            <p:nvPr/>
          </p:nvSpPr>
          <p:spPr>
            <a:xfrm>
              <a:off x="2028891" y="4870340"/>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1EA0DD0C-2B2F-4C3A-F765-D2703C246174}"/>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A0B1DA29-A37D-2449-1B4A-863E13DF56CA}"/>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419E6BF7-F7A9-5ECC-0C98-B0AC0B481D1C}"/>
                </a:ext>
              </a:extLst>
            </p:cNvPr>
            <p:cNvSpPr txBox="1"/>
            <p:nvPr/>
          </p:nvSpPr>
          <p:spPr>
            <a:xfrm>
              <a:off x="6067935" y="3644302"/>
              <a:ext cx="460879" cy="523220"/>
            </a:xfrm>
            <a:prstGeom prst="rect">
              <a:avLst/>
            </a:prstGeom>
            <a:noFill/>
          </p:spPr>
          <p:txBody>
            <a:bodyPr wrap="square">
              <a:spAutoFit/>
            </a:bodyPr>
            <a:lstStyle/>
            <a:p>
              <a:pPr algn="ctr"/>
              <a:r>
                <a:rPr lang="en-US" sz="2800" b="1" dirty="0"/>
                <a:t>0</a:t>
              </a:r>
              <a:endParaRPr lang="en-IN" sz="2800" b="1" dirty="0"/>
            </a:p>
          </p:txBody>
        </p:sp>
        <p:sp>
          <p:nvSpPr>
            <p:cNvPr id="39" name="TextBox 38">
              <a:extLst>
                <a:ext uri="{FF2B5EF4-FFF2-40B4-BE49-F238E27FC236}">
                  <a16:creationId xmlns:a16="http://schemas.microsoft.com/office/drawing/2014/main" id="{52C5E53B-04B9-0B81-B540-476B752070E9}"/>
                </a:ext>
              </a:extLst>
            </p:cNvPr>
            <p:cNvSpPr txBox="1"/>
            <p:nvPr/>
          </p:nvSpPr>
          <p:spPr>
            <a:xfrm>
              <a:off x="5902109" y="5004339"/>
              <a:ext cx="644651" cy="523220"/>
            </a:xfrm>
            <a:prstGeom prst="rect">
              <a:avLst/>
            </a:prstGeom>
            <a:noFill/>
          </p:spPr>
          <p:txBody>
            <a:bodyPr wrap="square">
              <a:spAutoFit/>
            </a:bodyPr>
            <a:lstStyle/>
            <a:p>
              <a:pPr algn="ctr"/>
              <a:r>
                <a:rPr lang="en-US" sz="2800" b="1" dirty="0"/>
                <a:t>–1</a:t>
              </a:r>
              <a:endParaRPr lang="en-IN" sz="2800" b="1" dirty="0"/>
            </a:p>
          </p:txBody>
        </p:sp>
        <p:sp>
          <p:nvSpPr>
            <p:cNvPr id="40" name="TextBox 39">
              <a:extLst>
                <a:ext uri="{FF2B5EF4-FFF2-40B4-BE49-F238E27FC236}">
                  <a16:creationId xmlns:a16="http://schemas.microsoft.com/office/drawing/2014/main" id="{EE671FA2-1AD1-1285-6D25-76D8A1D9C14F}"/>
                </a:ext>
              </a:extLst>
            </p:cNvPr>
            <p:cNvSpPr txBox="1"/>
            <p:nvPr/>
          </p:nvSpPr>
          <p:spPr>
            <a:xfrm>
              <a:off x="3903715" y="3711463"/>
              <a:ext cx="743904" cy="523220"/>
            </a:xfrm>
            <a:prstGeom prst="rect">
              <a:avLst/>
            </a:prstGeom>
            <a:noFill/>
          </p:spPr>
          <p:txBody>
            <a:bodyPr wrap="square">
              <a:spAutoFit/>
            </a:bodyPr>
            <a:lstStyle/>
            <a:p>
              <a:pPr algn="ctr"/>
              <a:r>
                <a:rPr lang="en-US" sz="2800" b="1" dirty="0"/>
                <a:t>–1</a:t>
              </a:r>
              <a:endParaRPr lang="en-IN" sz="2800" b="1" dirty="0"/>
            </a:p>
          </p:txBody>
        </p:sp>
        <p:sp>
          <p:nvSpPr>
            <p:cNvPr id="41" name="TextBox 40">
              <a:extLst>
                <a:ext uri="{FF2B5EF4-FFF2-40B4-BE49-F238E27FC236}">
                  <a16:creationId xmlns:a16="http://schemas.microsoft.com/office/drawing/2014/main" id="{898200B0-9392-BD54-C42B-64AA63DF7304}"/>
                </a:ext>
              </a:extLst>
            </p:cNvPr>
            <p:cNvSpPr txBox="1"/>
            <p:nvPr/>
          </p:nvSpPr>
          <p:spPr>
            <a:xfrm>
              <a:off x="4389566" y="4952166"/>
              <a:ext cx="743904" cy="523220"/>
            </a:xfrm>
            <a:prstGeom prst="rect">
              <a:avLst/>
            </a:prstGeom>
            <a:noFill/>
          </p:spPr>
          <p:txBody>
            <a:bodyPr wrap="square">
              <a:spAutoFit/>
            </a:bodyPr>
            <a:lstStyle/>
            <a:p>
              <a:pPr algn="ctr"/>
              <a:r>
                <a:rPr lang="en-US" sz="2800" b="1" dirty="0"/>
                <a:t>0</a:t>
              </a:r>
              <a:endParaRPr lang="en-IN" sz="2800" b="1" dirty="0"/>
            </a:p>
          </p:txBody>
        </p:sp>
        <p:sp>
          <p:nvSpPr>
            <p:cNvPr id="43" name="TextBox 42">
              <a:extLst>
                <a:ext uri="{FF2B5EF4-FFF2-40B4-BE49-F238E27FC236}">
                  <a16:creationId xmlns:a16="http://schemas.microsoft.com/office/drawing/2014/main" id="{B80ACF68-EEE0-E788-CB36-EB7DEC05D227}"/>
                </a:ext>
              </a:extLst>
            </p:cNvPr>
            <p:cNvSpPr txBox="1"/>
            <p:nvPr/>
          </p:nvSpPr>
          <p:spPr>
            <a:xfrm>
              <a:off x="5434200" y="6051915"/>
              <a:ext cx="519578"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4071473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D9967-EA83-4247-2E70-CF0B5D416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9DA2C-8A0C-EAF1-4B32-42F22E8E5E93}"/>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14, 17, 11, 7, 53, 4, 13, 12, 8, 60, 19, 16, 20</a:t>
            </a:r>
            <a:endParaRPr lang="en-IN" sz="4000" b="1" strike="sngStrike" dirty="0">
              <a:latin typeface="+mn-lt"/>
            </a:endParaRPr>
          </a:p>
        </p:txBody>
      </p:sp>
      <p:sp>
        <p:nvSpPr>
          <p:cNvPr id="5" name="TextBox 4">
            <a:extLst>
              <a:ext uri="{FF2B5EF4-FFF2-40B4-BE49-F238E27FC236}">
                <a16:creationId xmlns:a16="http://schemas.microsoft.com/office/drawing/2014/main" id="{8FEEF5AB-5821-6668-0CA7-7F30526C2470}"/>
              </a:ext>
            </a:extLst>
          </p:cNvPr>
          <p:cNvSpPr txBox="1"/>
          <p:nvPr/>
        </p:nvSpPr>
        <p:spPr>
          <a:xfrm>
            <a:off x="6697881" y="1056286"/>
            <a:ext cx="5326904" cy="5786199"/>
          </a:xfrm>
          <a:prstGeom prst="rect">
            <a:avLst/>
          </a:prstGeom>
          <a:noFill/>
        </p:spPr>
        <p:txBody>
          <a:bodyPr wrap="square" rtlCol="0">
            <a:spAutoFit/>
          </a:bodyPr>
          <a:lstStyle/>
          <a:p>
            <a:r>
              <a:rPr lang="en-US" sz="2600" dirty="0"/>
              <a:t>Now insert 20 to left of 19</a:t>
            </a:r>
          </a:p>
          <a:p>
            <a:r>
              <a:rPr lang="en-US" sz="2600" dirty="0"/>
              <a:t>Balance Factor of node 4 is 0</a:t>
            </a:r>
          </a:p>
          <a:p>
            <a:r>
              <a:rPr lang="en-US" sz="2600" dirty="0"/>
              <a:t>Balance Factor of node 8 is 0</a:t>
            </a:r>
          </a:p>
          <a:p>
            <a:r>
              <a:rPr lang="en-US" sz="2600" dirty="0"/>
              <a:t>Balance Factor of node 13 is 0</a:t>
            </a:r>
          </a:p>
          <a:p>
            <a:r>
              <a:rPr lang="en-US" sz="2600" dirty="0"/>
              <a:t>Balance Factor of node 16 is 0</a:t>
            </a:r>
          </a:p>
          <a:p>
            <a:r>
              <a:rPr lang="en-US" sz="2600" dirty="0"/>
              <a:t>Balance Factor of node 20 is 0</a:t>
            </a:r>
          </a:p>
          <a:p>
            <a:r>
              <a:rPr lang="en-US" sz="2600" dirty="0"/>
              <a:t>Balance Factor of node 19 is 0 – 1 = –1</a:t>
            </a:r>
          </a:p>
          <a:p>
            <a:r>
              <a:rPr lang="en-US" sz="2600" dirty="0"/>
              <a:t>Balance Factor of node 7 is 1 – 1 = 0</a:t>
            </a:r>
          </a:p>
          <a:p>
            <a:r>
              <a:rPr lang="en-US" sz="2600" dirty="0"/>
              <a:t>Balance Factor of node 12 is 0 – 1 = –1</a:t>
            </a:r>
          </a:p>
          <a:p>
            <a:r>
              <a:rPr lang="en-US" sz="2600" dirty="0"/>
              <a:t>Balance Factor of node 17 is 1 – 2 = –1</a:t>
            </a:r>
          </a:p>
          <a:p>
            <a:r>
              <a:rPr lang="en-US" sz="2600" dirty="0"/>
              <a:t>Balance Factor of node 60 is 0</a:t>
            </a:r>
          </a:p>
          <a:p>
            <a:r>
              <a:rPr lang="en-US" sz="2600" dirty="0"/>
              <a:t>Balance Factor of node 11 is 2 – 2 = 0</a:t>
            </a:r>
          </a:p>
          <a:p>
            <a:r>
              <a:rPr lang="en-US" sz="2600" dirty="0"/>
              <a:t>Balance Factor of node 53 is 3 – 1 = 2</a:t>
            </a:r>
          </a:p>
          <a:p>
            <a:r>
              <a:rPr lang="en-US" sz="3200" b="1" dirty="0"/>
              <a:t>Node 53 is Unbalanced.</a:t>
            </a:r>
          </a:p>
        </p:txBody>
      </p:sp>
      <p:grpSp>
        <p:nvGrpSpPr>
          <p:cNvPr id="12" name="Group 11">
            <a:extLst>
              <a:ext uri="{FF2B5EF4-FFF2-40B4-BE49-F238E27FC236}">
                <a16:creationId xmlns:a16="http://schemas.microsoft.com/office/drawing/2014/main" id="{3AD77470-6E34-4BE5-E9AF-8970981D23BE}"/>
              </a:ext>
            </a:extLst>
          </p:cNvPr>
          <p:cNvGrpSpPr/>
          <p:nvPr/>
        </p:nvGrpSpPr>
        <p:grpSpPr>
          <a:xfrm>
            <a:off x="119061" y="1247768"/>
            <a:ext cx="6479632" cy="5478317"/>
            <a:chOff x="232424" y="1397148"/>
            <a:chExt cx="6479632" cy="5478317"/>
          </a:xfrm>
        </p:grpSpPr>
        <p:grpSp>
          <p:nvGrpSpPr>
            <p:cNvPr id="13" name="Group 12">
              <a:extLst>
                <a:ext uri="{FF2B5EF4-FFF2-40B4-BE49-F238E27FC236}">
                  <a16:creationId xmlns:a16="http://schemas.microsoft.com/office/drawing/2014/main" id="{36573BA9-D2E9-458D-B47A-C4A9F61425B7}"/>
                </a:ext>
              </a:extLst>
            </p:cNvPr>
            <p:cNvGrpSpPr/>
            <p:nvPr/>
          </p:nvGrpSpPr>
          <p:grpSpPr>
            <a:xfrm>
              <a:off x="268963" y="1397148"/>
              <a:ext cx="6443093" cy="5478317"/>
              <a:chOff x="268963" y="1397148"/>
              <a:chExt cx="6443093" cy="5478317"/>
            </a:xfrm>
          </p:grpSpPr>
          <p:sp>
            <p:nvSpPr>
              <p:cNvPr id="18" name="Oval 17">
                <a:extLst>
                  <a:ext uri="{FF2B5EF4-FFF2-40B4-BE49-F238E27FC236}">
                    <a16:creationId xmlns:a16="http://schemas.microsoft.com/office/drawing/2014/main" id="{F1F08936-9314-1331-81BA-009F9DE08E79}"/>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52EF12A4-796B-6990-904E-C00619AACBFC}"/>
                  </a:ext>
                </a:extLst>
              </p:cNvPr>
              <p:cNvSpPr/>
              <p:nvPr/>
            </p:nvSpPr>
            <p:spPr>
              <a:xfrm>
                <a:off x="4344606" y="401653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9B4A5DC5-4653-66F1-4034-87458CD66EAD}"/>
                  </a:ext>
                </a:extLst>
              </p:cNvPr>
              <p:cNvCxnSpPr>
                <a:cxnSpLocks/>
                <a:stCxn id="18" idx="5"/>
                <a:endCxn id="3" idx="0"/>
              </p:cNvCxnSpPr>
              <p:nvPr/>
            </p:nvCxnSpPr>
            <p:spPr>
              <a:xfrm>
                <a:off x="3939327" y="1994710"/>
                <a:ext cx="1392001" cy="8532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1DCDEFB-08FC-2FBA-E828-07F2E6FCFA5A}"/>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C158037C-1FEE-E216-CA48-C694ADB460C1}"/>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98A5A3A-4BE5-AE37-E5D2-727829B4A25F}"/>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F46B1DBB-414D-C4D5-4CC3-425F392627E1}"/>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AEDDE3C7-5E07-EE35-62C7-0012D6D2D130}"/>
                  </a:ext>
                </a:extLst>
              </p:cNvPr>
              <p:cNvSpPr/>
              <p:nvPr/>
            </p:nvSpPr>
            <p:spPr>
              <a:xfrm>
                <a:off x="4895559" y="2847979"/>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53</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36983798-8AB7-70EC-645B-CB453100A463}"/>
                  </a:ext>
                </a:extLst>
              </p:cNvPr>
              <p:cNvCxnSpPr>
                <a:cxnSpLocks/>
                <a:stCxn id="3" idx="3"/>
                <a:endCxn id="19" idx="0"/>
              </p:cNvCxnSpPr>
              <p:nvPr/>
            </p:nvCxnSpPr>
            <p:spPr>
              <a:xfrm flipH="1">
                <a:off x="4780375" y="3445541"/>
                <a:ext cx="242818"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2F621FE-C2D4-6093-4878-1E52F6CEE7DB}"/>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8C371DDB-B6F9-7EAE-99C2-2616F73DFAB3}"/>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2B849B4-64B2-EF18-2F58-EC616E4C25E4}"/>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7B8E6B77-4A37-B699-6F0E-CF6577CA460D}"/>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84EF421-3D52-1FB4-D672-625DA0607338}"/>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73656103-6A08-3640-2BDB-AFCECFD8FA73}"/>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C12B128-1E2E-CDA8-AB11-498A6B1F77DA}"/>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D1ED51A4-BB8D-64F5-645A-33885D8078DB}"/>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329B94-FD4E-B000-61F1-5D8E45B39934}"/>
                  </a:ext>
                </a:extLst>
              </p:cNvPr>
              <p:cNvSpPr/>
              <p:nvPr/>
            </p:nvSpPr>
            <p:spPr>
              <a:xfrm>
                <a:off x="5561993" y="398656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E993B653-81B7-577B-9290-203AA58BDB94}"/>
                  </a:ext>
                </a:extLst>
              </p:cNvPr>
              <p:cNvCxnSpPr>
                <a:cxnSpLocks/>
                <a:stCxn id="3" idx="5"/>
                <a:endCxn id="14" idx="0"/>
              </p:cNvCxnSpPr>
              <p:nvPr/>
            </p:nvCxnSpPr>
            <p:spPr>
              <a:xfrm>
                <a:off x="5639463" y="3445541"/>
                <a:ext cx="358299"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59F2094-5E3D-B2C0-02A2-D22FC71EEC46}"/>
                  </a:ext>
                </a:extLst>
              </p:cNvPr>
              <p:cNvSpPr/>
              <p:nvPr/>
            </p:nvSpPr>
            <p:spPr>
              <a:xfrm>
                <a:off x="5126224" y="50681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5" name="Straight Arrow Connector 34">
                <a:extLst>
                  <a:ext uri="{FF2B5EF4-FFF2-40B4-BE49-F238E27FC236}">
                    <a16:creationId xmlns:a16="http://schemas.microsoft.com/office/drawing/2014/main" id="{35005BEB-AD7A-63A2-031F-90C4612D7266}"/>
                  </a:ext>
                </a:extLst>
              </p:cNvPr>
              <p:cNvCxnSpPr>
                <a:cxnSpLocks/>
                <a:stCxn id="19" idx="5"/>
                <a:endCxn id="34" idx="0"/>
              </p:cNvCxnSpPr>
              <p:nvPr/>
            </p:nvCxnSpPr>
            <p:spPr>
              <a:xfrm>
                <a:off x="5088510" y="4614099"/>
                <a:ext cx="473483" cy="45404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95A2AC0-17F2-7C50-E3CE-D357BFE8D1C5}"/>
                  </a:ext>
                </a:extLst>
              </p:cNvPr>
              <p:cNvSpPr/>
              <p:nvPr/>
            </p:nvSpPr>
            <p:spPr>
              <a:xfrm>
                <a:off x="3798966" y="512015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8" name="Straight Arrow Connector 37">
                <a:extLst>
                  <a:ext uri="{FF2B5EF4-FFF2-40B4-BE49-F238E27FC236}">
                    <a16:creationId xmlns:a16="http://schemas.microsoft.com/office/drawing/2014/main" id="{CBD437AE-6C54-B483-B17A-481E8AA8982F}"/>
                  </a:ext>
                </a:extLst>
              </p:cNvPr>
              <p:cNvCxnSpPr>
                <a:cxnSpLocks/>
                <a:stCxn id="19" idx="3"/>
                <a:endCxn id="37" idx="0"/>
              </p:cNvCxnSpPr>
              <p:nvPr/>
            </p:nvCxnSpPr>
            <p:spPr>
              <a:xfrm flipH="1">
                <a:off x="4234735" y="4614099"/>
                <a:ext cx="237505" cy="50605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E1D828D-D164-1D6F-DDE3-EA76405BD4D0}"/>
                  </a:ext>
                </a:extLst>
              </p:cNvPr>
              <p:cNvSpPr/>
              <p:nvPr/>
            </p:nvSpPr>
            <p:spPr>
              <a:xfrm>
                <a:off x="5840518" y="617537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20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2" name="Straight Arrow Connector 41">
                <a:extLst>
                  <a:ext uri="{FF2B5EF4-FFF2-40B4-BE49-F238E27FC236}">
                    <a16:creationId xmlns:a16="http://schemas.microsoft.com/office/drawing/2014/main" id="{E8324BCA-0F15-6778-A797-72DC48E306C6}"/>
                  </a:ext>
                </a:extLst>
              </p:cNvPr>
              <p:cNvCxnSpPr>
                <a:cxnSpLocks/>
                <a:stCxn id="34" idx="5"/>
                <a:endCxn id="6" idx="0"/>
              </p:cNvCxnSpPr>
              <p:nvPr/>
            </p:nvCxnSpPr>
            <p:spPr>
              <a:xfrm>
                <a:off x="5870128" y="5665707"/>
                <a:ext cx="406159" cy="50967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25678811-3492-B143-96E2-EC8053170FF8}"/>
                </a:ext>
              </a:extLst>
            </p:cNvPr>
            <p:cNvSpPr txBox="1"/>
            <p:nvPr/>
          </p:nvSpPr>
          <p:spPr>
            <a:xfrm>
              <a:off x="5409433" y="2542976"/>
              <a:ext cx="743904" cy="523220"/>
            </a:xfrm>
            <a:prstGeom prst="rect">
              <a:avLst/>
            </a:prstGeom>
            <a:noFill/>
          </p:spPr>
          <p:txBody>
            <a:bodyPr wrap="square">
              <a:spAutoFit/>
            </a:bodyPr>
            <a:lstStyle/>
            <a:p>
              <a:pPr algn="ctr"/>
              <a:r>
                <a:rPr lang="en-US" sz="2800" b="1" dirty="0"/>
                <a:t>2</a:t>
              </a:r>
              <a:endParaRPr lang="en-IN" sz="2800" b="1" dirty="0"/>
            </a:p>
          </p:txBody>
        </p:sp>
        <p:sp>
          <p:nvSpPr>
            <p:cNvPr id="17" name="TextBox 16">
              <a:extLst>
                <a:ext uri="{FF2B5EF4-FFF2-40B4-BE49-F238E27FC236}">
                  <a16:creationId xmlns:a16="http://schemas.microsoft.com/office/drawing/2014/main" id="{0FA7B266-2EBF-896C-C761-5C0DBCA2C48F}"/>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DAC31ACA-15B0-CEEA-D1C2-525CB891587F}"/>
                </a:ext>
              </a:extLst>
            </p:cNvPr>
            <p:cNvSpPr txBox="1"/>
            <p:nvPr/>
          </p:nvSpPr>
          <p:spPr>
            <a:xfrm>
              <a:off x="3385781" y="4900311"/>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ECEB0019-3B56-2E0B-749A-93EAD7AAAD75}"/>
                </a:ext>
              </a:extLst>
            </p:cNvPr>
            <p:cNvSpPr txBox="1"/>
            <p:nvPr/>
          </p:nvSpPr>
          <p:spPr>
            <a:xfrm>
              <a:off x="2503532" y="381676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2481C21C-B219-E541-3FE5-384F235F1099}"/>
                </a:ext>
              </a:extLst>
            </p:cNvPr>
            <p:cNvSpPr txBox="1"/>
            <p:nvPr/>
          </p:nvSpPr>
          <p:spPr>
            <a:xfrm>
              <a:off x="2028891" y="4870340"/>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70C7A2F5-CC36-18C0-AAA3-14677F0A1A22}"/>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722C1FAB-562A-AFE2-6669-F4B9F001653E}"/>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FFE7BE82-C9F6-5CF3-3E0E-41613EBC2DAF}"/>
                </a:ext>
              </a:extLst>
            </p:cNvPr>
            <p:cNvSpPr txBox="1"/>
            <p:nvPr/>
          </p:nvSpPr>
          <p:spPr>
            <a:xfrm>
              <a:off x="6067935" y="3644302"/>
              <a:ext cx="460879" cy="523220"/>
            </a:xfrm>
            <a:prstGeom prst="rect">
              <a:avLst/>
            </a:prstGeom>
            <a:noFill/>
          </p:spPr>
          <p:txBody>
            <a:bodyPr wrap="square">
              <a:spAutoFit/>
            </a:bodyPr>
            <a:lstStyle/>
            <a:p>
              <a:pPr algn="ctr"/>
              <a:r>
                <a:rPr lang="en-US" sz="2800" b="1" dirty="0"/>
                <a:t>0</a:t>
              </a:r>
              <a:endParaRPr lang="en-IN" sz="2800" b="1" dirty="0"/>
            </a:p>
          </p:txBody>
        </p:sp>
        <p:sp>
          <p:nvSpPr>
            <p:cNvPr id="39" name="TextBox 38">
              <a:extLst>
                <a:ext uri="{FF2B5EF4-FFF2-40B4-BE49-F238E27FC236}">
                  <a16:creationId xmlns:a16="http://schemas.microsoft.com/office/drawing/2014/main" id="{CCC82389-5FEE-4199-B4FC-A97F2EA49F1E}"/>
                </a:ext>
              </a:extLst>
            </p:cNvPr>
            <p:cNvSpPr txBox="1"/>
            <p:nvPr/>
          </p:nvSpPr>
          <p:spPr>
            <a:xfrm>
              <a:off x="5902109" y="5004339"/>
              <a:ext cx="644651" cy="523220"/>
            </a:xfrm>
            <a:prstGeom prst="rect">
              <a:avLst/>
            </a:prstGeom>
            <a:noFill/>
          </p:spPr>
          <p:txBody>
            <a:bodyPr wrap="square">
              <a:spAutoFit/>
            </a:bodyPr>
            <a:lstStyle/>
            <a:p>
              <a:pPr algn="ctr"/>
              <a:r>
                <a:rPr lang="en-US" sz="2800" b="1" dirty="0"/>
                <a:t>–1</a:t>
              </a:r>
              <a:endParaRPr lang="en-IN" sz="2800" b="1" dirty="0"/>
            </a:p>
          </p:txBody>
        </p:sp>
        <p:sp>
          <p:nvSpPr>
            <p:cNvPr id="40" name="TextBox 39">
              <a:extLst>
                <a:ext uri="{FF2B5EF4-FFF2-40B4-BE49-F238E27FC236}">
                  <a16:creationId xmlns:a16="http://schemas.microsoft.com/office/drawing/2014/main" id="{EE8019DC-9A63-08A9-7F49-D5505189161F}"/>
                </a:ext>
              </a:extLst>
            </p:cNvPr>
            <p:cNvSpPr txBox="1"/>
            <p:nvPr/>
          </p:nvSpPr>
          <p:spPr>
            <a:xfrm>
              <a:off x="3903715" y="3711463"/>
              <a:ext cx="743904" cy="523220"/>
            </a:xfrm>
            <a:prstGeom prst="rect">
              <a:avLst/>
            </a:prstGeom>
            <a:noFill/>
          </p:spPr>
          <p:txBody>
            <a:bodyPr wrap="square">
              <a:spAutoFit/>
            </a:bodyPr>
            <a:lstStyle/>
            <a:p>
              <a:pPr algn="ctr"/>
              <a:r>
                <a:rPr lang="en-US" sz="2800" b="1" dirty="0"/>
                <a:t>–1</a:t>
              </a:r>
              <a:endParaRPr lang="en-IN" sz="2800" b="1" dirty="0"/>
            </a:p>
          </p:txBody>
        </p:sp>
        <p:sp>
          <p:nvSpPr>
            <p:cNvPr id="41" name="TextBox 40">
              <a:extLst>
                <a:ext uri="{FF2B5EF4-FFF2-40B4-BE49-F238E27FC236}">
                  <a16:creationId xmlns:a16="http://schemas.microsoft.com/office/drawing/2014/main" id="{E3B4E1FE-4BB9-D412-1322-1B1AE991D6F4}"/>
                </a:ext>
              </a:extLst>
            </p:cNvPr>
            <p:cNvSpPr txBox="1"/>
            <p:nvPr/>
          </p:nvSpPr>
          <p:spPr>
            <a:xfrm>
              <a:off x="4389566" y="4952166"/>
              <a:ext cx="743904" cy="523220"/>
            </a:xfrm>
            <a:prstGeom prst="rect">
              <a:avLst/>
            </a:prstGeom>
            <a:noFill/>
          </p:spPr>
          <p:txBody>
            <a:bodyPr wrap="square">
              <a:spAutoFit/>
            </a:bodyPr>
            <a:lstStyle/>
            <a:p>
              <a:pPr algn="ctr"/>
              <a:r>
                <a:rPr lang="en-US" sz="2800" b="1" dirty="0"/>
                <a:t>0</a:t>
              </a:r>
              <a:endParaRPr lang="en-IN" sz="2800" b="1" dirty="0"/>
            </a:p>
          </p:txBody>
        </p:sp>
        <p:sp>
          <p:nvSpPr>
            <p:cNvPr id="43" name="TextBox 42">
              <a:extLst>
                <a:ext uri="{FF2B5EF4-FFF2-40B4-BE49-F238E27FC236}">
                  <a16:creationId xmlns:a16="http://schemas.microsoft.com/office/drawing/2014/main" id="{85134873-E2E3-5CB7-77B8-B48DA008A878}"/>
                </a:ext>
              </a:extLst>
            </p:cNvPr>
            <p:cNvSpPr txBox="1"/>
            <p:nvPr/>
          </p:nvSpPr>
          <p:spPr>
            <a:xfrm>
              <a:off x="5434200" y="6051915"/>
              <a:ext cx="519578"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3189038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3A1FA-2060-DC30-47CD-6E7C67516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19C9A-9216-5399-ECE0-1C24A4E53409}"/>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14, 17, 11, 7, 53, 4, 13, 12, 8, 60, 19, 16, 20</a:t>
            </a:r>
            <a:endParaRPr lang="en-IN" sz="4000" b="1" strike="sngStrike" dirty="0">
              <a:latin typeface="+mn-lt"/>
            </a:endParaRPr>
          </a:p>
        </p:txBody>
      </p:sp>
      <p:sp>
        <p:nvSpPr>
          <p:cNvPr id="5" name="TextBox 4">
            <a:extLst>
              <a:ext uri="{FF2B5EF4-FFF2-40B4-BE49-F238E27FC236}">
                <a16:creationId xmlns:a16="http://schemas.microsoft.com/office/drawing/2014/main" id="{0D0DF71F-5412-E16A-4F23-C1D339AAAE19}"/>
              </a:ext>
            </a:extLst>
          </p:cNvPr>
          <p:cNvSpPr txBox="1"/>
          <p:nvPr/>
        </p:nvSpPr>
        <p:spPr>
          <a:xfrm>
            <a:off x="6320168" y="1167175"/>
            <a:ext cx="5605429" cy="892552"/>
          </a:xfrm>
          <a:prstGeom prst="rect">
            <a:avLst/>
          </a:prstGeom>
          <a:noFill/>
        </p:spPr>
        <p:txBody>
          <a:bodyPr wrap="square" rtlCol="0">
            <a:spAutoFit/>
          </a:bodyPr>
          <a:lstStyle/>
          <a:p>
            <a:r>
              <a:rPr lang="en-US" sz="2600" dirty="0"/>
              <a:t>Consider the node sequence 17, 19, 53</a:t>
            </a:r>
          </a:p>
          <a:p>
            <a:r>
              <a:rPr lang="en-US" sz="2600" dirty="0"/>
              <a:t>The middle node is 19. It is the root.</a:t>
            </a:r>
            <a:endParaRPr lang="en-US" sz="3200" b="1" dirty="0"/>
          </a:p>
        </p:txBody>
      </p:sp>
      <p:grpSp>
        <p:nvGrpSpPr>
          <p:cNvPr id="12" name="Group 11">
            <a:extLst>
              <a:ext uri="{FF2B5EF4-FFF2-40B4-BE49-F238E27FC236}">
                <a16:creationId xmlns:a16="http://schemas.microsoft.com/office/drawing/2014/main" id="{58FD02C2-C045-48F1-8EDB-1D56B89647BC}"/>
              </a:ext>
            </a:extLst>
          </p:cNvPr>
          <p:cNvGrpSpPr/>
          <p:nvPr/>
        </p:nvGrpSpPr>
        <p:grpSpPr>
          <a:xfrm>
            <a:off x="119061" y="1247768"/>
            <a:ext cx="6479632" cy="5478317"/>
            <a:chOff x="232424" y="1397148"/>
            <a:chExt cx="6479632" cy="5478317"/>
          </a:xfrm>
        </p:grpSpPr>
        <p:grpSp>
          <p:nvGrpSpPr>
            <p:cNvPr id="13" name="Group 12">
              <a:extLst>
                <a:ext uri="{FF2B5EF4-FFF2-40B4-BE49-F238E27FC236}">
                  <a16:creationId xmlns:a16="http://schemas.microsoft.com/office/drawing/2014/main" id="{F74A805E-E221-E8CE-4710-825C3B6253D2}"/>
                </a:ext>
              </a:extLst>
            </p:cNvPr>
            <p:cNvGrpSpPr/>
            <p:nvPr/>
          </p:nvGrpSpPr>
          <p:grpSpPr>
            <a:xfrm>
              <a:off x="268963" y="1397148"/>
              <a:ext cx="6443093" cy="5478317"/>
              <a:chOff x="268963" y="1397148"/>
              <a:chExt cx="6443093" cy="5478317"/>
            </a:xfrm>
          </p:grpSpPr>
          <p:sp>
            <p:nvSpPr>
              <p:cNvPr id="18" name="Oval 17">
                <a:extLst>
                  <a:ext uri="{FF2B5EF4-FFF2-40B4-BE49-F238E27FC236}">
                    <a16:creationId xmlns:a16="http://schemas.microsoft.com/office/drawing/2014/main" id="{2DAE8B79-100A-6958-31B6-BEE4E2D5B868}"/>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E93C44F9-24FE-F3E6-5ED4-80BEB96D2051}"/>
                  </a:ext>
                </a:extLst>
              </p:cNvPr>
              <p:cNvSpPr/>
              <p:nvPr/>
            </p:nvSpPr>
            <p:spPr>
              <a:xfrm>
                <a:off x="4344606" y="401653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7803A82D-546C-1D82-C467-58C05721CFBB}"/>
                  </a:ext>
                </a:extLst>
              </p:cNvPr>
              <p:cNvCxnSpPr>
                <a:cxnSpLocks/>
                <a:stCxn id="18" idx="5"/>
                <a:endCxn id="3" idx="0"/>
              </p:cNvCxnSpPr>
              <p:nvPr/>
            </p:nvCxnSpPr>
            <p:spPr>
              <a:xfrm>
                <a:off x="3939327" y="1994710"/>
                <a:ext cx="1392001" cy="8532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B71444A-9304-7607-9E2D-69B3D73AE771}"/>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266722F5-9D00-3B02-0523-B3977448C2D6}"/>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FCAB1E5-C866-F560-0A40-CCF3B7516366}"/>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70F1BBF8-0D91-FF2D-7B49-335D4965E081}"/>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74259C0-1E72-DA63-EBD4-E0EEC1E02482}"/>
                  </a:ext>
                </a:extLst>
              </p:cNvPr>
              <p:cNvSpPr/>
              <p:nvPr/>
            </p:nvSpPr>
            <p:spPr>
              <a:xfrm>
                <a:off x="4895559" y="2847979"/>
                <a:ext cx="871538" cy="700088"/>
              </a:xfrm>
              <a:prstGeom prst="ellipse">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ln>
                      <a:solidFill>
                        <a:schemeClr val="bg1"/>
                      </a:solidFill>
                    </a:ln>
                    <a:solidFill>
                      <a:schemeClr val="bg1"/>
                    </a:solidFill>
                    <a:latin typeface="Courier New" panose="02070309020205020404" pitchFamily="49" charset="0"/>
                    <a:cs typeface="Courier New" panose="02070309020205020404" pitchFamily="49" charset="0"/>
                  </a:rPr>
                  <a:t>53</a:t>
                </a:r>
                <a:endParaRPr lang="en-IN" sz="3600" b="1" dirty="0">
                  <a:ln>
                    <a:solidFill>
                      <a:schemeClr val="bg1"/>
                    </a:solidFill>
                  </a:ln>
                  <a:solidFill>
                    <a:schemeClr val="bg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A7AF9ACC-DDBF-B35B-7CB1-A5E4CE047398}"/>
                  </a:ext>
                </a:extLst>
              </p:cNvPr>
              <p:cNvCxnSpPr>
                <a:cxnSpLocks/>
                <a:stCxn id="3" idx="3"/>
                <a:endCxn id="19" idx="0"/>
              </p:cNvCxnSpPr>
              <p:nvPr/>
            </p:nvCxnSpPr>
            <p:spPr>
              <a:xfrm flipH="1">
                <a:off x="4780375" y="3445541"/>
                <a:ext cx="242818" cy="5709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98EAD79-72BB-0A3C-900B-225247EA8AD2}"/>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4453318F-23CB-3014-78C4-470567F007F0}"/>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3B9EF11-9E4B-4F14-C7F3-3AB78CF02F1D}"/>
                  </a:ext>
                </a:extLst>
              </p:cNvPr>
              <p:cNvSpPr/>
              <p:nvPr/>
            </p:nvSpPr>
            <p:spPr>
              <a:xfrm>
                <a:off x="2660466" y="513195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62CDE7B8-8676-F879-3542-1052572245B3}"/>
                  </a:ext>
                </a:extLst>
              </p:cNvPr>
              <p:cNvCxnSpPr>
                <a:cxnSpLocks/>
                <a:stCxn id="26" idx="5"/>
                <a:endCxn id="7" idx="0"/>
              </p:cNvCxnSpPr>
              <p:nvPr/>
            </p:nvCxnSpPr>
            <p:spPr>
              <a:xfrm>
                <a:off x="2889783" y="4772382"/>
                <a:ext cx="206452"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69E76FD-9ADE-6E7C-9B33-259E0506E549}"/>
                  </a:ext>
                </a:extLst>
              </p:cNvPr>
              <p:cNvSpPr/>
              <p:nvPr/>
            </p:nvSpPr>
            <p:spPr>
              <a:xfrm>
                <a:off x="1471548" y="518479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FB0C9F50-5897-80B6-B31A-3305CC5B1C74}"/>
                  </a:ext>
                </a:extLst>
              </p:cNvPr>
              <p:cNvCxnSpPr>
                <a:cxnSpLocks/>
                <a:stCxn id="23" idx="5"/>
                <a:endCxn id="15" idx="0"/>
              </p:cNvCxnSpPr>
              <p:nvPr/>
            </p:nvCxnSpPr>
            <p:spPr>
              <a:xfrm>
                <a:off x="1577354" y="4772382"/>
                <a:ext cx="329963"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FA0C087-1E78-B41A-0019-CEC32975E5DE}"/>
                  </a:ext>
                </a:extLst>
              </p:cNvPr>
              <p:cNvSpPr/>
              <p:nvPr/>
            </p:nvSpPr>
            <p:spPr>
              <a:xfrm>
                <a:off x="268963" y="5236297"/>
                <a:ext cx="738881" cy="59708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297B4B60-1E3E-F41F-16A0-B6BF90C13027}"/>
                  </a:ext>
                </a:extLst>
              </p:cNvPr>
              <p:cNvCxnSpPr>
                <a:cxnSpLocks/>
                <a:stCxn id="23" idx="3"/>
                <a:endCxn id="29" idx="0"/>
              </p:cNvCxnSpPr>
              <p:nvPr/>
            </p:nvCxnSpPr>
            <p:spPr>
              <a:xfrm flipH="1">
                <a:off x="638404" y="4772382"/>
                <a:ext cx="322680"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99E94C8-646F-BDCA-32CC-829882FC6F81}"/>
                  </a:ext>
                </a:extLst>
              </p:cNvPr>
              <p:cNvSpPr/>
              <p:nvPr/>
            </p:nvSpPr>
            <p:spPr>
              <a:xfrm>
                <a:off x="5561993" y="398656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BC49190B-01C8-B2AD-5882-ACEF8373AA51}"/>
                  </a:ext>
                </a:extLst>
              </p:cNvPr>
              <p:cNvCxnSpPr>
                <a:cxnSpLocks/>
                <a:stCxn id="3" idx="5"/>
                <a:endCxn id="14" idx="0"/>
              </p:cNvCxnSpPr>
              <p:nvPr/>
            </p:nvCxnSpPr>
            <p:spPr>
              <a:xfrm>
                <a:off x="5639463" y="3445541"/>
                <a:ext cx="358299" cy="54102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39492A7-646D-F14D-97E1-EBB41B157C5A}"/>
                  </a:ext>
                </a:extLst>
              </p:cNvPr>
              <p:cNvSpPr/>
              <p:nvPr/>
            </p:nvSpPr>
            <p:spPr>
              <a:xfrm>
                <a:off x="5126224" y="5068145"/>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5" name="Straight Arrow Connector 34">
                <a:extLst>
                  <a:ext uri="{FF2B5EF4-FFF2-40B4-BE49-F238E27FC236}">
                    <a16:creationId xmlns:a16="http://schemas.microsoft.com/office/drawing/2014/main" id="{FEA079A2-52F7-5F75-F680-914CBD749841}"/>
                  </a:ext>
                </a:extLst>
              </p:cNvPr>
              <p:cNvCxnSpPr>
                <a:cxnSpLocks/>
                <a:stCxn id="19" idx="5"/>
                <a:endCxn id="34" idx="0"/>
              </p:cNvCxnSpPr>
              <p:nvPr/>
            </p:nvCxnSpPr>
            <p:spPr>
              <a:xfrm>
                <a:off x="5088510" y="4614099"/>
                <a:ext cx="473483" cy="45404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3C66B59-F1E3-8651-25D8-03F84B563182}"/>
                  </a:ext>
                </a:extLst>
              </p:cNvPr>
              <p:cNvSpPr/>
              <p:nvPr/>
            </p:nvSpPr>
            <p:spPr>
              <a:xfrm>
                <a:off x="3798966" y="512015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8" name="Straight Arrow Connector 37">
                <a:extLst>
                  <a:ext uri="{FF2B5EF4-FFF2-40B4-BE49-F238E27FC236}">
                    <a16:creationId xmlns:a16="http://schemas.microsoft.com/office/drawing/2014/main" id="{0D2F18E8-DAD4-7028-EF26-EC1C202DF8EE}"/>
                  </a:ext>
                </a:extLst>
              </p:cNvPr>
              <p:cNvCxnSpPr>
                <a:cxnSpLocks/>
                <a:stCxn id="19" idx="3"/>
                <a:endCxn id="37" idx="0"/>
              </p:cNvCxnSpPr>
              <p:nvPr/>
            </p:nvCxnSpPr>
            <p:spPr>
              <a:xfrm flipH="1">
                <a:off x="4234735" y="4614099"/>
                <a:ext cx="237505" cy="50605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EC84C94-2090-A747-321D-E00160F87BA4}"/>
                  </a:ext>
                </a:extLst>
              </p:cNvPr>
              <p:cNvSpPr/>
              <p:nvPr/>
            </p:nvSpPr>
            <p:spPr>
              <a:xfrm>
                <a:off x="5840518" y="6175377"/>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20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2" name="Straight Arrow Connector 41">
                <a:extLst>
                  <a:ext uri="{FF2B5EF4-FFF2-40B4-BE49-F238E27FC236}">
                    <a16:creationId xmlns:a16="http://schemas.microsoft.com/office/drawing/2014/main" id="{E71648BA-A330-0C1E-1568-D71EC309C5B3}"/>
                  </a:ext>
                </a:extLst>
              </p:cNvPr>
              <p:cNvCxnSpPr>
                <a:cxnSpLocks/>
                <a:stCxn id="34" idx="5"/>
                <a:endCxn id="6" idx="0"/>
              </p:cNvCxnSpPr>
              <p:nvPr/>
            </p:nvCxnSpPr>
            <p:spPr>
              <a:xfrm>
                <a:off x="5870128" y="5665707"/>
                <a:ext cx="406159" cy="50967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D2A1BCD3-D31E-C29B-DBD1-7E856FDB9578}"/>
                </a:ext>
              </a:extLst>
            </p:cNvPr>
            <p:cNvSpPr txBox="1"/>
            <p:nvPr/>
          </p:nvSpPr>
          <p:spPr>
            <a:xfrm>
              <a:off x="5409433" y="2542976"/>
              <a:ext cx="743904" cy="523220"/>
            </a:xfrm>
            <a:prstGeom prst="rect">
              <a:avLst/>
            </a:prstGeom>
            <a:noFill/>
          </p:spPr>
          <p:txBody>
            <a:bodyPr wrap="square">
              <a:spAutoFit/>
            </a:bodyPr>
            <a:lstStyle/>
            <a:p>
              <a:pPr algn="ctr"/>
              <a:r>
                <a:rPr lang="en-US" sz="2800" b="1" dirty="0"/>
                <a:t>2</a:t>
              </a:r>
              <a:endParaRPr lang="en-IN" sz="2800" b="1" dirty="0"/>
            </a:p>
          </p:txBody>
        </p:sp>
        <p:sp>
          <p:nvSpPr>
            <p:cNvPr id="17" name="TextBox 16">
              <a:extLst>
                <a:ext uri="{FF2B5EF4-FFF2-40B4-BE49-F238E27FC236}">
                  <a16:creationId xmlns:a16="http://schemas.microsoft.com/office/drawing/2014/main" id="{7E26F8C9-6F41-E9AB-DE3B-0B328DB1919C}"/>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61863094-658E-AA4B-AF75-2DE8EA15F375}"/>
                </a:ext>
              </a:extLst>
            </p:cNvPr>
            <p:cNvSpPr txBox="1"/>
            <p:nvPr/>
          </p:nvSpPr>
          <p:spPr>
            <a:xfrm>
              <a:off x="3385781" y="4900311"/>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2BC90F9F-9ECC-0377-4A07-56ACE1A7AA43}"/>
                </a:ext>
              </a:extLst>
            </p:cNvPr>
            <p:cNvSpPr txBox="1"/>
            <p:nvPr/>
          </p:nvSpPr>
          <p:spPr>
            <a:xfrm>
              <a:off x="2503532" y="381676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54D70259-3627-42C8-F6A2-7A7AFC4F2715}"/>
                </a:ext>
              </a:extLst>
            </p:cNvPr>
            <p:cNvSpPr txBox="1"/>
            <p:nvPr/>
          </p:nvSpPr>
          <p:spPr>
            <a:xfrm>
              <a:off x="2028891" y="4870340"/>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9AED0336-15FD-9FFE-9E36-218120714D67}"/>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8C563BA2-E355-BE6C-F1D4-A9B24425A062}"/>
                </a:ext>
              </a:extLst>
            </p:cNvPr>
            <p:cNvSpPr txBox="1"/>
            <p:nvPr/>
          </p:nvSpPr>
          <p:spPr>
            <a:xfrm>
              <a:off x="232424" y="4792415"/>
              <a:ext cx="445997"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8B60E9E5-4904-4A40-92F0-88BBFEF18CA6}"/>
                </a:ext>
              </a:extLst>
            </p:cNvPr>
            <p:cNvSpPr txBox="1"/>
            <p:nvPr/>
          </p:nvSpPr>
          <p:spPr>
            <a:xfrm>
              <a:off x="6067935" y="3644302"/>
              <a:ext cx="460879" cy="523220"/>
            </a:xfrm>
            <a:prstGeom prst="rect">
              <a:avLst/>
            </a:prstGeom>
            <a:noFill/>
          </p:spPr>
          <p:txBody>
            <a:bodyPr wrap="square">
              <a:spAutoFit/>
            </a:bodyPr>
            <a:lstStyle/>
            <a:p>
              <a:pPr algn="ctr"/>
              <a:r>
                <a:rPr lang="en-US" sz="2800" b="1" dirty="0"/>
                <a:t>0</a:t>
              </a:r>
              <a:endParaRPr lang="en-IN" sz="2800" b="1" dirty="0"/>
            </a:p>
          </p:txBody>
        </p:sp>
        <p:sp>
          <p:nvSpPr>
            <p:cNvPr id="39" name="TextBox 38">
              <a:extLst>
                <a:ext uri="{FF2B5EF4-FFF2-40B4-BE49-F238E27FC236}">
                  <a16:creationId xmlns:a16="http://schemas.microsoft.com/office/drawing/2014/main" id="{5A345F3D-DCE4-D99D-B7E3-C2BF0C9574E1}"/>
                </a:ext>
              </a:extLst>
            </p:cNvPr>
            <p:cNvSpPr txBox="1"/>
            <p:nvPr/>
          </p:nvSpPr>
          <p:spPr>
            <a:xfrm>
              <a:off x="5902109" y="5004339"/>
              <a:ext cx="644651" cy="523220"/>
            </a:xfrm>
            <a:prstGeom prst="rect">
              <a:avLst/>
            </a:prstGeom>
            <a:noFill/>
          </p:spPr>
          <p:txBody>
            <a:bodyPr wrap="square">
              <a:spAutoFit/>
            </a:bodyPr>
            <a:lstStyle/>
            <a:p>
              <a:pPr algn="ctr"/>
              <a:r>
                <a:rPr lang="en-US" sz="2800" b="1" dirty="0"/>
                <a:t>–1</a:t>
              </a:r>
              <a:endParaRPr lang="en-IN" sz="2800" b="1" dirty="0"/>
            </a:p>
          </p:txBody>
        </p:sp>
        <p:sp>
          <p:nvSpPr>
            <p:cNvPr id="40" name="TextBox 39">
              <a:extLst>
                <a:ext uri="{FF2B5EF4-FFF2-40B4-BE49-F238E27FC236}">
                  <a16:creationId xmlns:a16="http://schemas.microsoft.com/office/drawing/2014/main" id="{847017D5-FE37-DCCD-AEE3-05C86C604FF7}"/>
                </a:ext>
              </a:extLst>
            </p:cNvPr>
            <p:cNvSpPr txBox="1"/>
            <p:nvPr/>
          </p:nvSpPr>
          <p:spPr>
            <a:xfrm>
              <a:off x="3903715" y="3711463"/>
              <a:ext cx="743904" cy="523220"/>
            </a:xfrm>
            <a:prstGeom prst="rect">
              <a:avLst/>
            </a:prstGeom>
            <a:noFill/>
          </p:spPr>
          <p:txBody>
            <a:bodyPr wrap="square">
              <a:spAutoFit/>
            </a:bodyPr>
            <a:lstStyle/>
            <a:p>
              <a:pPr algn="ctr"/>
              <a:r>
                <a:rPr lang="en-US" sz="2800" b="1" dirty="0"/>
                <a:t>–1</a:t>
              </a:r>
              <a:endParaRPr lang="en-IN" sz="2800" b="1" dirty="0"/>
            </a:p>
          </p:txBody>
        </p:sp>
        <p:sp>
          <p:nvSpPr>
            <p:cNvPr id="41" name="TextBox 40">
              <a:extLst>
                <a:ext uri="{FF2B5EF4-FFF2-40B4-BE49-F238E27FC236}">
                  <a16:creationId xmlns:a16="http://schemas.microsoft.com/office/drawing/2014/main" id="{52987DB6-AD5B-7862-073E-989FF17F0C4B}"/>
                </a:ext>
              </a:extLst>
            </p:cNvPr>
            <p:cNvSpPr txBox="1"/>
            <p:nvPr/>
          </p:nvSpPr>
          <p:spPr>
            <a:xfrm>
              <a:off x="4389566" y="4952166"/>
              <a:ext cx="743904" cy="523220"/>
            </a:xfrm>
            <a:prstGeom prst="rect">
              <a:avLst/>
            </a:prstGeom>
            <a:noFill/>
          </p:spPr>
          <p:txBody>
            <a:bodyPr wrap="square">
              <a:spAutoFit/>
            </a:bodyPr>
            <a:lstStyle/>
            <a:p>
              <a:pPr algn="ctr"/>
              <a:r>
                <a:rPr lang="en-US" sz="2800" b="1" dirty="0"/>
                <a:t>0</a:t>
              </a:r>
              <a:endParaRPr lang="en-IN" sz="2800" b="1" dirty="0"/>
            </a:p>
          </p:txBody>
        </p:sp>
        <p:sp>
          <p:nvSpPr>
            <p:cNvPr id="43" name="TextBox 42">
              <a:extLst>
                <a:ext uri="{FF2B5EF4-FFF2-40B4-BE49-F238E27FC236}">
                  <a16:creationId xmlns:a16="http://schemas.microsoft.com/office/drawing/2014/main" id="{046BADDA-2D76-9F12-E68D-573CB034DF40}"/>
                </a:ext>
              </a:extLst>
            </p:cNvPr>
            <p:cNvSpPr txBox="1"/>
            <p:nvPr/>
          </p:nvSpPr>
          <p:spPr>
            <a:xfrm>
              <a:off x="5434200" y="6051915"/>
              <a:ext cx="519578"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1738661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8FC12-2077-8AFE-703E-102562AC3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5B52A-93D5-33D0-99E5-EDE71FF30851}"/>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14, 17, 11, 7, 53, 4, 13, 12, 8, 60, 19, 16, 20</a:t>
            </a:r>
            <a:endParaRPr lang="en-IN" sz="4000" b="1" strike="sngStrike" dirty="0">
              <a:latin typeface="+mn-lt"/>
            </a:endParaRPr>
          </a:p>
        </p:txBody>
      </p:sp>
      <p:sp>
        <p:nvSpPr>
          <p:cNvPr id="5" name="TextBox 4">
            <a:extLst>
              <a:ext uri="{FF2B5EF4-FFF2-40B4-BE49-F238E27FC236}">
                <a16:creationId xmlns:a16="http://schemas.microsoft.com/office/drawing/2014/main" id="{21B8A856-EED8-FFC1-973E-631C9697B734}"/>
              </a:ext>
            </a:extLst>
          </p:cNvPr>
          <p:cNvSpPr txBox="1"/>
          <p:nvPr/>
        </p:nvSpPr>
        <p:spPr>
          <a:xfrm>
            <a:off x="6900863" y="1203436"/>
            <a:ext cx="5215184" cy="2893100"/>
          </a:xfrm>
          <a:prstGeom prst="rect">
            <a:avLst/>
          </a:prstGeom>
          <a:noFill/>
        </p:spPr>
        <p:txBody>
          <a:bodyPr wrap="square" rtlCol="0">
            <a:spAutoFit/>
          </a:bodyPr>
          <a:lstStyle/>
          <a:p>
            <a:r>
              <a:rPr lang="en-US" sz="2600" dirty="0"/>
              <a:t>In the node sequence 17, 19, 53</a:t>
            </a:r>
          </a:p>
          <a:p>
            <a:r>
              <a:rPr lang="en-US" sz="2600" dirty="0"/>
              <a:t>The middle node is 19. It is the root.</a:t>
            </a:r>
          </a:p>
          <a:p>
            <a:r>
              <a:rPr lang="en-US" sz="2600" dirty="0"/>
              <a:t>Left of 19 is node 17 and Right of 19 is the node 53. </a:t>
            </a:r>
          </a:p>
          <a:p>
            <a:r>
              <a:rPr lang="en-US" sz="2600" dirty="0"/>
              <a:t>The node 20 should be to right of 19. But Right of 19 is already filled with the node 53. So, Left of 53 is 19.</a:t>
            </a:r>
            <a:endParaRPr lang="en-US" sz="3200" dirty="0"/>
          </a:p>
        </p:txBody>
      </p:sp>
      <p:grpSp>
        <p:nvGrpSpPr>
          <p:cNvPr id="13" name="Group 12">
            <a:extLst>
              <a:ext uri="{FF2B5EF4-FFF2-40B4-BE49-F238E27FC236}">
                <a16:creationId xmlns:a16="http://schemas.microsoft.com/office/drawing/2014/main" id="{644AA6E2-58DB-3446-0EBA-DD2DA0E3CFB6}"/>
              </a:ext>
            </a:extLst>
          </p:cNvPr>
          <p:cNvGrpSpPr/>
          <p:nvPr/>
        </p:nvGrpSpPr>
        <p:grpSpPr>
          <a:xfrm>
            <a:off x="199231" y="1247768"/>
            <a:ext cx="6400474" cy="4408912"/>
            <a:chOff x="369746" y="1397148"/>
            <a:chExt cx="6400474" cy="4408912"/>
          </a:xfrm>
        </p:grpSpPr>
        <p:sp>
          <p:nvSpPr>
            <p:cNvPr id="18" name="Oval 17">
              <a:extLst>
                <a:ext uri="{FF2B5EF4-FFF2-40B4-BE49-F238E27FC236}">
                  <a16:creationId xmlns:a16="http://schemas.microsoft.com/office/drawing/2014/main" id="{3998E41D-4313-9B99-0FE2-3AAE987E261F}"/>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384332FD-3494-673D-4923-D90948C27B8B}"/>
                </a:ext>
              </a:extLst>
            </p:cNvPr>
            <p:cNvSpPr/>
            <p:nvPr/>
          </p:nvSpPr>
          <p:spPr>
            <a:xfrm>
              <a:off x="4280524" y="398635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7B40D005-9CBB-A8CA-87BF-43855FCED9B9}"/>
                </a:ext>
              </a:extLst>
            </p:cNvPr>
            <p:cNvCxnSpPr>
              <a:cxnSpLocks/>
              <a:stCxn id="18" idx="5"/>
              <a:endCxn id="3" idx="0"/>
            </p:cNvCxnSpPr>
            <p:nvPr/>
          </p:nvCxnSpPr>
          <p:spPr>
            <a:xfrm>
              <a:off x="3939327" y="1994710"/>
              <a:ext cx="1209663" cy="82565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131C429-8A67-F694-E605-1EC20C4EDFEE}"/>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E9E27F4B-1646-D80F-CB02-7C7C31B86895}"/>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54EEF87-EC40-C3AF-00E1-102C48DF0812}"/>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C5DA6A15-931A-8E1D-2841-7BC67E010F57}"/>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788AD84-A656-E241-3168-D386E7A669EE}"/>
                </a:ext>
              </a:extLst>
            </p:cNvPr>
            <p:cNvSpPr/>
            <p:nvPr/>
          </p:nvSpPr>
          <p:spPr>
            <a:xfrm>
              <a:off x="4713221" y="282036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2ED07857-2836-8F44-51FB-73A376EB0B2C}"/>
                </a:ext>
              </a:extLst>
            </p:cNvPr>
            <p:cNvCxnSpPr>
              <a:cxnSpLocks/>
              <a:stCxn id="3" idx="3"/>
              <a:endCxn id="19" idx="0"/>
            </p:cNvCxnSpPr>
            <p:nvPr/>
          </p:nvCxnSpPr>
          <p:spPr>
            <a:xfrm flipH="1">
              <a:off x="4716293" y="3417925"/>
              <a:ext cx="124562" cy="56842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7480AB-B7A6-390A-5A2A-2A5DB07FE6E2}"/>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7406B806-307C-5A51-DB1A-803C3F1C633E}"/>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C8FF855-AC4C-9B48-A956-EECED96B1D70}"/>
                </a:ext>
              </a:extLst>
            </p:cNvPr>
            <p:cNvSpPr/>
            <p:nvPr/>
          </p:nvSpPr>
          <p:spPr>
            <a:xfrm>
              <a:off x="2660466" y="5131950"/>
              <a:ext cx="790069" cy="67411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B60C309E-8373-0458-F867-14F2912A962F}"/>
                </a:ext>
              </a:extLst>
            </p:cNvPr>
            <p:cNvCxnSpPr>
              <a:cxnSpLocks/>
              <a:stCxn id="26" idx="5"/>
              <a:endCxn id="7" idx="0"/>
            </p:cNvCxnSpPr>
            <p:nvPr/>
          </p:nvCxnSpPr>
          <p:spPr>
            <a:xfrm>
              <a:off x="2889783" y="4772382"/>
              <a:ext cx="165718"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C559189-2F1C-5E6F-BC42-0DAAD5F500B0}"/>
                </a:ext>
              </a:extLst>
            </p:cNvPr>
            <p:cNvSpPr/>
            <p:nvPr/>
          </p:nvSpPr>
          <p:spPr>
            <a:xfrm>
              <a:off x="1471548" y="5184793"/>
              <a:ext cx="725952" cy="57472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3F1C8E8B-015B-10F1-C8C2-4B3C29FEFEB0}"/>
                </a:ext>
              </a:extLst>
            </p:cNvPr>
            <p:cNvCxnSpPr>
              <a:cxnSpLocks/>
              <a:stCxn id="23" idx="5"/>
              <a:endCxn id="15" idx="0"/>
            </p:cNvCxnSpPr>
            <p:nvPr/>
          </p:nvCxnSpPr>
          <p:spPr>
            <a:xfrm>
              <a:off x="1577354" y="4772382"/>
              <a:ext cx="257170"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977AFA6-24CB-95EF-9EC1-17D4BC9BAD8A}"/>
                </a:ext>
              </a:extLst>
            </p:cNvPr>
            <p:cNvSpPr/>
            <p:nvPr/>
          </p:nvSpPr>
          <p:spPr>
            <a:xfrm>
              <a:off x="369746" y="5236297"/>
              <a:ext cx="638098" cy="52322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E4FCCFE5-57ED-BE0C-EE29-92DF69107938}"/>
                </a:ext>
              </a:extLst>
            </p:cNvPr>
            <p:cNvCxnSpPr>
              <a:cxnSpLocks/>
              <a:stCxn id="23" idx="3"/>
              <a:endCxn id="29" idx="0"/>
            </p:cNvCxnSpPr>
            <p:nvPr/>
          </p:nvCxnSpPr>
          <p:spPr>
            <a:xfrm flipH="1">
              <a:off x="688795" y="4772382"/>
              <a:ext cx="272289"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E0FB5E8-7C2D-7165-6D22-BAAB3BC0FDEA}"/>
                </a:ext>
              </a:extLst>
            </p:cNvPr>
            <p:cNvSpPr/>
            <p:nvPr/>
          </p:nvSpPr>
          <p:spPr>
            <a:xfrm>
              <a:off x="5337825" y="393998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BAA97F33-6240-513C-ECDC-6867D5FA4950}"/>
                </a:ext>
              </a:extLst>
            </p:cNvPr>
            <p:cNvCxnSpPr>
              <a:cxnSpLocks/>
              <a:stCxn id="3" idx="5"/>
              <a:endCxn id="14" idx="0"/>
            </p:cNvCxnSpPr>
            <p:nvPr/>
          </p:nvCxnSpPr>
          <p:spPr>
            <a:xfrm>
              <a:off x="5457125" y="3417925"/>
              <a:ext cx="316469" cy="52205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DE20557-DEC1-158F-D0F5-362F92DFDD56}"/>
                </a:ext>
              </a:extLst>
            </p:cNvPr>
            <p:cNvSpPr/>
            <p:nvPr/>
          </p:nvSpPr>
          <p:spPr>
            <a:xfrm>
              <a:off x="3798966" y="5120153"/>
              <a:ext cx="787683" cy="62095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8" name="Straight Arrow Connector 37">
              <a:extLst>
                <a:ext uri="{FF2B5EF4-FFF2-40B4-BE49-F238E27FC236}">
                  <a16:creationId xmlns:a16="http://schemas.microsoft.com/office/drawing/2014/main" id="{8409D2AD-469B-2EFE-BADB-25AE1CF3035B}"/>
                </a:ext>
              </a:extLst>
            </p:cNvPr>
            <p:cNvCxnSpPr>
              <a:cxnSpLocks/>
              <a:stCxn id="19" idx="3"/>
              <a:endCxn id="37" idx="0"/>
            </p:cNvCxnSpPr>
            <p:nvPr/>
          </p:nvCxnSpPr>
          <p:spPr>
            <a:xfrm flipH="1">
              <a:off x="4192808" y="4583916"/>
              <a:ext cx="215350" cy="53623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7B917A6-0F39-9F7A-4D47-1185102B0FD4}"/>
                </a:ext>
              </a:extLst>
            </p:cNvPr>
            <p:cNvSpPr/>
            <p:nvPr/>
          </p:nvSpPr>
          <p:spPr>
            <a:xfrm>
              <a:off x="4903575" y="5152912"/>
              <a:ext cx="820495" cy="65314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20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2" name="Straight Arrow Connector 41">
              <a:extLst>
                <a:ext uri="{FF2B5EF4-FFF2-40B4-BE49-F238E27FC236}">
                  <a16:creationId xmlns:a16="http://schemas.microsoft.com/office/drawing/2014/main" id="{FE9FE4AD-81B2-BEB1-1B21-7BBBC0C3EBEE}"/>
                </a:ext>
              </a:extLst>
            </p:cNvPr>
            <p:cNvCxnSpPr>
              <a:cxnSpLocks/>
              <a:stCxn id="14" idx="3"/>
              <a:endCxn id="6" idx="0"/>
            </p:cNvCxnSpPr>
            <p:nvPr/>
          </p:nvCxnSpPr>
          <p:spPr>
            <a:xfrm flipH="1">
              <a:off x="5313823" y="4537543"/>
              <a:ext cx="151636" cy="6153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3C1B50E-6A15-70EC-1779-22FD2976D73B}"/>
                </a:ext>
              </a:extLst>
            </p:cNvPr>
            <p:cNvSpPr/>
            <p:nvPr/>
          </p:nvSpPr>
          <p:spPr>
            <a:xfrm>
              <a:off x="5982537" y="5130351"/>
              <a:ext cx="787683" cy="65314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4" name="Straight Arrow Connector 43">
              <a:extLst>
                <a:ext uri="{FF2B5EF4-FFF2-40B4-BE49-F238E27FC236}">
                  <a16:creationId xmlns:a16="http://schemas.microsoft.com/office/drawing/2014/main" id="{B858E31F-2E0F-007A-A0EA-5A59B1906D0C}"/>
                </a:ext>
              </a:extLst>
            </p:cNvPr>
            <p:cNvCxnSpPr>
              <a:cxnSpLocks/>
              <a:stCxn id="14" idx="5"/>
              <a:endCxn id="10" idx="0"/>
            </p:cNvCxnSpPr>
            <p:nvPr/>
          </p:nvCxnSpPr>
          <p:spPr>
            <a:xfrm>
              <a:off x="6081729" y="4537543"/>
              <a:ext cx="294650" cy="59280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3566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1F5EE-C37A-FBF3-A297-8B0CC8145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03A8F-7C54-B765-F3FB-A198700D59F7}"/>
              </a:ext>
            </a:extLst>
          </p:cNvPr>
          <p:cNvSpPr>
            <a:spLocks noGrp="1"/>
          </p:cNvSpPr>
          <p:nvPr>
            <p:ph type="title"/>
          </p:nvPr>
        </p:nvSpPr>
        <p:spPr>
          <a:xfrm>
            <a:off x="525040" y="65151"/>
            <a:ext cx="11207262" cy="1187323"/>
          </a:xfrm>
        </p:spPr>
        <p:txBody>
          <a:bodyPr>
            <a:noAutofit/>
          </a:bodyPr>
          <a:lstStyle/>
          <a:p>
            <a:pPr algn="ctr"/>
            <a:r>
              <a:rPr lang="en-US" sz="4000" b="1" dirty="0">
                <a:latin typeface="+mn-lt"/>
              </a:rPr>
              <a:t>Example: Construct AVL Tree for the given Array:</a:t>
            </a:r>
            <a:br>
              <a:rPr lang="en-US" sz="4000" b="1" dirty="0">
                <a:latin typeface="+mn-lt"/>
              </a:rPr>
            </a:br>
            <a:r>
              <a:rPr lang="en-US" sz="4000" b="1" strike="sngStrike" dirty="0">
                <a:latin typeface="+mn-lt"/>
              </a:rPr>
              <a:t>14, 17, 11, 7, 53, 4, 13, 12, 8, 60, 19, 16, 20</a:t>
            </a:r>
            <a:endParaRPr lang="en-IN" sz="4000" b="1" strike="sngStrike" dirty="0">
              <a:latin typeface="+mn-lt"/>
            </a:endParaRPr>
          </a:p>
        </p:txBody>
      </p:sp>
      <p:sp>
        <p:nvSpPr>
          <p:cNvPr id="5" name="TextBox 4">
            <a:extLst>
              <a:ext uri="{FF2B5EF4-FFF2-40B4-BE49-F238E27FC236}">
                <a16:creationId xmlns:a16="http://schemas.microsoft.com/office/drawing/2014/main" id="{3262BBA5-A83D-B96A-B266-C5DD4BE4D06B}"/>
              </a:ext>
            </a:extLst>
          </p:cNvPr>
          <p:cNvSpPr txBox="1"/>
          <p:nvPr/>
        </p:nvSpPr>
        <p:spPr>
          <a:xfrm>
            <a:off x="6777758" y="1131996"/>
            <a:ext cx="5338289" cy="5693866"/>
          </a:xfrm>
          <a:prstGeom prst="rect">
            <a:avLst/>
          </a:prstGeom>
          <a:noFill/>
        </p:spPr>
        <p:txBody>
          <a:bodyPr wrap="square" rtlCol="0">
            <a:spAutoFit/>
          </a:bodyPr>
          <a:lstStyle/>
          <a:p>
            <a:r>
              <a:rPr lang="en-US" sz="2600" dirty="0"/>
              <a:t>Balance Factor of node 4 is 0</a:t>
            </a:r>
          </a:p>
          <a:p>
            <a:r>
              <a:rPr lang="en-US" sz="2600" dirty="0"/>
              <a:t>Balance Factor of node 8 is 0</a:t>
            </a:r>
          </a:p>
          <a:p>
            <a:r>
              <a:rPr lang="en-US" sz="2600" dirty="0"/>
              <a:t>Balance Factor of node 13 is 0</a:t>
            </a:r>
          </a:p>
          <a:p>
            <a:r>
              <a:rPr lang="en-US" sz="2600" dirty="0"/>
              <a:t>Balance Factor of node 16 is 0</a:t>
            </a:r>
          </a:p>
          <a:p>
            <a:r>
              <a:rPr lang="en-US" sz="2600" dirty="0"/>
              <a:t>Balance Factor of node 20 is 0</a:t>
            </a:r>
          </a:p>
          <a:p>
            <a:r>
              <a:rPr lang="en-US" sz="2600" dirty="0"/>
              <a:t>Balance Factor of node 60 is 0</a:t>
            </a:r>
          </a:p>
          <a:p>
            <a:r>
              <a:rPr lang="en-US" sz="2600" dirty="0"/>
              <a:t>Balance Factor of node 19 is 0 – 1 = –1</a:t>
            </a:r>
          </a:p>
          <a:p>
            <a:r>
              <a:rPr lang="en-US" sz="2600" dirty="0"/>
              <a:t>Balance Factor of node 7 is 1 – 1 = 0</a:t>
            </a:r>
          </a:p>
          <a:p>
            <a:r>
              <a:rPr lang="en-US" sz="2600" dirty="0"/>
              <a:t>Balance Factor of node 12 is 0 – 1 = –1</a:t>
            </a:r>
          </a:p>
          <a:p>
            <a:r>
              <a:rPr lang="en-US" sz="2600" dirty="0"/>
              <a:t>Balance Factor of node 17 is 1 – 0 = 1</a:t>
            </a:r>
          </a:p>
          <a:p>
            <a:r>
              <a:rPr lang="en-US" sz="2600" dirty="0"/>
              <a:t>Balance Factor of node 53 is 1 – 1 = 0</a:t>
            </a:r>
          </a:p>
          <a:p>
            <a:r>
              <a:rPr lang="en-US" sz="2600" dirty="0"/>
              <a:t>Balance Factor of node 11 is 2 – 2 = 0</a:t>
            </a:r>
          </a:p>
          <a:p>
            <a:r>
              <a:rPr lang="en-US" sz="2600" dirty="0"/>
              <a:t>Balance Factor of node 19 is 2 – 2 = 0</a:t>
            </a:r>
          </a:p>
          <a:p>
            <a:r>
              <a:rPr lang="en-US" sz="2600" dirty="0"/>
              <a:t>Balance Factor of node 14 is 3 – 3 = 0</a:t>
            </a:r>
          </a:p>
        </p:txBody>
      </p:sp>
      <p:grpSp>
        <p:nvGrpSpPr>
          <p:cNvPr id="12" name="Group 11">
            <a:extLst>
              <a:ext uri="{FF2B5EF4-FFF2-40B4-BE49-F238E27FC236}">
                <a16:creationId xmlns:a16="http://schemas.microsoft.com/office/drawing/2014/main" id="{9D59EAEC-CD7C-F7B9-BF8D-6D69EC8D3ED5}"/>
              </a:ext>
            </a:extLst>
          </p:cNvPr>
          <p:cNvGrpSpPr/>
          <p:nvPr/>
        </p:nvGrpSpPr>
        <p:grpSpPr>
          <a:xfrm>
            <a:off x="199231" y="1238117"/>
            <a:ext cx="6457626" cy="4418563"/>
            <a:chOff x="369746" y="1387497"/>
            <a:chExt cx="6457626" cy="4418563"/>
          </a:xfrm>
        </p:grpSpPr>
        <p:grpSp>
          <p:nvGrpSpPr>
            <p:cNvPr id="13" name="Group 12">
              <a:extLst>
                <a:ext uri="{FF2B5EF4-FFF2-40B4-BE49-F238E27FC236}">
                  <a16:creationId xmlns:a16="http://schemas.microsoft.com/office/drawing/2014/main" id="{63188F9B-4F42-5F1F-2AE9-43162AAEE3A0}"/>
                </a:ext>
              </a:extLst>
            </p:cNvPr>
            <p:cNvGrpSpPr/>
            <p:nvPr/>
          </p:nvGrpSpPr>
          <p:grpSpPr>
            <a:xfrm>
              <a:off x="369746" y="1397148"/>
              <a:ext cx="6400474" cy="4408912"/>
              <a:chOff x="369746" y="1397148"/>
              <a:chExt cx="6400474" cy="4408912"/>
            </a:xfrm>
          </p:grpSpPr>
          <p:sp>
            <p:nvSpPr>
              <p:cNvPr id="18" name="Oval 17">
                <a:extLst>
                  <a:ext uri="{FF2B5EF4-FFF2-40B4-BE49-F238E27FC236}">
                    <a16:creationId xmlns:a16="http://schemas.microsoft.com/office/drawing/2014/main" id="{9B46AE93-08C7-7442-B270-460E51B77D1F}"/>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14</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97C4A827-56F2-FC6D-BD16-3F1062ED84DA}"/>
                  </a:ext>
                </a:extLst>
              </p:cNvPr>
              <p:cNvSpPr/>
              <p:nvPr/>
            </p:nvSpPr>
            <p:spPr>
              <a:xfrm>
                <a:off x="4280524" y="398635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0" name="Straight Arrow Connector 19">
                <a:extLst>
                  <a:ext uri="{FF2B5EF4-FFF2-40B4-BE49-F238E27FC236}">
                    <a16:creationId xmlns:a16="http://schemas.microsoft.com/office/drawing/2014/main" id="{00C641F5-B4D3-7818-43F4-E6B9F86956F5}"/>
                  </a:ext>
                </a:extLst>
              </p:cNvPr>
              <p:cNvCxnSpPr>
                <a:cxnSpLocks/>
                <a:stCxn id="18" idx="5"/>
                <a:endCxn id="3" idx="0"/>
              </p:cNvCxnSpPr>
              <p:nvPr/>
            </p:nvCxnSpPr>
            <p:spPr>
              <a:xfrm>
                <a:off x="3939327" y="1994710"/>
                <a:ext cx="1209663" cy="82565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D0A3D0B-176D-9EC8-60E8-26760A1CE817}"/>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11</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2" name="Straight Arrow Connector 21">
                <a:extLst>
                  <a:ext uri="{FF2B5EF4-FFF2-40B4-BE49-F238E27FC236}">
                    <a16:creationId xmlns:a16="http://schemas.microsoft.com/office/drawing/2014/main" id="{AFB82F57-2E81-C4A9-9ECD-68E95B4D74E0}"/>
                  </a:ext>
                </a:extLst>
              </p:cNvPr>
              <p:cNvCxnSpPr>
                <a:cxnSpLocks/>
                <a:stCxn id="18" idx="3"/>
                <a:endCxn id="21"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E9681CA-CFAC-D50D-2B61-E8C84D796E73}"/>
                  </a:ext>
                </a:extLst>
              </p:cNvPr>
              <p:cNvSpPr/>
              <p:nvPr/>
            </p:nvSpPr>
            <p:spPr>
              <a:xfrm>
                <a:off x="833450"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4" name="Straight Arrow Connector 23">
                <a:extLst>
                  <a:ext uri="{FF2B5EF4-FFF2-40B4-BE49-F238E27FC236}">
                    <a16:creationId xmlns:a16="http://schemas.microsoft.com/office/drawing/2014/main" id="{DCC0AD96-6CE0-42A1-6F1D-4617FD208770}"/>
                  </a:ext>
                </a:extLst>
              </p:cNvPr>
              <p:cNvCxnSpPr>
                <a:cxnSpLocks/>
                <a:stCxn id="21" idx="3"/>
                <a:endCxn id="23" idx="0"/>
              </p:cNvCxnSpPr>
              <p:nvPr/>
            </p:nvCxnSpPr>
            <p:spPr>
              <a:xfrm flipH="1">
                <a:off x="1269219" y="3626692"/>
                <a:ext cx="368608"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BF7A450-8D45-65BC-D85D-EC9E9F528460}"/>
                  </a:ext>
                </a:extLst>
              </p:cNvPr>
              <p:cNvSpPr/>
              <p:nvPr/>
            </p:nvSpPr>
            <p:spPr>
              <a:xfrm>
                <a:off x="4713221" y="282036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 name="Straight Arrow Connector 3">
                <a:extLst>
                  <a:ext uri="{FF2B5EF4-FFF2-40B4-BE49-F238E27FC236}">
                    <a16:creationId xmlns:a16="http://schemas.microsoft.com/office/drawing/2014/main" id="{B696338A-6DC0-94A2-419A-6B331796AE40}"/>
                  </a:ext>
                </a:extLst>
              </p:cNvPr>
              <p:cNvCxnSpPr>
                <a:cxnSpLocks/>
                <a:stCxn id="3" idx="3"/>
                <a:endCxn id="19" idx="0"/>
              </p:cNvCxnSpPr>
              <p:nvPr/>
            </p:nvCxnSpPr>
            <p:spPr>
              <a:xfrm flipH="1">
                <a:off x="4716293" y="3417925"/>
                <a:ext cx="124562" cy="56842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D67FF13-8979-6789-E171-6AF79177145B}"/>
                  </a:ext>
                </a:extLst>
              </p:cNvPr>
              <p:cNvSpPr/>
              <p:nvPr/>
            </p:nvSpPr>
            <p:spPr>
              <a:xfrm>
                <a:off x="2145879" y="417482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4A3FE82C-67EF-4F9F-02A9-C68F57CA2705}"/>
                  </a:ext>
                </a:extLst>
              </p:cNvPr>
              <p:cNvCxnSpPr>
                <a:cxnSpLocks/>
                <a:stCxn id="21" idx="5"/>
                <a:endCxn id="26" idx="0"/>
              </p:cNvCxnSpPr>
              <p:nvPr/>
            </p:nvCxnSpPr>
            <p:spPr>
              <a:xfrm>
                <a:off x="2254097" y="3626692"/>
                <a:ext cx="327551" cy="5481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8B7C2DD-60EE-ECB9-607A-99184A944999}"/>
                  </a:ext>
                </a:extLst>
              </p:cNvPr>
              <p:cNvSpPr/>
              <p:nvPr/>
            </p:nvSpPr>
            <p:spPr>
              <a:xfrm>
                <a:off x="2660466" y="5131950"/>
                <a:ext cx="790069" cy="67411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8" name="Straight Arrow Connector 7">
                <a:extLst>
                  <a:ext uri="{FF2B5EF4-FFF2-40B4-BE49-F238E27FC236}">
                    <a16:creationId xmlns:a16="http://schemas.microsoft.com/office/drawing/2014/main" id="{A643C7A1-0C8F-97A0-22B3-D660CD1DAC70}"/>
                  </a:ext>
                </a:extLst>
              </p:cNvPr>
              <p:cNvCxnSpPr>
                <a:cxnSpLocks/>
                <a:stCxn id="26" idx="5"/>
                <a:endCxn id="7" idx="0"/>
              </p:cNvCxnSpPr>
              <p:nvPr/>
            </p:nvCxnSpPr>
            <p:spPr>
              <a:xfrm>
                <a:off x="2889783" y="4772382"/>
                <a:ext cx="165718" cy="35956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A3C8773-9CD5-2759-ADF7-F6BA28203037}"/>
                  </a:ext>
                </a:extLst>
              </p:cNvPr>
              <p:cNvSpPr/>
              <p:nvPr/>
            </p:nvSpPr>
            <p:spPr>
              <a:xfrm>
                <a:off x="1471548" y="5184793"/>
                <a:ext cx="725952" cy="574724"/>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3BFFDE50-9454-0672-2A25-CD3135295031}"/>
                  </a:ext>
                </a:extLst>
              </p:cNvPr>
              <p:cNvCxnSpPr>
                <a:cxnSpLocks/>
                <a:stCxn id="23" idx="5"/>
                <a:endCxn id="15" idx="0"/>
              </p:cNvCxnSpPr>
              <p:nvPr/>
            </p:nvCxnSpPr>
            <p:spPr>
              <a:xfrm>
                <a:off x="1577354" y="4772382"/>
                <a:ext cx="257170" cy="4124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73F6EAD-5A6C-65FE-2274-CA45FEA68F2A}"/>
                  </a:ext>
                </a:extLst>
              </p:cNvPr>
              <p:cNvSpPr/>
              <p:nvPr/>
            </p:nvSpPr>
            <p:spPr>
              <a:xfrm>
                <a:off x="369746" y="5236297"/>
                <a:ext cx="638098" cy="52322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2" name="Straight Arrow Connector 31">
                <a:extLst>
                  <a:ext uri="{FF2B5EF4-FFF2-40B4-BE49-F238E27FC236}">
                    <a16:creationId xmlns:a16="http://schemas.microsoft.com/office/drawing/2014/main" id="{946FBFD5-9B2B-AA2C-7429-7846AF35DE62}"/>
                  </a:ext>
                </a:extLst>
              </p:cNvPr>
              <p:cNvCxnSpPr>
                <a:cxnSpLocks/>
                <a:stCxn id="23" idx="3"/>
                <a:endCxn id="29" idx="0"/>
              </p:cNvCxnSpPr>
              <p:nvPr/>
            </p:nvCxnSpPr>
            <p:spPr>
              <a:xfrm flipH="1">
                <a:off x="688795" y="4772382"/>
                <a:ext cx="272289" cy="46391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98C56FD-0E1E-8274-F260-C82C7A981C1F}"/>
                  </a:ext>
                </a:extLst>
              </p:cNvPr>
              <p:cNvSpPr/>
              <p:nvPr/>
            </p:nvSpPr>
            <p:spPr>
              <a:xfrm>
                <a:off x="5337825" y="393998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01855599-D75E-5682-71D8-38511A40948E}"/>
                  </a:ext>
                </a:extLst>
              </p:cNvPr>
              <p:cNvCxnSpPr>
                <a:cxnSpLocks/>
                <a:stCxn id="3" idx="5"/>
                <a:endCxn id="14" idx="0"/>
              </p:cNvCxnSpPr>
              <p:nvPr/>
            </p:nvCxnSpPr>
            <p:spPr>
              <a:xfrm>
                <a:off x="5457125" y="3417925"/>
                <a:ext cx="316469" cy="52205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24DB560-75C3-0C69-73B3-191D9147AAF6}"/>
                  </a:ext>
                </a:extLst>
              </p:cNvPr>
              <p:cNvSpPr/>
              <p:nvPr/>
            </p:nvSpPr>
            <p:spPr>
              <a:xfrm>
                <a:off x="3798966" y="5120153"/>
                <a:ext cx="787683" cy="62095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16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8" name="Straight Arrow Connector 37">
                <a:extLst>
                  <a:ext uri="{FF2B5EF4-FFF2-40B4-BE49-F238E27FC236}">
                    <a16:creationId xmlns:a16="http://schemas.microsoft.com/office/drawing/2014/main" id="{491723C2-660A-C3EA-7091-2D618BD9B515}"/>
                  </a:ext>
                </a:extLst>
              </p:cNvPr>
              <p:cNvCxnSpPr>
                <a:cxnSpLocks/>
                <a:stCxn id="19" idx="3"/>
                <a:endCxn id="37" idx="0"/>
              </p:cNvCxnSpPr>
              <p:nvPr/>
            </p:nvCxnSpPr>
            <p:spPr>
              <a:xfrm flipH="1">
                <a:off x="4192808" y="4583916"/>
                <a:ext cx="215350" cy="53623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140D6A0-6E6B-C7A7-7E68-D9EE81AD09B5}"/>
                  </a:ext>
                </a:extLst>
              </p:cNvPr>
              <p:cNvSpPr/>
              <p:nvPr/>
            </p:nvSpPr>
            <p:spPr>
              <a:xfrm>
                <a:off x="4903575" y="5152912"/>
                <a:ext cx="820495" cy="65314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20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2" name="Straight Arrow Connector 41">
                <a:extLst>
                  <a:ext uri="{FF2B5EF4-FFF2-40B4-BE49-F238E27FC236}">
                    <a16:creationId xmlns:a16="http://schemas.microsoft.com/office/drawing/2014/main" id="{F0094B83-5201-F4F1-C2B0-194B167A8739}"/>
                  </a:ext>
                </a:extLst>
              </p:cNvPr>
              <p:cNvCxnSpPr>
                <a:cxnSpLocks/>
                <a:stCxn id="14" idx="3"/>
                <a:endCxn id="6" idx="0"/>
              </p:cNvCxnSpPr>
              <p:nvPr/>
            </p:nvCxnSpPr>
            <p:spPr>
              <a:xfrm flipH="1">
                <a:off x="5313823" y="4537543"/>
                <a:ext cx="151636" cy="6153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4D9B73B-F1BE-EA56-CE64-55BE94B4BD94}"/>
                  </a:ext>
                </a:extLst>
              </p:cNvPr>
              <p:cNvSpPr/>
              <p:nvPr/>
            </p:nvSpPr>
            <p:spPr>
              <a:xfrm>
                <a:off x="5982537" y="5130351"/>
                <a:ext cx="787683" cy="65314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60</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4" name="Straight Arrow Connector 43">
                <a:extLst>
                  <a:ext uri="{FF2B5EF4-FFF2-40B4-BE49-F238E27FC236}">
                    <a16:creationId xmlns:a16="http://schemas.microsoft.com/office/drawing/2014/main" id="{335E9F2F-2401-A436-96BE-7BF2F79C56E6}"/>
                  </a:ext>
                </a:extLst>
              </p:cNvPr>
              <p:cNvCxnSpPr>
                <a:cxnSpLocks/>
                <a:stCxn id="14" idx="5"/>
                <a:endCxn id="10" idx="0"/>
              </p:cNvCxnSpPr>
              <p:nvPr/>
            </p:nvCxnSpPr>
            <p:spPr>
              <a:xfrm>
                <a:off x="6081729" y="4537543"/>
                <a:ext cx="294650" cy="59280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6A82443-2BAA-7A34-6A0F-7613E0A8B415}"/>
                </a:ext>
              </a:extLst>
            </p:cNvPr>
            <p:cNvSpPr txBox="1"/>
            <p:nvPr/>
          </p:nvSpPr>
          <p:spPr>
            <a:xfrm>
              <a:off x="5197325" y="2514539"/>
              <a:ext cx="743904" cy="523220"/>
            </a:xfrm>
            <a:prstGeom prst="rect">
              <a:avLst/>
            </a:prstGeom>
            <a:noFill/>
          </p:spPr>
          <p:txBody>
            <a:bodyPr wrap="square">
              <a:spAutoFit/>
            </a:bodyPr>
            <a:lstStyle/>
            <a:p>
              <a:pPr algn="ctr"/>
              <a:r>
                <a:rPr lang="en-US" sz="2800" b="1" dirty="0"/>
                <a:t>0</a:t>
              </a:r>
              <a:endParaRPr lang="en-IN" sz="2800" b="1" dirty="0"/>
            </a:p>
          </p:txBody>
        </p:sp>
        <p:sp>
          <p:nvSpPr>
            <p:cNvPr id="17" name="TextBox 16">
              <a:extLst>
                <a:ext uri="{FF2B5EF4-FFF2-40B4-BE49-F238E27FC236}">
                  <a16:creationId xmlns:a16="http://schemas.microsoft.com/office/drawing/2014/main" id="{AAB88D99-BA3C-C4AF-1A29-6FE2B2227B93}"/>
                </a:ext>
              </a:extLst>
            </p:cNvPr>
            <p:cNvSpPr txBox="1"/>
            <p:nvPr/>
          </p:nvSpPr>
          <p:spPr>
            <a:xfrm>
              <a:off x="703181" y="3841337"/>
              <a:ext cx="445997"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F73C57A3-8120-C8C8-358B-9A7AE29BAF30}"/>
                </a:ext>
              </a:extLst>
            </p:cNvPr>
            <p:cNvSpPr txBox="1"/>
            <p:nvPr/>
          </p:nvSpPr>
          <p:spPr>
            <a:xfrm>
              <a:off x="3385781" y="4900311"/>
              <a:ext cx="445997"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F00A6CDD-2182-0C55-AB03-3D25D70C90FC}"/>
                </a:ext>
              </a:extLst>
            </p:cNvPr>
            <p:cNvSpPr txBox="1"/>
            <p:nvPr/>
          </p:nvSpPr>
          <p:spPr>
            <a:xfrm>
              <a:off x="2503532" y="3816767"/>
              <a:ext cx="743904" cy="523220"/>
            </a:xfrm>
            <a:prstGeom prst="rect">
              <a:avLst/>
            </a:prstGeom>
            <a:noFill/>
          </p:spPr>
          <p:txBody>
            <a:bodyPr wrap="square">
              <a:spAutoFit/>
            </a:bodyPr>
            <a:lstStyle/>
            <a:p>
              <a:pPr algn="ctr"/>
              <a:r>
                <a:rPr lang="en-US" sz="2800" b="1" dirty="0"/>
                <a:t>–1</a:t>
              </a:r>
              <a:endParaRPr lang="en-IN" sz="2800" b="1" dirty="0"/>
            </a:p>
          </p:txBody>
        </p:sp>
        <p:sp>
          <p:nvSpPr>
            <p:cNvPr id="25" name="TextBox 24">
              <a:extLst>
                <a:ext uri="{FF2B5EF4-FFF2-40B4-BE49-F238E27FC236}">
                  <a16:creationId xmlns:a16="http://schemas.microsoft.com/office/drawing/2014/main" id="{DC536619-2B63-C784-EC54-6C2BCBEECCA1}"/>
                </a:ext>
              </a:extLst>
            </p:cNvPr>
            <p:cNvSpPr txBox="1"/>
            <p:nvPr/>
          </p:nvSpPr>
          <p:spPr>
            <a:xfrm>
              <a:off x="2028891" y="4870340"/>
              <a:ext cx="445997" cy="523220"/>
            </a:xfrm>
            <a:prstGeom prst="rect">
              <a:avLst/>
            </a:prstGeom>
            <a:noFill/>
          </p:spPr>
          <p:txBody>
            <a:bodyPr wrap="square">
              <a:spAutoFit/>
            </a:bodyPr>
            <a:lstStyle/>
            <a:p>
              <a:pPr algn="ctr"/>
              <a:r>
                <a:rPr lang="en-US" sz="2800" b="1" dirty="0"/>
                <a:t>0</a:t>
              </a:r>
              <a:endParaRPr lang="en-IN" sz="2800" b="1" dirty="0"/>
            </a:p>
          </p:txBody>
        </p:sp>
        <p:sp>
          <p:nvSpPr>
            <p:cNvPr id="28" name="TextBox 27">
              <a:extLst>
                <a:ext uri="{FF2B5EF4-FFF2-40B4-BE49-F238E27FC236}">
                  <a16:creationId xmlns:a16="http://schemas.microsoft.com/office/drawing/2014/main" id="{92DAA329-2CD1-1CD3-5962-9D2F4B9970E8}"/>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36" name="TextBox 35">
              <a:extLst>
                <a:ext uri="{FF2B5EF4-FFF2-40B4-BE49-F238E27FC236}">
                  <a16:creationId xmlns:a16="http://schemas.microsoft.com/office/drawing/2014/main" id="{FF5E9530-F615-4598-22AB-7A304A0ECDBC}"/>
                </a:ext>
              </a:extLst>
            </p:cNvPr>
            <p:cNvSpPr txBox="1"/>
            <p:nvPr/>
          </p:nvSpPr>
          <p:spPr>
            <a:xfrm>
              <a:off x="369746" y="4792415"/>
              <a:ext cx="308675" cy="523220"/>
            </a:xfrm>
            <a:prstGeom prst="rect">
              <a:avLst/>
            </a:prstGeom>
            <a:noFill/>
          </p:spPr>
          <p:txBody>
            <a:bodyPr wrap="square">
              <a:spAutoFit/>
            </a:bodyPr>
            <a:lstStyle/>
            <a:p>
              <a:pPr algn="ctr"/>
              <a:r>
                <a:rPr lang="en-US" sz="2800" b="1" dirty="0"/>
                <a:t>0</a:t>
              </a:r>
              <a:endParaRPr lang="en-IN" sz="2800" b="1" dirty="0"/>
            </a:p>
          </p:txBody>
        </p:sp>
        <p:sp>
          <p:nvSpPr>
            <p:cNvPr id="33" name="TextBox 32">
              <a:extLst>
                <a:ext uri="{FF2B5EF4-FFF2-40B4-BE49-F238E27FC236}">
                  <a16:creationId xmlns:a16="http://schemas.microsoft.com/office/drawing/2014/main" id="{9F3FD9E6-B05B-4FDF-30F3-D33001B73B60}"/>
                </a:ext>
              </a:extLst>
            </p:cNvPr>
            <p:cNvSpPr txBox="1"/>
            <p:nvPr/>
          </p:nvSpPr>
          <p:spPr>
            <a:xfrm>
              <a:off x="6099671" y="3680207"/>
              <a:ext cx="350175" cy="523220"/>
            </a:xfrm>
            <a:prstGeom prst="rect">
              <a:avLst/>
            </a:prstGeom>
            <a:noFill/>
          </p:spPr>
          <p:txBody>
            <a:bodyPr wrap="square">
              <a:spAutoFit/>
            </a:bodyPr>
            <a:lstStyle/>
            <a:p>
              <a:pPr algn="ctr"/>
              <a:r>
                <a:rPr lang="en-US" sz="2800" b="1" dirty="0"/>
                <a:t>0</a:t>
              </a:r>
              <a:endParaRPr lang="en-IN" sz="2800" b="1" dirty="0"/>
            </a:p>
          </p:txBody>
        </p:sp>
        <p:sp>
          <p:nvSpPr>
            <p:cNvPr id="40" name="TextBox 39">
              <a:extLst>
                <a:ext uri="{FF2B5EF4-FFF2-40B4-BE49-F238E27FC236}">
                  <a16:creationId xmlns:a16="http://schemas.microsoft.com/office/drawing/2014/main" id="{0944029A-EBA5-88CB-924A-A19000567E2E}"/>
                </a:ext>
              </a:extLst>
            </p:cNvPr>
            <p:cNvSpPr txBox="1"/>
            <p:nvPr/>
          </p:nvSpPr>
          <p:spPr>
            <a:xfrm>
              <a:off x="4066960" y="3651600"/>
              <a:ext cx="575283" cy="523220"/>
            </a:xfrm>
            <a:prstGeom prst="rect">
              <a:avLst/>
            </a:prstGeom>
            <a:noFill/>
          </p:spPr>
          <p:txBody>
            <a:bodyPr wrap="square">
              <a:spAutoFit/>
            </a:bodyPr>
            <a:lstStyle/>
            <a:p>
              <a:pPr algn="ctr"/>
              <a:r>
                <a:rPr lang="en-US" sz="2800" b="1" dirty="0"/>
                <a:t>1</a:t>
              </a:r>
              <a:endParaRPr lang="en-IN" sz="2800" b="1" dirty="0"/>
            </a:p>
          </p:txBody>
        </p:sp>
        <p:sp>
          <p:nvSpPr>
            <p:cNvPr id="41" name="TextBox 40">
              <a:extLst>
                <a:ext uri="{FF2B5EF4-FFF2-40B4-BE49-F238E27FC236}">
                  <a16:creationId xmlns:a16="http://schemas.microsoft.com/office/drawing/2014/main" id="{ED58B389-0242-4972-6E95-013A33918DF5}"/>
                </a:ext>
              </a:extLst>
            </p:cNvPr>
            <p:cNvSpPr txBox="1"/>
            <p:nvPr/>
          </p:nvSpPr>
          <p:spPr>
            <a:xfrm>
              <a:off x="4389566" y="4952166"/>
              <a:ext cx="743904" cy="523220"/>
            </a:xfrm>
            <a:prstGeom prst="rect">
              <a:avLst/>
            </a:prstGeom>
            <a:noFill/>
          </p:spPr>
          <p:txBody>
            <a:bodyPr wrap="square">
              <a:spAutoFit/>
            </a:bodyPr>
            <a:lstStyle/>
            <a:p>
              <a:pPr algn="ctr"/>
              <a:r>
                <a:rPr lang="en-US" sz="2800" b="1" dirty="0"/>
                <a:t>0</a:t>
              </a:r>
              <a:endParaRPr lang="en-IN" sz="2800" b="1" dirty="0"/>
            </a:p>
          </p:txBody>
        </p:sp>
        <p:sp>
          <p:nvSpPr>
            <p:cNvPr id="43" name="TextBox 42">
              <a:extLst>
                <a:ext uri="{FF2B5EF4-FFF2-40B4-BE49-F238E27FC236}">
                  <a16:creationId xmlns:a16="http://schemas.microsoft.com/office/drawing/2014/main" id="{87D1B0F1-A8BA-4B75-A6B6-FB3ED03B1F8C}"/>
                </a:ext>
              </a:extLst>
            </p:cNvPr>
            <p:cNvSpPr txBox="1"/>
            <p:nvPr/>
          </p:nvSpPr>
          <p:spPr>
            <a:xfrm>
              <a:off x="5475977" y="4852034"/>
              <a:ext cx="519578" cy="523220"/>
            </a:xfrm>
            <a:prstGeom prst="rect">
              <a:avLst/>
            </a:prstGeom>
            <a:noFill/>
          </p:spPr>
          <p:txBody>
            <a:bodyPr wrap="square">
              <a:spAutoFit/>
            </a:bodyPr>
            <a:lstStyle/>
            <a:p>
              <a:pPr algn="ctr"/>
              <a:r>
                <a:rPr lang="en-US" sz="2800" b="1" dirty="0"/>
                <a:t>0</a:t>
              </a:r>
              <a:endParaRPr lang="en-IN" sz="2800" b="1" dirty="0"/>
            </a:p>
          </p:txBody>
        </p:sp>
        <p:sp>
          <p:nvSpPr>
            <p:cNvPr id="49" name="TextBox 48">
              <a:extLst>
                <a:ext uri="{FF2B5EF4-FFF2-40B4-BE49-F238E27FC236}">
                  <a16:creationId xmlns:a16="http://schemas.microsoft.com/office/drawing/2014/main" id="{165C39F2-1D1A-7FAE-3219-8B2F2D0159CE}"/>
                </a:ext>
              </a:extLst>
            </p:cNvPr>
            <p:cNvSpPr txBox="1"/>
            <p:nvPr/>
          </p:nvSpPr>
          <p:spPr>
            <a:xfrm>
              <a:off x="6413583" y="4771979"/>
              <a:ext cx="413789" cy="523220"/>
            </a:xfrm>
            <a:prstGeom prst="rect">
              <a:avLst/>
            </a:prstGeom>
            <a:noFill/>
          </p:spPr>
          <p:txBody>
            <a:bodyPr wrap="square">
              <a:spAutoFit/>
            </a:bodyPr>
            <a:lstStyle/>
            <a:p>
              <a:pPr algn="ctr"/>
              <a:r>
                <a:rPr lang="en-US" sz="2800" b="1" dirty="0"/>
                <a:t>0</a:t>
              </a:r>
              <a:endParaRPr lang="en-IN" sz="2800" b="1" dirty="0"/>
            </a:p>
          </p:txBody>
        </p:sp>
        <p:sp>
          <p:nvSpPr>
            <p:cNvPr id="78" name="TextBox 77">
              <a:extLst>
                <a:ext uri="{FF2B5EF4-FFF2-40B4-BE49-F238E27FC236}">
                  <a16:creationId xmlns:a16="http://schemas.microsoft.com/office/drawing/2014/main" id="{14FAE638-061E-B1EE-FC3B-AC640AC0DF93}"/>
                </a:ext>
              </a:extLst>
            </p:cNvPr>
            <p:cNvSpPr txBox="1"/>
            <p:nvPr/>
          </p:nvSpPr>
          <p:spPr>
            <a:xfrm>
              <a:off x="4041981" y="1387497"/>
              <a:ext cx="393642"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31369586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9D8B-EE5A-CD7C-C3FC-DF55546F6A65}"/>
              </a:ext>
            </a:extLst>
          </p:cNvPr>
          <p:cNvSpPr>
            <a:spLocks noGrp="1"/>
          </p:cNvSpPr>
          <p:nvPr>
            <p:ph type="title"/>
          </p:nvPr>
        </p:nvSpPr>
        <p:spPr>
          <a:xfrm>
            <a:off x="0" y="365125"/>
            <a:ext cx="12192000" cy="1325563"/>
          </a:xfrm>
        </p:spPr>
        <p:txBody>
          <a:bodyPr/>
          <a:lstStyle/>
          <a:p>
            <a:pPr algn="ctr"/>
            <a:r>
              <a:rPr lang="en-US" b="1" dirty="0">
                <a:latin typeface="+mn-lt"/>
              </a:rPr>
              <a:t>Example 2: Construct AVL Tree for the given array</a:t>
            </a:r>
            <a:br>
              <a:rPr lang="en-US" b="1" dirty="0">
                <a:latin typeface="+mn-lt"/>
              </a:rPr>
            </a:br>
            <a:r>
              <a:rPr lang="en-US" b="1" dirty="0">
                <a:latin typeface="+mn-lt"/>
              </a:rPr>
              <a:t>5, 6, 8, 3, 2, 4, 7</a:t>
            </a:r>
            <a:endParaRPr lang="en-IN" b="1" dirty="0">
              <a:latin typeface="+mn-lt"/>
            </a:endParaRPr>
          </a:p>
        </p:txBody>
      </p:sp>
      <p:sp>
        <p:nvSpPr>
          <p:cNvPr id="3" name="Content Placeholder 2">
            <a:extLst>
              <a:ext uri="{FF2B5EF4-FFF2-40B4-BE49-F238E27FC236}">
                <a16:creationId xmlns:a16="http://schemas.microsoft.com/office/drawing/2014/main" id="{5737A86D-FC25-55D1-7A7C-31BD37D2F4C4}"/>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9038586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41003-0AF8-11ED-306A-93BEB5125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68AAB-7B4A-1AC5-347F-97AD36F51FED}"/>
              </a:ext>
            </a:extLst>
          </p:cNvPr>
          <p:cNvSpPr>
            <a:spLocks noGrp="1"/>
          </p:cNvSpPr>
          <p:nvPr>
            <p:ph type="title"/>
          </p:nvPr>
        </p:nvSpPr>
        <p:spPr>
          <a:xfrm>
            <a:off x="0" y="365125"/>
            <a:ext cx="12192000" cy="1325563"/>
          </a:xfrm>
        </p:spPr>
        <p:txBody>
          <a:bodyPr/>
          <a:lstStyle/>
          <a:p>
            <a:pPr algn="ctr"/>
            <a:r>
              <a:rPr lang="en-US" b="1" dirty="0">
                <a:latin typeface="+mn-lt"/>
              </a:rPr>
              <a:t>Example 2: Construct AVL Tree for the given array</a:t>
            </a:r>
            <a:br>
              <a:rPr lang="en-US" b="1" dirty="0">
                <a:latin typeface="+mn-lt"/>
              </a:rPr>
            </a:br>
            <a:r>
              <a:rPr lang="en-US" b="1" dirty="0">
                <a:latin typeface="+mn-lt"/>
              </a:rPr>
              <a:t>5, 6, 8, 3, 2, 4, 7</a:t>
            </a:r>
            <a:endParaRPr lang="en-IN" b="1" dirty="0">
              <a:latin typeface="+mn-lt"/>
            </a:endParaRPr>
          </a:p>
        </p:txBody>
      </p:sp>
      <p:sp>
        <p:nvSpPr>
          <p:cNvPr id="3" name="Content Placeholder 2">
            <a:extLst>
              <a:ext uri="{FF2B5EF4-FFF2-40B4-BE49-F238E27FC236}">
                <a16:creationId xmlns:a16="http://schemas.microsoft.com/office/drawing/2014/main" id="{AA362C72-6992-92D0-81B2-A9CC20820195}"/>
              </a:ext>
            </a:extLst>
          </p:cNvPr>
          <p:cNvSpPr>
            <a:spLocks noGrp="1"/>
          </p:cNvSpPr>
          <p:nvPr>
            <p:ph idx="1"/>
          </p:nvPr>
        </p:nvSpPr>
        <p:spPr>
          <a:xfrm>
            <a:off x="838200" y="2686049"/>
            <a:ext cx="10515600" cy="3490913"/>
          </a:xfrm>
        </p:spPr>
        <p:txBody>
          <a:bodyPr>
            <a:normAutofit/>
          </a:bodyPr>
          <a:lstStyle/>
          <a:p>
            <a:pPr marL="0" indent="0" algn="ctr">
              <a:buNone/>
            </a:pPr>
            <a:r>
              <a:rPr lang="en-US" sz="4800" b="1" dirty="0"/>
              <a:t>Left as Exercise to the Students</a:t>
            </a:r>
            <a:endParaRPr lang="en-IN" sz="4800" b="1" dirty="0"/>
          </a:p>
        </p:txBody>
      </p:sp>
    </p:spTree>
    <p:extLst>
      <p:ext uri="{BB962C8B-B14F-4D97-AF65-F5344CB8AC3E}">
        <p14:creationId xmlns:p14="http://schemas.microsoft.com/office/powerpoint/2010/main" val="1259035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BADF-7F94-AA2D-8EC1-5A82FBB16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9CE2A-BE19-2ED9-2AD9-5EA80471288F}"/>
              </a:ext>
            </a:extLst>
          </p:cNvPr>
          <p:cNvSpPr>
            <a:spLocks noGrp="1"/>
          </p:cNvSpPr>
          <p:nvPr>
            <p:ph type="title"/>
          </p:nvPr>
        </p:nvSpPr>
        <p:spPr>
          <a:xfrm>
            <a:off x="0" y="365125"/>
            <a:ext cx="12192000" cy="1325563"/>
          </a:xfrm>
        </p:spPr>
        <p:txBody>
          <a:bodyPr/>
          <a:lstStyle/>
          <a:p>
            <a:pPr algn="ctr"/>
            <a:r>
              <a:rPr lang="en-US" b="1" dirty="0">
                <a:latin typeface="+mn-lt"/>
              </a:rPr>
              <a:t>Example 2: Construct AVL Tree for the given array</a:t>
            </a:r>
            <a:br>
              <a:rPr lang="en-US" b="1" dirty="0">
                <a:latin typeface="+mn-lt"/>
              </a:rPr>
            </a:br>
            <a:r>
              <a:rPr lang="en-US" b="1" dirty="0">
                <a:latin typeface="+mn-lt"/>
              </a:rPr>
              <a:t>5, 6, 8, 3, 2, 4, 7</a:t>
            </a:r>
            <a:endParaRPr lang="en-IN" b="1" dirty="0">
              <a:latin typeface="+mn-lt"/>
            </a:endParaRPr>
          </a:p>
        </p:txBody>
      </p:sp>
      <p:sp>
        <p:nvSpPr>
          <p:cNvPr id="3" name="Content Placeholder 2">
            <a:extLst>
              <a:ext uri="{FF2B5EF4-FFF2-40B4-BE49-F238E27FC236}">
                <a16:creationId xmlns:a16="http://schemas.microsoft.com/office/drawing/2014/main" id="{35DC2005-60B2-8ABB-32E2-85F7F1399C1C}"/>
              </a:ext>
            </a:extLst>
          </p:cNvPr>
          <p:cNvSpPr>
            <a:spLocks noGrp="1"/>
          </p:cNvSpPr>
          <p:nvPr>
            <p:ph idx="1"/>
          </p:nvPr>
        </p:nvSpPr>
        <p:spPr>
          <a:xfrm>
            <a:off x="838200" y="1825625"/>
            <a:ext cx="10515600" cy="989013"/>
          </a:xfrm>
        </p:spPr>
        <p:txBody>
          <a:bodyPr>
            <a:normAutofit/>
          </a:bodyPr>
          <a:lstStyle/>
          <a:p>
            <a:r>
              <a:rPr lang="en-US" sz="4800" dirty="0"/>
              <a:t>Final Tree is</a:t>
            </a:r>
            <a:endParaRPr lang="en-IN" sz="4800" dirty="0"/>
          </a:p>
        </p:txBody>
      </p:sp>
      <p:grpSp>
        <p:nvGrpSpPr>
          <p:cNvPr id="4" name="Group 3">
            <a:extLst>
              <a:ext uri="{FF2B5EF4-FFF2-40B4-BE49-F238E27FC236}">
                <a16:creationId xmlns:a16="http://schemas.microsoft.com/office/drawing/2014/main" id="{5071A525-0352-FEC1-52B6-0B0E97F26FE8}"/>
              </a:ext>
            </a:extLst>
          </p:cNvPr>
          <p:cNvGrpSpPr/>
          <p:nvPr/>
        </p:nvGrpSpPr>
        <p:grpSpPr>
          <a:xfrm>
            <a:off x="3518486" y="2296319"/>
            <a:ext cx="6567949" cy="3733872"/>
            <a:chOff x="374301" y="1387497"/>
            <a:chExt cx="6567949" cy="3733872"/>
          </a:xfrm>
        </p:grpSpPr>
        <p:grpSp>
          <p:nvGrpSpPr>
            <p:cNvPr id="5" name="Group 4">
              <a:extLst>
                <a:ext uri="{FF2B5EF4-FFF2-40B4-BE49-F238E27FC236}">
                  <a16:creationId xmlns:a16="http://schemas.microsoft.com/office/drawing/2014/main" id="{C496948C-F5F3-828E-C556-E717C84024B9}"/>
                </a:ext>
              </a:extLst>
            </p:cNvPr>
            <p:cNvGrpSpPr/>
            <p:nvPr/>
          </p:nvGrpSpPr>
          <p:grpSpPr>
            <a:xfrm>
              <a:off x="688666" y="1397148"/>
              <a:ext cx="5892159" cy="3724221"/>
              <a:chOff x="688666" y="1397148"/>
              <a:chExt cx="5892159" cy="3724221"/>
            </a:xfrm>
          </p:grpSpPr>
          <p:sp>
            <p:nvSpPr>
              <p:cNvPr id="19" name="Oval 18">
                <a:extLst>
                  <a:ext uri="{FF2B5EF4-FFF2-40B4-BE49-F238E27FC236}">
                    <a16:creationId xmlns:a16="http://schemas.microsoft.com/office/drawing/2014/main" id="{0015DB0E-5DDB-96A4-6B8D-66DB01894D61}"/>
                  </a:ext>
                </a:extLst>
              </p:cNvPr>
              <p:cNvSpPr/>
              <p:nvPr/>
            </p:nvSpPr>
            <p:spPr>
              <a:xfrm>
                <a:off x="3195423" y="139714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20" name="Oval 19">
                <a:extLst>
                  <a:ext uri="{FF2B5EF4-FFF2-40B4-BE49-F238E27FC236}">
                    <a16:creationId xmlns:a16="http://schemas.microsoft.com/office/drawing/2014/main" id="{195C79A2-7024-F76C-15E3-96D3FC3F2614}"/>
                  </a:ext>
                </a:extLst>
              </p:cNvPr>
              <p:cNvSpPr/>
              <p:nvPr/>
            </p:nvSpPr>
            <p:spPr>
              <a:xfrm>
                <a:off x="3882641" y="442128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6</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1" name="Straight Arrow Connector 20">
                <a:extLst>
                  <a:ext uri="{FF2B5EF4-FFF2-40B4-BE49-F238E27FC236}">
                    <a16:creationId xmlns:a16="http://schemas.microsoft.com/office/drawing/2014/main" id="{CF8063BD-47A7-BBD8-C797-C12567E28C45}"/>
                  </a:ext>
                </a:extLst>
              </p:cNvPr>
              <p:cNvCxnSpPr>
                <a:cxnSpLocks/>
                <a:stCxn id="19" idx="5"/>
                <a:endCxn id="26" idx="0"/>
              </p:cNvCxnSpPr>
              <p:nvPr/>
            </p:nvCxnSpPr>
            <p:spPr>
              <a:xfrm>
                <a:off x="3939327" y="1994710"/>
                <a:ext cx="1295391" cy="82565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9080810-EEDD-E025-015E-33CFF25839FB}"/>
                  </a:ext>
                </a:extLst>
              </p:cNvPr>
              <p:cNvSpPr/>
              <p:nvPr/>
            </p:nvSpPr>
            <p:spPr>
              <a:xfrm>
                <a:off x="1510193" y="3029130"/>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3</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3" name="Straight Arrow Connector 22">
                <a:extLst>
                  <a:ext uri="{FF2B5EF4-FFF2-40B4-BE49-F238E27FC236}">
                    <a16:creationId xmlns:a16="http://schemas.microsoft.com/office/drawing/2014/main" id="{0F344CE5-08F9-42BE-0EB7-F55924D21A1B}"/>
                  </a:ext>
                </a:extLst>
              </p:cNvPr>
              <p:cNvCxnSpPr>
                <a:cxnSpLocks/>
                <a:stCxn id="19" idx="3"/>
                <a:endCxn id="22" idx="0"/>
              </p:cNvCxnSpPr>
              <p:nvPr/>
            </p:nvCxnSpPr>
            <p:spPr>
              <a:xfrm flipH="1">
                <a:off x="1945962" y="1994710"/>
                <a:ext cx="1377095" cy="1034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E85F5A-5DCC-F860-4BA7-01821CCAC5B7}"/>
                  </a:ext>
                </a:extLst>
              </p:cNvPr>
              <p:cNvSpPr/>
              <p:nvPr/>
            </p:nvSpPr>
            <p:spPr>
              <a:xfrm>
                <a:off x="688666" y="442128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5" name="Straight Arrow Connector 24">
                <a:extLst>
                  <a:ext uri="{FF2B5EF4-FFF2-40B4-BE49-F238E27FC236}">
                    <a16:creationId xmlns:a16="http://schemas.microsoft.com/office/drawing/2014/main" id="{CA962B80-F89E-9956-BC77-6D4FFDFC5659}"/>
                  </a:ext>
                </a:extLst>
              </p:cNvPr>
              <p:cNvCxnSpPr>
                <a:cxnSpLocks/>
                <a:stCxn id="22" idx="3"/>
                <a:endCxn id="24" idx="0"/>
              </p:cNvCxnSpPr>
              <p:nvPr/>
            </p:nvCxnSpPr>
            <p:spPr>
              <a:xfrm flipH="1">
                <a:off x="1124435" y="3626692"/>
                <a:ext cx="513392" cy="79458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D8B9ACE-2A42-A518-8EB1-37BF031178E4}"/>
                  </a:ext>
                </a:extLst>
              </p:cNvPr>
              <p:cNvSpPr/>
              <p:nvPr/>
            </p:nvSpPr>
            <p:spPr>
              <a:xfrm>
                <a:off x="4798949" y="282036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8FE843F5-AF1A-1E06-FEF5-E530B43AC474}"/>
                  </a:ext>
                </a:extLst>
              </p:cNvPr>
              <p:cNvCxnSpPr>
                <a:cxnSpLocks/>
                <a:stCxn id="26" idx="3"/>
                <a:endCxn id="20" idx="0"/>
              </p:cNvCxnSpPr>
              <p:nvPr/>
            </p:nvCxnSpPr>
            <p:spPr>
              <a:xfrm flipH="1">
                <a:off x="4318410" y="3417925"/>
                <a:ext cx="608173" cy="100335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4CC526B-B6AE-1224-581C-707A9617878E}"/>
                  </a:ext>
                </a:extLst>
              </p:cNvPr>
              <p:cNvSpPr/>
              <p:nvPr/>
            </p:nvSpPr>
            <p:spPr>
              <a:xfrm>
                <a:off x="2416375" y="442128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29" name="Straight Arrow Connector 28">
                <a:extLst>
                  <a:ext uri="{FF2B5EF4-FFF2-40B4-BE49-F238E27FC236}">
                    <a16:creationId xmlns:a16="http://schemas.microsoft.com/office/drawing/2014/main" id="{AEE26E01-D726-2E4B-AE69-5F2306E52C49}"/>
                  </a:ext>
                </a:extLst>
              </p:cNvPr>
              <p:cNvCxnSpPr>
                <a:cxnSpLocks/>
                <a:stCxn id="22" idx="5"/>
                <a:endCxn id="28" idx="0"/>
              </p:cNvCxnSpPr>
              <p:nvPr/>
            </p:nvCxnSpPr>
            <p:spPr>
              <a:xfrm>
                <a:off x="2254097" y="3626692"/>
                <a:ext cx="598047" cy="79458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AF8F74-1AE2-1E5A-9A64-E90280BDAC88}"/>
                  </a:ext>
                </a:extLst>
              </p:cNvPr>
              <p:cNvSpPr/>
              <p:nvPr/>
            </p:nvSpPr>
            <p:spPr>
              <a:xfrm>
                <a:off x="5709287" y="442128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7" name="Straight Arrow Connector 36">
                <a:extLst>
                  <a:ext uri="{FF2B5EF4-FFF2-40B4-BE49-F238E27FC236}">
                    <a16:creationId xmlns:a16="http://schemas.microsoft.com/office/drawing/2014/main" id="{1BD9717B-448B-8625-9632-7BCC0E0610BD}"/>
                  </a:ext>
                </a:extLst>
              </p:cNvPr>
              <p:cNvCxnSpPr>
                <a:cxnSpLocks/>
                <a:stCxn id="26" idx="5"/>
                <a:endCxn id="36" idx="0"/>
              </p:cNvCxnSpPr>
              <p:nvPr/>
            </p:nvCxnSpPr>
            <p:spPr>
              <a:xfrm>
                <a:off x="5542853" y="3417925"/>
                <a:ext cx="602203" cy="100335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04F78441-9DF4-B619-6401-707E857E3639}"/>
                </a:ext>
              </a:extLst>
            </p:cNvPr>
            <p:cNvSpPr txBox="1"/>
            <p:nvPr/>
          </p:nvSpPr>
          <p:spPr>
            <a:xfrm>
              <a:off x="5283053" y="2514539"/>
              <a:ext cx="743904" cy="523220"/>
            </a:xfrm>
            <a:prstGeom prst="rect">
              <a:avLst/>
            </a:prstGeom>
            <a:noFill/>
          </p:spPr>
          <p:txBody>
            <a:bodyPr wrap="square">
              <a:spAutoFit/>
            </a:bodyPr>
            <a:lstStyle/>
            <a:p>
              <a:pPr algn="ctr"/>
              <a:r>
                <a:rPr lang="en-US" sz="2800" b="1" dirty="0"/>
                <a:t>0</a:t>
              </a:r>
              <a:endParaRPr lang="en-IN" sz="2800" b="1" dirty="0"/>
            </a:p>
          </p:txBody>
        </p:sp>
        <p:sp>
          <p:nvSpPr>
            <p:cNvPr id="7" name="TextBox 6">
              <a:extLst>
                <a:ext uri="{FF2B5EF4-FFF2-40B4-BE49-F238E27FC236}">
                  <a16:creationId xmlns:a16="http://schemas.microsoft.com/office/drawing/2014/main" id="{84E113AE-D35A-1AE7-3800-5856F7613A89}"/>
                </a:ext>
              </a:extLst>
            </p:cNvPr>
            <p:cNvSpPr txBox="1"/>
            <p:nvPr/>
          </p:nvSpPr>
          <p:spPr>
            <a:xfrm>
              <a:off x="374301" y="4080676"/>
              <a:ext cx="445997" cy="523220"/>
            </a:xfrm>
            <a:prstGeom prst="rect">
              <a:avLst/>
            </a:prstGeom>
            <a:noFill/>
          </p:spPr>
          <p:txBody>
            <a:bodyPr wrap="square">
              <a:spAutoFit/>
            </a:bodyPr>
            <a:lstStyle/>
            <a:p>
              <a:pPr algn="ctr"/>
              <a:r>
                <a:rPr lang="en-US" sz="2800" b="1" dirty="0"/>
                <a:t>0</a:t>
              </a:r>
              <a:endParaRPr lang="en-IN" sz="2800" b="1" dirty="0"/>
            </a:p>
          </p:txBody>
        </p:sp>
        <p:sp>
          <p:nvSpPr>
            <p:cNvPr id="9" name="TextBox 8">
              <a:extLst>
                <a:ext uri="{FF2B5EF4-FFF2-40B4-BE49-F238E27FC236}">
                  <a16:creationId xmlns:a16="http://schemas.microsoft.com/office/drawing/2014/main" id="{2DB7CB56-6A9F-8335-B812-D9ACA7E3D596}"/>
                </a:ext>
              </a:extLst>
            </p:cNvPr>
            <p:cNvSpPr txBox="1"/>
            <p:nvPr/>
          </p:nvSpPr>
          <p:spPr>
            <a:xfrm>
              <a:off x="2830602" y="4055304"/>
              <a:ext cx="743904" cy="523220"/>
            </a:xfrm>
            <a:prstGeom prst="rect">
              <a:avLst/>
            </a:prstGeom>
            <a:noFill/>
          </p:spPr>
          <p:txBody>
            <a:bodyPr wrap="square">
              <a:spAutoFit/>
            </a:bodyPr>
            <a:lstStyle/>
            <a:p>
              <a:pPr algn="ctr"/>
              <a:r>
                <a:rPr lang="en-US" sz="2800" b="1" dirty="0"/>
                <a:t>0</a:t>
              </a:r>
              <a:endParaRPr lang="en-IN" sz="2800" b="1" dirty="0"/>
            </a:p>
          </p:txBody>
        </p:sp>
        <p:sp>
          <p:nvSpPr>
            <p:cNvPr id="11" name="TextBox 10">
              <a:extLst>
                <a:ext uri="{FF2B5EF4-FFF2-40B4-BE49-F238E27FC236}">
                  <a16:creationId xmlns:a16="http://schemas.microsoft.com/office/drawing/2014/main" id="{235FED23-148E-FE25-C136-8A7F4324FEEC}"/>
                </a:ext>
              </a:extLst>
            </p:cNvPr>
            <p:cNvSpPr txBox="1"/>
            <p:nvPr/>
          </p:nvSpPr>
          <p:spPr>
            <a:xfrm>
              <a:off x="2230021" y="2926151"/>
              <a:ext cx="599381" cy="523220"/>
            </a:xfrm>
            <a:prstGeom prst="rect">
              <a:avLst/>
            </a:prstGeom>
            <a:noFill/>
          </p:spPr>
          <p:txBody>
            <a:bodyPr wrap="square">
              <a:spAutoFit/>
            </a:bodyPr>
            <a:lstStyle/>
            <a:p>
              <a:pPr algn="ctr"/>
              <a:r>
                <a:rPr lang="en-US" sz="2800" b="1" dirty="0"/>
                <a:t>0</a:t>
              </a:r>
              <a:endParaRPr lang="en-IN" sz="2800" b="1" dirty="0"/>
            </a:p>
          </p:txBody>
        </p:sp>
        <p:sp>
          <p:nvSpPr>
            <p:cNvPr id="13" name="TextBox 12">
              <a:extLst>
                <a:ext uri="{FF2B5EF4-FFF2-40B4-BE49-F238E27FC236}">
                  <a16:creationId xmlns:a16="http://schemas.microsoft.com/office/drawing/2014/main" id="{C0A3742D-4E12-8FB8-9A68-0BEAA23B1399}"/>
                </a:ext>
              </a:extLst>
            </p:cNvPr>
            <p:cNvSpPr txBox="1"/>
            <p:nvPr/>
          </p:nvSpPr>
          <p:spPr>
            <a:xfrm>
              <a:off x="6592075" y="4067808"/>
              <a:ext cx="350175" cy="523220"/>
            </a:xfrm>
            <a:prstGeom prst="rect">
              <a:avLst/>
            </a:prstGeom>
            <a:noFill/>
          </p:spPr>
          <p:txBody>
            <a:bodyPr wrap="square">
              <a:spAutoFit/>
            </a:bodyPr>
            <a:lstStyle/>
            <a:p>
              <a:pPr algn="ctr"/>
              <a:r>
                <a:rPr lang="en-US" sz="2800" b="1" dirty="0"/>
                <a:t>0</a:t>
              </a:r>
              <a:endParaRPr lang="en-IN" sz="2800" b="1" dirty="0"/>
            </a:p>
          </p:txBody>
        </p:sp>
        <p:sp>
          <p:nvSpPr>
            <p:cNvPr id="14" name="TextBox 13">
              <a:extLst>
                <a:ext uri="{FF2B5EF4-FFF2-40B4-BE49-F238E27FC236}">
                  <a16:creationId xmlns:a16="http://schemas.microsoft.com/office/drawing/2014/main" id="{BBA25C46-34DE-9F84-0895-6F346CD32766}"/>
                </a:ext>
              </a:extLst>
            </p:cNvPr>
            <p:cNvSpPr txBox="1"/>
            <p:nvPr/>
          </p:nvSpPr>
          <p:spPr>
            <a:xfrm>
              <a:off x="3695663" y="4067808"/>
              <a:ext cx="575283" cy="523220"/>
            </a:xfrm>
            <a:prstGeom prst="rect">
              <a:avLst/>
            </a:prstGeom>
            <a:noFill/>
          </p:spPr>
          <p:txBody>
            <a:bodyPr wrap="square">
              <a:spAutoFit/>
            </a:bodyPr>
            <a:lstStyle/>
            <a:p>
              <a:pPr algn="ctr"/>
              <a:r>
                <a:rPr lang="en-US" sz="2800" b="1" dirty="0"/>
                <a:t>0</a:t>
              </a:r>
              <a:endParaRPr lang="en-IN" sz="2800" b="1" dirty="0"/>
            </a:p>
          </p:txBody>
        </p:sp>
        <p:sp>
          <p:nvSpPr>
            <p:cNvPr id="18" name="TextBox 17">
              <a:extLst>
                <a:ext uri="{FF2B5EF4-FFF2-40B4-BE49-F238E27FC236}">
                  <a16:creationId xmlns:a16="http://schemas.microsoft.com/office/drawing/2014/main" id="{3AF65CE5-8162-6F3B-F727-DE633744B661}"/>
                </a:ext>
              </a:extLst>
            </p:cNvPr>
            <p:cNvSpPr txBox="1"/>
            <p:nvPr/>
          </p:nvSpPr>
          <p:spPr>
            <a:xfrm>
              <a:off x="4041981" y="1387497"/>
              <a:ext cx="393642" cy="523220"/>
            </a:xfrm>
            <a:prstGeom prst="rect">
              <a:avLst/>
            </a:prstGeom>
            <a:noFill/>
          </p:spPr>
          <p:txBody>
            <a:bodyPr wrap="square">
              <a:spAutoFit/>
            </a:bodyPr>
            <a:lstStyle/>
            <a:p>
              <a:pPr algn="ctr"/>
              <a:r>
                <a:rPr lang="en-US" sz="2800" b="1" dirty="0"/>
                <a:t>0</a:t>
              </a:r>
              <a:endParaRPr lang="en-IN" sz="2800" b="1" dirty="0"/>
            </a:p>
          </p:txBody>
        </p:sp>
      </p:grpSp>
    </p:spTree>
    <p:extLst>
      <p:ext uri="{BB962C8B-B14F-4D97-AF65-F5344CB8AC3E}">
        <p14:creationId xmlns:p14="http://schemas.microsoft.com/office/powerpoint/2010/main" val="2367922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FA47-3DEB-84B6-70D0-2876C0F88102}"/>
              </a:ext>
            </a:extLst>
          </p:cNvPr>
          <p:cNvSpPr>
            <a:spLocks noGrp="1"/>
          </p:cNvSpPr>
          <p:nvPr>
            <p:ph type="title"/>
          </p:nvPr>
        </p:nvSpPr>
        <p:spPr>
          <a:xfrm>
            <a:off x="838200" y="46037"/>
            <a:ext cx="10515600" cy="911225"/>
          </a:xfrm>
        </p:spPr>
        <p:txBody>
          <a:bodyPr>
            <a:noAutofit/>
          </a:bodyPr>
          <a:lstStyle/>
          <a:p>
            <a:pPr algn="ctr"/>
            <a:r>
              <a:rPr lang="en-US" sz="6000" b="1" dirty="0">
                <a:latin typeface="+mn-lt"/>
              </a:rPr>
              <a:t>2-3 Trees</a:t>
            </a:r>
            <a:endParaRPr lang="en-IN" sz="6000" b="1" dirty="0">
              <a:latin typeface="+mn-lt"/>
            </a:endParaRPr>
          </a:p>
        </p:txBody>
      </p:sp>
      <p:sp>
        <p:nvSpPr>
          <p:cNvPr id="3" name="Content Placeholder 2">
            <a:extLst>
              <a:ext uri="{FF2B5EF4-FFF2-40B4-BE49-F238E27FC236}">
                <a16:creationId xmlns:a16="http://schemas.microsoft.com/office/drawing/2014/main" id="{A3AF494C-2893-207D-2F72-9A646B41184C}"/>
              </a:ext>
            </a:extLst>
          </p:cNvPr>
          <p:cNvSpPr>
            <a:spLocks noGrp="1"/>
          </p:cNvSpPr>
          <p:nvPr>
            <p:ph idx="1"/>
          </p:nvPr>
        </p:nvSpPr>
        <p:spPr>
          <a:xfrm>
            <a:off x="288131" y="771525"/>
            <a:ext cx="11615738" cy="6040438"/>
          </a:xfrm>
        </p:spPr>
        <p:txBody>
          <a:bodyPr>
            <a:noAutofit/>
          </a:bodyPr>
          <a:lstStyle/>
          <a:p>
            <a:pPr algn="just">
              <a:lnSpc>
                <a:spcPct val="100000"/>
              </a:lnSpc>
              <a:spcBef>
                <a:spcPts val="600"/>
              </a:spcBef>
            </a:pPr>
            <a:r>
              <a:rPr lang="en-US" sz="2900" dirty="0"/>
              <a:t>A 2-3 Tree is a tree that can have nodes of two kinds: 2-nodes and 3-nodes. </a:t>
            </a:r>
          </a:p>
          <a:p>
            <a:pPr algn="just">
              <a:lnSpc>
                <a:spcPct val="100000"/>
              </a:lnSpc>
              <a:spcBef>
                <a:spcPts val="600"/>
              </a:spcBef>
            </a:pPr>
            <a:r>
              <a:rPr lang="en-IN" sz="2900" dirty="0"/>
              <a:t>A 2-node contains a single key K and has two children: the left child serves as the root of a subtree whose keys are less than K, and the right child serves as the root of a subtree whose keys are greater than K. This is same as classical BST.</a:t>
            </a:r>
          </a:p>
          <a:p>
            <a:pPr algn="just">
              <a:lnSpc>
                <a:spcPct val="100000"/>
              </a:lnSpc>
              <a:spcBef>
                <a:spcPts val="600"/>
              </a:spcBef>
            </a:pPr>
            <a:r>
              <a:rPr lang="en-IN" sz="2900" dirty="0"/>
              <a:t>A 3-node contains two ordered keys K1, and K2 where K1 &lt; K2 and it has three children. The leftmost child serves as the root of subtree with keys less than K1, the middle child serves as the root of the subtree whose keys between K1 and K2, and the rightmost child serves as the root of the subtree whose key is greater than K2.</a:t>
            </a:r>
          </a:p>
          <a:p>
            <a:pPr algn="just">
              <a:lnSpc>
                <a:spcPct val="100000"/>
              </a:lnSpc>
              <a:spcBef>
                <a:spcPts val="600"/>
              </a:spcBef>
            </a:pPr>
            <a:r>
              <a:rPr lang="en-IN" dirty="0"/>
              <a:t>All the leaves must be in the same level. So, 2-3 tree is always perfectly height-balanced: that is the length of a path from the root to a leaf is same for every leaf.</a:t>
            </a:r>
          </a:p>
        </p:txBody>
      </p:sp>
    </p:spTree>
    <p:extLst>
      <p:ext uri="{BB962C8B-B14F-4D97-AF65-F5344CB8AC3E}">
        <p14:creationId xmlns:p14="http://schemas.microsoft.com/office/powerpoint/2010/main" val="34579275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2857C-AA29-52A6-A9E8-BD87E6206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49960-73DF-24F2-FD63-D5ADA90E557C}"/>
              </a:ext>
            </a:extLst>
          </p:cNvPr>
          <p:cNvSpPr>
            <a:spLocks noGrp="1"/>
          </p:cNvSpPr>
          <p:nvPr>
            <p:ph type="title"/>
          </p:nvPr>
        </p:nvSpPr>
        <p:spPr>
          <a:xfrm>
            <a:off x="0" y="1"/>
            <a:ext cx="12192000" cy="1257300"/>
          </a:xfrm>
        </p:spPr>
        <p:txBody>
          <a:bodyPr>
            <a:normAutofit/>
          </a:bodyPr>
          <a:lstStyle/>
          <a:p>
            <a:pPr algn="ctr"/>
            <a:r>
              <a:rPr lang="en-US" b="1" dirty="0">
                <a:latin typeface="+mn-lt"/>
              </a:rPr>
              <a:t>Example: 2-3 trees</a:t>
            </a:r>
            <a:endParaRPr lang="en-IN" b="1" dirty="0">
              <a:latin typeface="+mn-lt"/>
            </a:endParaRPr>
          </a:p>
        </p:txBody>
      </p:sp>
      <p:pic>
        <p:nvPicPr>
          <p:cNvPr id="4" name="Picture 3">
            <a:extLst>
              <a:ext uri="{FF2B5EF4-FFF2-40B4-BE49-F238E27FC236}">
                <a16:creationId xmlns:a16="http://schemas.microsoft.com/office/drawing/2014/main" id="{A8AFEEF4-C3E7-4508-DAD4-60821D7F5BFD}"/>
              </a:ext>
            </a:extLst>
          </p:cNvPr>
          <p:cNvPicPr>
            <a:picLocks noChangeAspect="1"/>
          </p:cNvPicPr>
          <p:nvPr/>
        </p:nvPicPr>
        <p:blipFill>
          <a:blip r:embed="rId2"/>
          <a:stretch>
            <a:fillRect/>
          </a:stretch>
        </p:blipFill>
        <p:spPr>
          <a:xfrm>
            <a:off x="589280" y="1528318"/>
            <a:ext cx="9926319" cy="4181602"/>
          </a:xfrm>
          <a:prstGeom prst="rect">
            <a:avLst/>
          </a:prstGeom>
        </p:spPr>
      </p:pic>
    </p:spTree>
    <p:extLst>
      <p:ext uri="{BB962C8B-B14F-4D97-AF65-F5344CB8AC3E}">
        <p14:creationId xmlns:p14="http://schemas.microsoft.com/office/powerpoint/2010/main" val="136355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11A43-ED43-0370-15BE-4619A4EB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E3C02-0A98-5A77-D29A-787DD94523F5}"/>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FA36C956-C4AD-E339-6B9C-143D193572E1}"/>
              </a:ext>
            </a:extLst>
          </p:cNvPr>
          <p:cNvGrpSpPr/>
          <p:nvPr/>
        </p:nvGrpSpPr>
        <p:grpSpPr>
          <a:xfrm>
            <a:off x="5200650" y="1682745"/>
            <a:ext cx="2802732" cy="1603375"/>
            <a:chOff x="5200650" y="1825625"/>
            <a:chExt cx="2802732" cy="1603375"/>
          </a:xfrm>
        </p:grpSpPr>
        <p:grpSp>
          <p:nvGrpSpPr>
            <p:cNvPr id="15" name="Group 14">
              <a:extLst>
                <a:ext uri="{FF2B5EF4-FFF2-40B4-BE49-F238E27FC236}">
                  <a16:creationId xmlns:a16="http://schemas.microsoft.com/office/drawing/2014/main" id="{142FD4A1-D6FA-2060-E412-5E593F25674D}"/>
                </a:ext>
              </a:extLst>
            </p:cNvPr>
            <p:cNvGrpSpPr/>
            <p:nvPr/>
          </p:nvGrpSpPr>
          <p:grpSpPr>
            <a:xfrm>
              <a:off x="5200650" y="1825625"/>
              <a:ext cx="2802732" cy="1603375"/>
              <a:chOff x="5200650" y="1825625"/>
              <a:chExt cx="2802732" cy="1603375"/>
            </a:xfrm>
          </p:grpSpPr>
          <p:sp>
            <p:nvSpPr>
              <p:cNvPr id="4" name="Oval 3">
                <a:extLst>
                  <a:ext uri="{FF2B5EF4-FFF2-40B4-BE49-F238E27FC236}">
                    <a16:creationId xmlns:a16="http://schemas.microsoft.com/office/drawing/2014/main" id="{A952A6E4-0D47-B015-405B-C39393F3E6C6}"/>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D8C8B251-3C68-A7EB-D8C5-877C73424B25}"/>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8" name="Straight Arrow Connector 17">
              <a:extLst>
                <a:ext uri="{FF2B5EF4-FFF2-40B4-BE49-F238E27FC236}">
                  <a16:creationId xmlns:a16="http://schemas.microsoft.com/office/drawing/2014/main" id="{1B125CB8-888D-EA13-C83F-37D0E3C77EE0}"/>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42471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95A9-84B3-CC02-B0B2-40429B71D94D}"/>
              </a:ext>
            </a:extLst>
          </p:cNvPr>
          <p:cNvSpPr>
            <a:spLocks noGrp="1"/>
          </p:cNvSpPr>
          <p:nvPr>
            <p:ph type="title"/>
          </p:nvPr>
        </p:nvSpPr>
        <p:spPr>
          <a:xfrm>
            <a:off x="0" y="365125"/>
            <a:ext cx="12192000" cy="1325563"/>
          </a:xfrm>
        </p:spPr>
        <p:txBody>
          <a:bodyPr>
            <a:noAutofit/>
          </a:bodyPr>
          <a:lstStyle/>
          <a:p>
            <a:pPr algn="ctr"/>
            <a:r>
              <a:rPr lang="en-US" sz="4000" dirty="0">
                <a:latin typeface="+mn-lt"/>
              </a:rPr>
              <a:t>Example: Construct a 2-3 Tree for the following array:</a:t>
            </a:r>
            <a:br>
              <a:rPr lang="en-US" sz="4000" dirty="0">
                <a:latin typeface="+mn-lt"/>
              </a:rPr>
            </a:br>
            <a:r>
              <a:rPr lang="en-US" sz="4000" dirty="0">
                <a:latin typeface="+mn-lt"/>
              </a:rPr>
              <a:t>9, 5, 8, 3, 2, 4, 7</a:t>
            </a:r>
            <a:endParaRPr lang="en-IN" sz="4000" dirty="0">
              <a:latin typeface="+mn-lt"/>
            </a:endParaRPr>
          </a:p>
        </p:txBody>
      </p:sp>
      <p:sp>
        <p:nvSpPr>
          <p:cNvPr id="3" name="Content Placeholder 2">
            <a:extLst>
              <a:ext uri="{FF2B5EF4-FFF2-40B4-BE49-F238E27FC236}">
                <a16:creationId xmlns:a16="http://schemas.microsoft.com/office/drawing/2014/main" id="{EC796498-9569-2C5F-CE02-ABC25CB0F991}"/>
              </a:ext>
            </a:extLst>
          </p:cNvPr>
          <p:cNvSpPr>
            <a:spLocks noGrp="1"/>
          </p:cNvSpPr>
          <p:nvPr>
            <p:ph idx="1"/>
          </p:nvPr>
        </p:nvSpPr>
        <p:spPr/>
        <p:txBody>
          <a:bodyPr/>
          <a:lstStyle/>
          <a:p>
            <a:r>
              <a:rPr lang="en-IN" dirty="0"/>
              <a:t>Procedure</a:t>
            </a:r>
          </a:p>
          <a:p>
            <a:pPr marL="571500" indent="-571500">
              <a:buAutoNum type="romanLcParenR"/>
            </a:pPr>
            <a:r>
              <a:rPr lang="en-IN" dirty="0"/>
              <a:t>Insert the key into the leaf after going by an appropriate branch.</a:t>
            </a:r>
          </a:p>
          <a:p>
            <a:pPr marL="571500" indent="-571500">
              <a:buAutoNum type="romanLcParenR"/>
            </a:pPr>
            <a:r>
              <a:rPr lang="en-IN" dirty="0"/>
              <a:t>If a node has more than 1 or 2 keys, make sure they are in order. If 3 keys are there, then promote middle one as parent. If node with 3 keys is a root, split it &amp; create a  new root with middle key. </a:t>
            </a:r>
          </a:p>
          <a:p>
            <a:pPr marL="571500" indent="-571500">
              <a:buAutoNum type="romanLcParenR"/>
            </a:pPr>
            <a:r>
              <a:rPr lang="en-IN" dirty="0"/>
              <a:t>Repeat </a:t>
            </a:r>
            <a:r>
              <a:rPr lang="en-IN" dirty="0" err="1"/>
              <a:t>i</a:t>
            </a:r>
            <a:r>
              <a:rPr lang="en-IN" dirty="0"/>
              <a:t>) ii) until all keys satisfy the properties.</a:t>
            </a:r>
          </a:p>
        </p:txBody>
      </p:sp>
    </p:spTree>
    <p:extLst>
      <p:ext uri="{BB962C8B-B14F-4D97-AF65-F5344CB8AC3E}">
        <p14:creationId xmlns:p14="http://schemas.microsoft.com/office/powerpoint/2010/main" val="23846384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5C572-082A-BECD-888A-76115B61C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1F37F-128C-2E24-96D5-473E86BC9A9E}"/>
              </a:ext>
            </a:extLst>
          </p:cNvPr>
          <p:cNvSpPr>
            <a:spLocks noGrp="1"/>
          </p:cNvSpPr>
          <p:nvPr>
            <p:ph type="title"/>
          </p:nvPr>
        </p:nvSpPr>
        <p:spPr>
          <a:xfrm>
            <a:off x="-99684" y="65227"/>
            <a:ext cx="11892450" cy="1106372"/>
          </a:xfrm>
        </p:spPr>
        <p:txBody>
          <a:bodyPr>
            <a:noAutofit/>
          </a:bodyPr>
          <a:lstStyle/>
          <a:p>
            <a:pPr algn="ctr">
              <a:lnSpc>
                <a:spcPct val="80000"/>
              </a:lnSpc>
            </a:pPr>
            <a:r>
              <a:rPr lang="en-US" sz="4000" dirty="0">
                <a:latin typeface="+mn-lt"/>
              </a:rPr>
              <a:t>Example: Construct a 2-3 Tree for the following array:</a:t>
            </a:r>
            <a:br>
              <a:rPr lang="en-US" sz="4000" dirty="0">
                <a:latin typeface="+mn-lt"/>
              </a:rPr>
            </a:br>
            <a:r>
              <a:rPr lang="en-US" sz="4000" dirty="0">
                <a:latin typeface="+mn-lt"/>
              </a:rPr>
              <a:t>9, 5, 8, 3, 2, 4, 7</a:t>
            </a:r>
            <a:endParaRPr lang="en-IN" sz="4000" dirty="0">
              <a:latin typeface="+mn-lt"/>
            </a:endParaRPr>
          </a:p>
        </p:txBody>
      </p:sp>
      <p:sp>
        <p:nvSpPr>
          <p:cNvPr id="26" name="Oval 25">
            <a:extLst>
              <a:ext uri="{FF2B5EF4-FFF2-40B4-BE49-F238E27FC236}">
                <a16:creationId xmlns:a16="http://schemas.microsoft.com/office/drawing/2014/main" id="{1A4F4231-CA08-5F9A-73BC-EAD21A36E7E5}"/>
              </a:ext>
            </a:extLst>
          </p:cNvPr>
          <p:cNvSpPr/>
          <p:nvPr/>
        </p:nvSpPr>
        <p:spPr>
          <a:xfrm>
            <a:off x="162645" y="1743674"/>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9</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27" name="Oval 26">
            <a:extLst>
              <a:ext uri="{FF2B5EF4-FFF2-40B4-BE49-F238E27FC236}">
                <a16:creationId xmlns:a16="http://schemas.microsoft.com/office/drawing/2014/main" id="{07688FD5-1806-A45A-603A-32037B55B504}"/>
              </a:ext>
            </a:extLst>
          </p:cNvPr>
          <p:cNvSpPr/>
          <p:nvPr/>
        </p:nvSpPr>
        <p:spPr>
          <a:xfrm>
            <a:off x="1514475" y="1743674"/>
            <a:ext cx="1461126"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5,9</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28" name="Oval 27">
            <a:extLst>
              <a:ext uri="{FF2B5EF4-FFF2-40B4-BE49-F238E27FC236}">
                <a16:creationId xmlns:a16="http://schemas.microsoft.com/office/drawing/2014/main" id="{8FA49D22-3543-D11B-DFBA-8DB59471D9AE}"/>
              </a:ext>
            </a:extLst>
          </p:cNvPr>
          <p:cNvSpPr/>
          <p:nvPr/>
        </p:nvSpPr>
        <p:spPr>
          <a:xfrm>
            <a:off x="3455892" y="1701284"/>
            <a:ext cx="2026465"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5,8,9</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29" name="Arrow: Right 28">
            <a:extLst>
              <a:ext uri="{FF2B5EF4-FFF2-40B4-BE49-F238E27FC236}">
                <a16:creationId xmlns:a16="http://schemas.microsoft.com/office/drawing/2014/main" id="{1DDD0414-8433-BDE8-B2BB-95C97A55777B}"/>
              </a:ext>
            </a:extLst>
          </p:cNvPr>
          <p:cNvSpPr/>
          <p:nvPr/>
        </p:nvSpPr>
        <p:spPr>
          <a:xfrm>
            <a:off x="5760490" y="1794405"/>
            <a:ext cx="617989" cy="490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1" name="Group 40">
            <a:extLst>
              <a:ext uri="{FF2B5EF4-FFF2-40B4-BE49-F238E27FC236}">
                <a16:creationId xmlns:a16="http://schemas.microsoft.com/office/drawing/2014/main" id="{DF11B3AE-0E0A-EE73-8673-C54F225C8CEB}"/>
              </a:ext>
            </a:extLst>
          </p:cNvPr>
          <p:cNvGrpSpPr/>
          <p:nvPr/>
        </p:nvGrpSpPr>
        <p:grpSpPr>
          <a:xfrm>
            <a:off x="6478139" y="938579"/>
            <a:ext cx="2597212" cy="1788346"/>
            <a:chOff x="7446753" y="1486751"/>
            <a:chExt cx="2597212" cy="1788346"/>
          </a:xfrm>
        </p:grpSpPr>
        <p:sp>
          <p:nvSpPr>
            <p:cNvPr id="30" name="Oval 29">
              <a:extLst>
                <a:ext uri="{FF2B5EF4-FFF2-40B4-BE49-F238E27FC236}">
                  <a16:creationId xmlns:a16="http://schemas.microsoft.com/office/drawing/2014/main" id="{7B866915-6ED9-A12A-25AE-966B77F731FF}"/>
                </a:ext>
              </a:extLst>
            </p:cNvPr>
            <p:cNvSpPr/>
            <p:nvPr/>
          </p:nvSpPr>
          <p:spPr>
            <a:xfrm>
              <a:off x="8318291" y="148675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1" name="Straight Arrow Connector 30">
              <a:extLst>
                <a:ext uri="{FF2B5EF4-FFF2-40B4-BE49-F238E27FC236}">
                  <a16:creationId xmlns:a16="http://schemas.microsoft.com/office/drawing/2014/main" id="{40E41FB1-965B-421A-2E66-411533700D9D}"/>
                </a:ext>
              </a:extLst>
            </p:cNvPr>
            <p:cNvCxnSpPr>
              <a:cxnSpLocks/>
              <a:stCxn id="30" idx="3"/>
            </p:cNvCxnSpPr>
            <p:nvPr/>
          </p:nvCxnSpPr>
          <p:spPr>
            <a:xfrm flipH="1">
              <a:off x="8013855" y="2084313"/>
              <a:ext cx="432070" cy="4906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61FCBE0F-738F-2DD7-C7EC-5269C163DDFB}"/>
                </a:ext>
              </a:extLst>
            </p:cNvPr>
            <p:cNvSpPr/>
            <p:nvPr/>
          </p:nvSpPr>
          <p:spPr>
            <a:xfrm>
              <a:off x="7446753" y="253655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36" name="Oval 35">
              <a:extLst>
                <a:ext uri="{FF2B5EF4-FFF2-40B4-BE49-F238E27FC236}">
                  <a16:creationId xmlns:a16="http://schemas.microsoft.com/office/drawing/2014/main" id="{8BD40E55-4929-8BF8-C396-C6EC9FEB9C51}"/>
                </a:ext>
              </a:extLst>
            </p:cNvPr>
            <p:cNvSpPr/>
            <p:nvPr/>
          </p:nvSpPr>
          <p:spPr>
            <a:xfrm>
              <a:off x="9172427" y="257500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37" name="Straight Arrow Connector 36">
              <a:extLst>
                <a:ext uri="{FF2B5EF4-FFF2-40B4-BE49-F238E27FC236}">
                  <a16:creationId xmlns:a16="http://schemas.microsoft.com/office/drawing/2014/main" id="{E4604C9D-A071-0799-3BEA-53777891463C}"/>
                </a:ext>
              </a:extLst>
            </p:cNvPr>
            <p:cNvCxnSpPr>
              <a:cxnSpLocks/>
              <a:stCxn id="30" idx="5"/>
              <a:endCxn id="36" idx="0"/>
            </p:cNvCxnSpPr>
            <p:nvPr/>
          </p:nvCxnSpPr>
          <p:spPr>
            <a:xfrm>
              <a:off x="9062195" y="2084313"/>
              <a:ext cx="546001" cy="4906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661C03D-3B83-A914-249B-21592B63D609}"/>
              </a:ext>
            </a:extLst>
          </p:cNvPr>
          <p:cNvGrpSpPr/>
          <p:nvPr/>
        </p:nvGrpSpPr>
        <p:grpSpPr>
          <a:xfrm>
            <a:off x="9313514" y="1055705"/>
            <a:ext cx="2774014" cy="1788346"/>
            <a:chOff x="7269951" y="1486751"/>
            <a:chExt cx="2774014" cy="1788346"/>
          </a:xfrm>
        </p:grpSpPr>
        <p:sp>
          <p:nvSpPr>
            <p:cNvPr id="43" name="Oval 42">
              <a:extLst>
                <a:ext uri="{FF2B5EF4-FFF2-40B4-BE49-F238E27FC236}">
                  <a16:creationId xmlns:a16="http://schemas.microsoft.com/office/drawing/2014/main" id="{D5B48858-9327-240B-EA6E-74691D395550}"/>
                </a:ext>
              </a:extLst>
            </p:cNvPr>
            <p:cNvSpPr/>
            <p:nvPr/>
          </p:nvSpPr>
          <p:spPr>
            <a:xfrm>
              <a:off x="8318291" y="148675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4" name="Straight Arrow Connector 43">
              <a:extLst>
                <a:ext uri="{FF2B5EF4-FFF2-40B4-BE49-F238E27FC236}">
                  <a16:creationId xmlns:a16="http://schemas.microsoft.com/office/drawing/2014/main" id="{1A07DBAF-3800-52EB-44F4-C2E6C1AA4FCA}"/>
                </a:ext>
              </a:extLst>
            </p:cNvPr>
            <p:cNvCxnSpPr>
              <a:cxnSpLocks/>
              <a:stCxn id="43" idx="3"/>
            </p:cNvCxnSpPr>
            <p:nvPr/>
          </p:nvCxnSpPr>
          <p:spPr>
            <a:xfrm flipH="1">
              <a:off x="8013855" y="2084313"/>
              <a:ext cx="432070" cy="4906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55EF78C3-0AB9-E666-858A-8B9FF13207EA}"/>
                </a:ext>
              </a:extLst>
            </p:cNvPr>
            <p:cNvSpPr/>
            <p:nvPr/>
          </p:nvSpPr>
          <p:spPr>
            <a:xfrm>
              <a:off x="7269951" y="2536551"/>
              <a:ext cx="1175974"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3,5</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46" name="Oval 45">
              <a:extLst>
                <a:ext uri="{FF2B5EF4-FFF2-40B4-BE49-F238E27FC236}">
                  <a16:creationId xmlns:a16="http://schemas.microsoft.com/office/drawing/2014/main" id="{3750F513-1731-525E-A17B-6E2EC3DBC627}"/>
                </a:ext>
              </a:extLst>
            </p:cNvPr>
            <p:cNvSpPr/>
            <p:nvPr/>
          </p:nvSpPr>
          <p:spPr>
            <a:xfrm>
              <a:off x="9172427" y="257500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47" name="Straight Arrow Connector 46">
              <a:extLst>
                <a:ext uri="{FF2B5EF4-FFF2-40B4-BE49-F238E27FC236}">
                  <a16:creationId xmlns:a16="http://schemas.microsoft.com/office/drawing/2014/main" id="{268A7DBC-27AB-3371-F4C4-F5D7416CD28D}"/>
                </a:ext>
              </a:extLst>
            </p:cNvPr>
            <p:cNvCxnSpPr>
              <a:cxnSpLocks/>
              <a:stCxn id="43" idx="5"/>
              <a:endCxn id="46" idx="0"/>
            </p:cNvCxnSpPr>
            <p:nvPr/>
          </p:nvCxnSpPr>
          <p:spPr>
            <a:xfrm>
              <a:off x="9062195" y="2084313"/>
              <a:ext cx="546001" cy="4906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A36D2560-A17B-BB0E-FC01-B88CCD6108F3}"/>
              </a:ext>
            </a:extLst>
          </p:cNvPr>
          <p:cNvGrpSpPr/>
          <p:nvPr/>
        </p:nvGrpSpPr>
        <p:grpSpPr>
          <a:xfrm>
            <a:off x="29621" y="2903353"/>
            <a:ext cx="2774014" cy="1788346"/>
            <a:chOff x="7269951" y="1486751"/>
            <a:chExt cx="2774014" cy="1788346"/>
          </a:xfrm>
        </p:grpSpPr>
        <p:sp>
          <p:nvSpPr>
            <p:cNvPr id="49" name="Oval 48">
              <a:extLst>
                <a:ext uri="{FF2B5EF4-FFF2-40B4-BE49-F238E27FC236}">
                  <a16:creationId xmlns:a16="http://schemas.microsoft.com/office/drawing/2014/main" id="{5AFCD8E4-9A06-49F1-D9DF-2C9C7ABC81B6}"/>
                </a:ext>
              </a:extLst>
            </p:cNvPr>
            <p:cNvSpPr/>
            <p:nvPr/>
          </p:nvSpPr>
          <p:spPr>
            <a:xfrm>
              <a:off x="8318291" y="1486751"/>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8</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50" name="Straight Arrow Connector 49">
              <a:extLst>
                <a:ext uri="{FF2B5EF4-FFF2-40B4-BE49-F238E27FC236}">
                  <a16:creationId xmlns:a16="http://schemas.microsoft.com/office/drawing/2014/main" id="{44A8FC9C-EAA5-4E5E-9BAC-086328F7EC5B}"/>
                </a:ext>
              </a:extLst>
            </p:cNvPr>
            <p:cNvCxnSpPr>
              <a:cxnSpLocks/>
              <a:stCxn id="49" idx="3"/>
            </p:cNvCxnSpPr>
            <p:nvPr/>
          </p:nvCxnSpPr>
          <p:spPr>
            <a:xfrm flipH="1">
              <a:off x="8013855" y="2084313"/>
              <a:ext cx="432070" cy="4906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096D4CE5-E804-9844-432F-8A4E20242013}"/>
                </a:ext>
              </a:extLst>
            </p:cNvPr>
            <p:cNvSpPr/>
            <p:nvPr/>
          </p:nvSpPr>
          <p:spPr>
            <a:xfrm>
              <a:off x="7269951" y="2536551"/>
              <a:ext cx="1792244"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2,3,5</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52" name="Oval 51">
              <a:extLst>
                <a:ext uri="{FF2B5EF4-FFF2-40B4-BE49-F238E27FC236}">
                  <a16:creationId xmlns:a16="http://schemas.microsoft.com/office/drawing/2014/main" id="{551C1739-31E5-88B4-4082-D3FEE1F735D7}"/>
                </a:ext>
              </a:extLst>
            </p:cNvPr>
            <p:cNvSpPr/>
            <p:nvPr/>
          </p:nvSpPr>
          <p:spPr>
            <a:xfrm>
              <a:off x="9172427" y="2575009"/>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53" name="Straight Arrow Connector 52">
              <a:extLst>
                <a:ext uri="{FF2B5EF4-FFF2-40B4-BE49-F238E27FC236}">
                  <a16:creationId xmlns:a16="http://schemas.microsoft.com/office/drawing/2014/main" id="{56943BA6-815F-971F-7967-AC304B1E6CAF}"/>
                </a:ext>
              </a:extLst>
            </p:cNvPr>
            <p:cNvCxnSpPr>
              <a:cxnSpLocks/>
              <a:stCxn id="49" idx="5"/>
              <a:endCxn id="52" idx="0"/>
            </p:cNvCxnSpPr>
            <p:nvPr/>
          </p:nvCxnSpPr>
          <p:spPr>
            <a:xfrm>
              <a:off x="9062195" y="2084313"/>
              <a:ext cx="546001" cy="49069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54" name="Arrow: Right 53">
            <a:extLst>
              <a:ext uri="{FF2B5EF4-FFF2-40B4-BE49-F238E27FC236}">
                <a16:creationId xmlns:a16="http://schemas.microsoft.com/office/drawing/2014/main" id="{94DB7BE2-15B3-8FD5-D93A-D5FD0FA80D40}"/>
              </a:ext>
            </a:extLst>
          </p:cNvPr>
          <p:cNvSpPr/>
          <p:nvPr/>
        </p:nvSpPr>
        <p:spPr>
          <a:xfrm>
            <a:off x="2800333" y="3486779"/>
            <a:ext cx="779321" cy="490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5" name="Group 54">
            <a:extLst>
              <a:ext uri="{FF2B5EF4-FFF2-40B4-BE49-F238E27FC236}">
                <a16:creationId xmlns:a16="http://schemas.microsoft.com/office/drawing/2014/main" id="{C78BF285-AD00-3C70-1E33-CCC92EE637C6}"/>
              </a:ext>
            </a:extLst>
          </p:cNvPr>
          <p:cNvGrpSpPr/>
          <p:nvPr/>
        </p:nvGrpSpPr>
        <p:grpSpPr>
          <a:xfrm>
            <a:off x="3777035" y="2958624"/>
            <a:ext cx="2917401" cy="1694617"/>
            <a:chOff x="7330560" y="1535844"/>
            <a:chExt cx="2917401" cy="1694617"/>
          </a:xfrm>
        </p:grpSpPr>
        <p:sp>
          <p:nvSpPr>
            <p:cNvPr id="56" name="Oval 55">
              <a:extLst>
                <a:ext uri="{FF2B5EF4-FFF2-40B4-BE49-F238E27FC236}">
                  <a16:creationId xmlns:a16="http://schemas.microsoft.com/office/drawing/2014/main" id="{13297DC1-7128-80B3-780C-1B622C842915}"/>
                </a:ext>
              </a:extLst>
            </p:cNvPr>
            <p:cNvSpPr/>
            <p:nvPr/>
          </p:nvSpPr>
          <p:spPr>
            <a:xfrm>
              <a:off x="8204942" y="1535844"/>
              <a:ext cx="1206506"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3,8</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57" name="Straight Arrow Connector 56">
              <a:extLst>
                <a:ext uri="{FF2B5EF4-FFF2-40B4-BE49-F238E27FC236}">
                  <a16:creationId xmlns:a16="http://schemas.microsoft.com/office/drawing/2014/main" id="{DD3B3EB1-D774-91F4-0D92-AFC140FAAAB0}"/>
                </a:ext>
              </a:extLst>
            </p:cNvPr>
            <p:cNvCxnSpPr>
              <a:cxnSpLocks/>
              <a:stCxn id="56" idx="3"/>
              <a:endCxn id="63" idx="0"/>
            </p:cNvCxnSpPr>
            <p:nvPr/>
          </p:nvCxnSpPr>
          <p:spPr>
            <a:xfrm flipH="1">
              <a:off x="7766329" y="2133406"/>
              <a:ext cx="615302" cy="39034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1B249FDA-0283-64B4-AF55-FAF9F3ECFEDD}"/>
                </a:ext>
              </a:extLst>
            </p:cNvPr>
            <p:cNvSpPr/>
            <p:nvPr/>
          </p:nvSpPr>
          <p:spPr>
            <a:xfrm>
              <a:off x="9376423" y="248528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60" name="Straight Arrow Connector 59">
              <a:extLst>
                <a:ext uri="{FF2B5EF4-FFF2-40B4-BE49-F238E27FC236}">
                  <a16:creationId xmlns:a16="http://schemas.microsoft.com/office/drawing/2014/main" id="{5AD046DE-4BFA-394B-C391-177E0B0F0659}"/>
                </a:ext>
              </a:extLst>
            </p:cNvPr>
            <p:cNvCxnSpPr>
              <a:cxnSpLocks/>
              <a:stCxn id="56" idx="5"/>
              <a:endCxn id="59" idx="0"/>
            </p:cNvCxnSpPr>
            <p:nvPr/>
          </p:nvCxnSpPr>
          <p:spPr>
            <a:xfrm>
              <a:off x="9234759" y="2133406"/>
              <a:ext cx="577433" cy="35188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59D6C873-2EE3-2170-6D71-90762290BC2B}"/>
                </a:ext>
              </a:extLst>
            </p:cNvPr>
            <p:cNvSpPr/>
            <p:nvPr/>
          </p:nvSpPr>
          <p:spPr>
            <a:xfrm>
              <a:off x="7330560" y="2523746"/>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73" name="Oval 72">
              <a:extLst>
                <a:ext uri="{FF2B5EF4-FFF2-40B4-BE49-F238E27FC236}">
                  <a16:creationId xmlns:a16="http://schemas.microsoft.com/office/drawing/2014/main" id="{12F33ADF-D416-FAB3-9DE1-7E02E95FA1D3}"/>
                </a:ext>
              </a:extLst>
            </p:cNvPr>
            <p:cNvSpPr/>
            <p:nvPr/>
          </p:nvSpPr>
          <p:spPr>
            <a:xfrm>
              <a:off x="8375844" y="253037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5</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74" name="Straight Arrow Connector 73">
              <a:extLst>
                <a:ext uri="{FF2B5EF4-FFF2-40B4-BE49-F238E27FC236}">
                  <a16:creationId xmlns:a16="http://schemas.microsoft.com/office/drawing/2014/main" id="{E11416EB-6321-7CC8-0C23-1E64F9DFCA1F}"/>
                </a:ext>
              </a:extLst>
            </p:cNvPr>
            <p:cNvCxnSpPr>
              <a:cxnSpLocks/>
              <a:stCxn id="56" idx="4"/>
              <a:endCxn id="73" idx="0"/>
            </p:cNvCxnSpPr>
            <p:nvPr/>
          </p:nvCxnSpPr>
          <p:spPr>
            <a:xfrm>
              <a:off x="8808195" y="2235932"/>
              <a:ext cx="3418" cy="29444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92B9C2E5-6CD8-16BA-402D-B1E04BBAE011}"/>
              </a:ext>
            </a:extLst>
          </p:cNvPr>
          <p:cNvGrpSpPr/>
          <p:nvPr/>
        </p:nvGrpSpPr>
        <p:grpSpPr>
          <a:xfrm>
            <a:off x="7526084" y="2851603"/>
            <a:ext cx="3293969" cy="1776856"/>
            <a:chOff x="7179512" y="1535844"/>
            <a:chExt cx="3293969" cy="1776856"/>
          </a:xfrm>
        </p:grpSpPr>
        <p:sp>
          <p:nvSpPr>
            <p:cNvPr id="81" name="Oval 80">
              <a:extLst>
                <a:ext uri="{FF2B5EF4-FFF2-40B4-BE49-F238E27FC236}">
                  <a16:creationId xmlns:a16="http://schemas.microsoft.com/office/drawing/2014/main" id="{99E28CB9-6D0B-4EEE-D5DE-EFDC405F9E3A}"/>
                </a:ext>
              </a:extLst>
            </p:cNvPr>
            <p:cNvSpPr/>
            <p:nvPr/>
          </p:nvSpPr>
          <p:spPr>
            <a:xfrm>
              <a:off x="8204942" y="1535844"/>
              <a:ext cx="1206506"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3,8</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82" name="Straight Arrow Connector 81">
              <a:extLst>
                <a:ext uri="{FF2B5EF4-FFF2-40B4-BE49-F238E27FC236}">
                  <a16:creationId xmlns:a16="http://schemas.microsoft.com/office/drawing/2014/main" id="{E7D3125E-5D10-6238-902F-C34BC0372593}"/>
                </a:ext>
              </a:extLst>
            </p:cNvPr>
            <p:cNvCxnSpPr>
              <a:cxnSpLocks/>
              <a:stCxn id="81" idx="3"/>
              <a:endCxn id="85" idx="0"/>
            </p:cNvCxnSpPr>
            <p:nvPr/>
          </p:nvCxnSpPr>
          <p:spPr>
            <a:xfrm flipH="1">
              <a:off x="7615281" y="2133406"/>
              <a:ext cx="766350" cy="47920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27BAFB8E-91B6-71CF-9D34-91FCF6F2A0D4}"/>
                </a:ext>
              </a:extLst>
            </p:cNvPr>
            <p:cNvSpPr/>
            <p:nvPr/>
          </p:nvSpPr>
          <p:spPr>
            <a:xfrm>
              <a:off x="9601943" y="2532268"/>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84" name="Straight Arrow Connector 83">
              <a:extLst>
                <a:ext uri="{FF2B5EF4-FFF2-40B4-BE49-F238E27FC236}">
                  <a16:creationId xmlns:a16="http://schemas.microsoft.com/office/drawing/2014/main" id="{4423B6B5-DBEE-24DD-1F04-868FDF18588B}"/>
                </a:ext>
              </a:extLst>
            </p:cNvPr>
            <p:cNvCxnSpPr>
              <a:cxnSpLocks/>
              <a:stCxn id="81" idx="5"/>
              <a:endCxn id="83" idx="0"/>
            </p:cNvCxnSpPr>
            <p:nvPr/>
          </p:nvCxnSpPr>
          <p:spPr>
            <a:xfrm>
              <a:off x="9234759" y="2133406"/>
              <a:ext cx="802953" cy="39886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D2C767E-6D70-5389-FA04-65B168342A06}"/>
                </a:ext>
              </a:extLst>
            </p:cNvPr>
            <p:cNvSpPr/>
            <p:nvPr/>
          </p:nvSpPr>
          <p:spPr>
            <a:xfrm>
              <a:off x="7179512" y="2612612"/>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86" name="Oval 85">
              <a:extLst>
                <a:ext uri="{FF2B5EF4-FFF2-40B4-BE49-F238E27FC236}">
                  <a16:creationId xmlns:a16="http://schemas.microsoft.com/office/drawing/2014/main" id="{5EC97861-55F6-D3F5-9B37-42468A97B9C8}"/>
                </a:ext>
              </a:extLst>
            </p:cNvPr>
            <p:cNvSpPr/>
            <p:nvPr/>
          </p:nvSpPr>
          <p:spPr>
            <a:xfrm>
              <a:off x="8230238" y="2530373"/>
              <a:ext cx="1174324"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4,5</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87" name="Straight Arrow Connector 86">
              <a:extLst>
                <a:ext uri="{FF2B5EF4-FFF2-40B4-BE49-F238E27FC236}">
                  <a16:creationId xmlns:a16="http://schemas.microsoft.com/office/drawing/2014/main" id="{D275FF93-1250-6C78-7691-E0CEBA18E9EF}"/>
                </a:ext>
              </a:extLst>
            </p:cNvPr>
            <p:cNvCxnSpPr>
              <a:cxnSpLocks/>
              <a:stCxn id="81" idx="4"/>
              <a:endCxn id="86" idx="0"/>
            </p:cNvCxnSpPr>
            <p:nvPr/>
          </p:nvCxnSpPr>
          <p:spPr>
            <a:xfrm>
              <a:off x="8808195" y="2235932"/>
              <a:ext cx="9205" cy="29444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660C09A1-E28D-187E-793C-6E6BD9FDC3E5}"/>
              </a:ext>
            </a:extLst>
          </p:cNvPr>
          <p:cNvGrpSpPr/>
          <p:nvPr/>
        </p:nvGrpSpPr>
        <p:grpSpPr>
          <a:xfrm>
            <a:off x="145282" y="4850879"/>
            <a:ext cx="3870141" cy="1751116"/>
            <a:chOff x="7179512" y="1561584"/>
            <a:chExt cx="3870141" cy="1751116"/>
          </a:xfrm>
        </p:grpSpPr>
        <p:sp>
          <p:nvSpPr>
            <p:cNvPr id="95" name="Oval 94">
              <a:extLst>
                <a:ext uri="{FF2B5EF4-FFF2-40B4-BE49-F238E27FC236}">
                  <a16:creationId xmlns:a16="http://schemas.microsoft.com/office/drawing/2014/main" id="{A0218A44-070F-8BF8-0C92-E67FAFDF8DD2}"/>
                </a:ext>
              </a:extLst>
            </p:cNvPr>
            <p:cNvSpPr/>
            <p:nvPr/>
          </p:nvSpPr>
          <p:spPr>
            <a:xfrm>
              <a:off x="8511329" y="1561584"/>
              <a:ext cx="1206506"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3,8</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96" name="Straight Arrow Connector 95">
              <a:extLst>
                <a:ext uri="{FF2B5EF4-FFF2-40B4-BE49-F238E27FC236}">
                  <a16:creationId xmlns:a16="http://schemas.microsoft.com/office/drawing/2014/main" id="{C7469464-99B0-5231-8755-48AF77CAE97D}"/>
                </a:ext>
              </a:extLst>
            </p:cNvPr>
            <p:cNvCxnSpPr>
              <a:cxnSpLocks/>
              <a:stCxn id="95" idx="3"/>
              <a:endCxn id="99" idx="0"/>
            </p:cNvCxnSpPr>
            <p:nvPr/>
          </p:nvCxnSpPr>
          <p:spPr>
            <a:xfrm flipH="1">
              <a:off x="7615281" y="2159146"/>
              <a:ext cx="1072737" cy="4534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6F1F8B9F-8B02-DC2F-AA1C-35C1FD9194AF}"/>
                </a:ext>
              </a:extLst>
            </p:cNvPr>
            <p:cNvSpPr/>
            <p:nvPr/>
          </p:nvSpPr>
          <p:spPr>
            <a:xfrm>
              <a:off x="10178115" y="2530373"/>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98" name="Straight Arrow Connector 97">
              <a:extLst>
                <a:ext uri="{FF2B5EF4-FFF2-40B4-BE49-F238E27FC236}">
                  <a16:creationId xmlns:a16="http://schemas.microsoft.com/office/drawing/2014/main" id="{6D146E95-AFB9-8B1C-621C-55D28B9ECE6B}"/>
                </a:ext>
              </a:extLst>
            </p:cNvPr>
            <p:cNvCxnSpPr>
              <a:cxnSpLocks/>
              <a:stCxn id="95" idx="5"/>
              <a:endCxn id="97" idx="0"/>
            </p:cNvCxnSpPr>
            <p:nvPr/>
          </p:nvCxnSpPr>
          <p:spPr>
            <a:xfrm>
              <a:off x="9541146" y="2159146"/>
              <a:ext cx="1072738" cy="37122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5B104B9A-ADB6-9A65-DB50-C2CB420F5E0C}"/>
                </a:ext>
              </a:extLst>
            </p:cNvPr>
            <p:cNvSpPr/>
            <p:nvPr/>
          </p:nvSpPr>
          <p:spPr>
            <a:xfrm>
              <a:off x="7179512" y="2612612"/>
              <a:ext cx="871538"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00" name="Oval 99">
              <a:extLst>
                <a:ext uri="{FF2B5EF4-FFF2-40B4-BE49-F238E27FC236}">
                  <a16:creationId xmlns:a16="http://schemas.microsoft.com/office/drawing/2014/main" id="{A5F1BA62-B796-E8FD-B66D-A039F3C815B1}"/>
                </a:ext>
              </a:extLst>
            </p:cNvPr>
            <p:cNvSpPr/>
            <p:nvPr/>
          </p:nvSpPr>
          <p:spPr>
            <a:xfrm>
              <a:off x="8204416" y="2573258"/>
              <a:ext cx="1820333"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4,5,7</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101" name="Straight Arrow Connector 100">
              <a:extLst>
                <a:ext uri="{FF2B5EF4-FFF2-40B4-BE49-F238E27FC236}">
                  <a16:creationId xmlns:a16="http://schemas.microsoft.com/office/drawing/2014/main" id="{BE2D8CD0-1496-5C6A-5BEA-CC4477C38AF3}"/>
                </a:ext>
              </a:extLst>
            </p:cNvPr>
            <p:cNvCxnSpPr>
              <a:cxnSpLocks/>
              <a:stCxn id="95" idx="4"/>
              <a:endCxn id="100" idx="0"/>
            </p:cNvCxnSpPr>
            <p:nvPr/>
          </p:nvCxnSpPr>
          <p:spPr>
            <a:xfrm>
              <a:off x="9114582" y="2261672"/>
              <a:ext cx="1" cy="31158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B49A1FF6-47A1-8EF4-D0D1-B7F07674945E}"/>
              </a:ext>
            </a:extLst>
          </p:cNvPr>
          <p:cNvGrpSpPr/>
          <p:nvPr/>
        </p:nvGrpSpPr>
        <p:grpSpPr>
          <a:xfrm>
            <a:off x="4868739" y="4812172"/>
            <a:ext cx="3517779" cy="1643763"/>
            <a:chOff x="7376869" y="1561584"/>
            <a:chExt cx="3517779" cy="1643763"/>
          </a:xfrm>
        </p:grpSpPr>
        <p:sp>
          <p:nvSpPr>
            <p:cNvPr id="111" name="Oval 110">
              <a:extLst>
                <a:ext uri="{FF2B5EF4-FFF2-40B4-BE49-F238E27FC236}">
                  <a16:creationId xmlns:a16="http://schemas.microsoft.com/office/drawing/2014/main" id="{10D7E873-6F86-E723-1293-0E7A83070313}"/>
                </a:ext>
              </a:extLst>
            </p:cNvPr>
            <p:cNvSpPr/>
            <p:nvPr/>
          </p:nvSpPr>
          <p:spPr>
            <a:xfrm>
              <a:off x="8123429" y="1561584"/>
              <a:ext cx="1958507" cy="70008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3,5,8</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112" name="Straight Arrow Connector 111">
              <a:extLst>
                <a:ext uri="{FF2B5EF4-FFF2-40B4-BE49-F238E27FC236}">
                  <a16:creationId xmlns:a16="http://schemas.microsoft.com/office/drawing/2014/main" id="{DBB5B720-5392-1785-64E6-6E7278111467}"/>
                </a:ext>
              </a:extLst>
            </p:cNvPr>
            <p:cNvCxnSpPr>
              <a:cxnSpLocks/>
              <a:stCxn id="111" idx="3"/>
              <a:endCxn id="115" idx="0"/>
            </p:cNvCxnSpPr>
            <p:nvPr/>
          </p:nvCxnSpPr>
          <p:spPr>
            <a:xfrm flipH="1">
              <a:off x="7743676" y="2159146"/>
              <a:ext cx="666570" cy="47424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1C4170CC-EC88-C83C-1541-C4EF4B56398C}"/>
                </a:ext>
              </a:extLst>
            </p:cNvPr>
            <p:cNvCxnSpPr>
              <a:cxnSpLocks/>
              <a:stCxn id="111" idx="5"/>
              <a:endCxn id="142" idx="0"/>
            </p:cNvCxnSpPr>
            <p:nvPr/>
          </p:nvCxnSpPr>
          <p:spPr>
            <a:xfrm>
              <a:off x="9795119" y="2159146"/>
              <a:ext cx="766244" cy="46296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E067CC82-07F1-7101-8606-40DD788FFAB7}"/>
                </a:ext>
              </a:extLst>
            </p:cNvPr>
            <p:cNvSpPr/>
            <p:nvPr/>
          </p:nvSpPr>
          <p:spPr>
            <a:xfrm>
              <a:off x="7376869" y="2633389"/>
              <a:ext cx="733614" cy="57195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2</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117" name="Straight Arrow Connector 116">
              <a:extLst>
                <a:ext uri="{FF2B5EF4-FFF2-40B4-BE49-F238E27FC236}">
                  <a16:creationId xmlns:a16="http://schemas.microsoft.com/office/drawing/2014/main" id="{8934AD32-EDD4-96F6-B329-8496A9A8A8BB}"/>
                </a:ext>
              </a:extLst>
            </p:cNvPr>
            <p:cNvCxnSpPr>
              <a:cxnSpLocks/>
              <a:endCxn id="140" idx="0"/>
            </p:cNvCxnSpPr>
            <p:nvPr/>
          </p:nvCxnSpPr>
          <p:spPr>
            <a:xfrm>
              <a:off x="9461834" y="2223214"/>
              <a:ext cx="178564" cy="3634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9BE858FA-37D3-0F43-0E05-EFD5F7FE0218}"/>
                </a:ext>
              </a:extLst>
            </p:cNvPr>
            <p:cNvSpPr/>
            <p:nvPr/>
          </p:nvSpPr>
          <p:spPr>
            <a:xfrm>
              <a:off x="8436112" y="2676274"/>
              <a:ext cx="666570" cy="47424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4</a:t>
              </a:r>
              <a:endParaRPr lang="en-IN" sz="3200" b="1" dirty="0">
                <a:solidFill>
                  <a:schemeClr val="tx1"/>
                </a:solidFill>
                <a:latin typeface="Courier New" panose="02070309020205020404" pitchFamily="49" charset="0"/>
                <a:cs typeface="Courier New" panose="02070309020205020404" pitchFamily="49" charset="0"/>
              </a:endParaRPr>
            </a:p>
          </p:txBody>
        </p:sp>
        <p:cxnSp>
          <p:nvCxnSpPr>
            <p:cNvPr id="130" name="Straight Arrow Connector 129">
              <a:extLst>
                <a:ext uri="{FF2B5EF4-FFF2-40B4-BE49-F238E27FC236}">
                  <a16:creationId xmlns:a16="http://schemas.microsoft.com/office/drawing/2014/main" id="{BEDB2723-4C34-D64D-BF9B-B43069D074EF}"/>
                </a:ext>
              </a:extLst>
            </p:cNvPr>
            <p:cNvCxnSpPr>
              <a:cxnSpLocks/>
              <a:stCxn id="111" idx="4"/>
              <a:endCxn id="129" idx="0"/>
            </p:cNvCxnSpPr>
            <p:nvPr/>
          </p:nvCxnSpPr>
          <p:spPr>
            <a:xfrm flipH="1">
              <a:off x="8769397" y="2261672"/>
              <a:ext cx="333286" cy="41460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B9648942-98E1-DD64-8F7D-654F60226017}"/>
                </a:ext>
              </a:extLst>
            </p:cNvPr>
            <p:cNvSpPr/>
            <p:nvPr/>
          </p:nvSpPr>
          <p:spPr>
            <a:xfrm>
              <a:off x="9307113" y="2586634"/>
              <a:ext cx="666570" cy="47424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7</a:t>
              </a:r>
              <a:endParaRPr lang="en-IN" sz="3200" b="1" dirty="0">
                <a:solidFill>
                  <a:schemeClr val="tx1"/>
                </a:solidFill>
                <a:latin typeface="Courier New" panose="02070309020205020404" pitchFamily="49" charset="0"/>
                <a:cs typeface="Courier New" panose="02070309020205020404" pitchFamily="49" charset="0"/>
              </a:endParaRPr>
            </a:p>
          </p:txBody>
        </p:sp>
        <p:sp>
          <p:nvSpPr>
            <p:cNvPr id="142" name="Oval 141">
              <a:extLst>
                <a:ext uri="{FF2B5EF4-FFF2-40B4-BE49-F238E27FC236}">
                  <a16:creationId xmlns:a16="http://schemas.microsoft.com/office/drawing/2014/main" id="{64F91390-3E4A-5A18-A4BA-E44EF4D071CA}"/>
                </a:ext>
              </a:extLst>
            </p:cNvPr>
            <p:cNvSpPr/>
            <p:nvPr/>
          </p:nvSpPr>
          <p:spPr>
            <a:xfrm>
              <a:off x="10228078" y="2622112"/>
              <a:ext cx="666570" cy="474243"/>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200" b="1" dirty="0">
                  <a:solidFill>
                    <a:schemeClr val="tx1"/>
                  </a:solidFill>
                  <a:latin typeface="Courier New" panose="02070309020205020404" pitchFamily="49" charset="0"/>
                  <a:cs typeface="Courier New" panose="02070309020205020404" pitchFamily="49" charset="0"/>
                </a:rPr>
                <a:t>9</a:t>
              </a:r>
              <a:endParaRPr lang="en-IN" sz="3200" b="1" dirty="0">
                <a:solidFill>
                  <a:schemeClr val="tx1"/>
                </a:solidFill>
                <a:latin typeface="Courier New" panose="02070309020205020404" pitchFamily="49" charset="0"/>
                <a:cs typeface="Courier New" panose="02070309020205020404" pitchFamily="49" charset="0"/>
              </a:endParaRPr>
            </a:p>
          </p:txBody>
        </p:sp>
      </p:grpSp>
      <p:sp>
        <p:nvSpPr>
          <p:cNvPr id="118" name="Arrow: Right 117">
            <a:extLst>
              <a:ext uri="{FF2B5EF4-FFF2-40B4-BE49-F238E27FC236}">
                <a16:creationId xmlns:a16="http://schemas.microsoft.com/office/drawing/2014/main" id="{A405C8DE-411F-AA0A-FF3B-F67771FD62DF}"/>
              </a:ext>
            </a:extLst>
          </p:cNvPr>
          <p:cNvSpPr/>
          <p:nvPr/>
        </p:nvSpPr>
        <p:spPr>
          <a:xfrm>
            <a:off x="3972690" y="5285690"/>
            <a:ext cx="779321" cy="490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5" name="Arrow: Right 144">
            <a:extLst>
              <a:ext uri="{FF2B5EF4-FFF2-40B4-BE49-F238E27FC236}">
                <a16:creationId xmlns:a16="http://schemas.microsoft.com/office/drawing/2014/main" id="{F6180BCC-C28D-D66F-7E1D-5834BCC315B3}"/>
              </a:ext>
            </a:extLst>
          </p:cNvPr>
          <p:cNvSpPr/>
          <p:nvPr/>
        </p:nvSpPr>
        <p:spPr>
          <a:xfrm>
            <a:off x="8099355" y="5186167"/>
            <a:ext cx="779321" cy="490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6" name="Group 145">
            <a:extLst>
              <a:ext uri="{FF2B5EF4-FFF2-40B4-BE49-F238E27FC236}">
                <a16:creationId xmlns:a16="http://schemas.microsoft.com/office/drawing/2014/main" id="{3C7F625A-3F2A-90E2-0578-C4651DFC84D2}"/>
              </a:ext>
            </a:extLst>
          </p:cNvPr>
          <p:cNvGrpSpPr/>
          <p:nvPr/>
        </p:nvGrpSpPr>
        <p:grpSpPr>
          <a:xfrm>
            <a:off x="8727851" y="4803516"/>
            <a:ext cx="3398200" cy="1882458"/>
            <a:chOff x="6927830" y="1696142"/>
            <a:chExt cx="3398200" cy="1882458"/>
          </a:xfrm>
        </p:grpSpPr>
        <p:sp>
          <p:nvSpPr>
            <p:cNvPr id="147" name="Oval 146">
              <a:extLst>
                <a:ext uri="{FF2B5EF4-FFF2-40B4-BE49-F238E27FC236}">
                  <a16:creationId xmlns:a16="http://schemas.microsoft.com/office/drawing/2014/main" id="{FC84E5D1-31F3-E746-A572-9E411503740D}"/>
                </a:ext>
              </a:extLst>
            </p:cNvPr>
            <p:cNvSpPr/>
            <p:nvPr/>
          </p:nvSpPr>
          <p:spPr>
            <a:xfrm>
              <a:off x="8318291" y="1696142"/>
              <a:ext cx="779321" cy="490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5</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48" name="Straight Arrow Connector 147">
              <a:extLst>
                <a:ext uri="{FF2B5EF4-FFF2-40B4-BE49-F238E27FC236}">
                  <a16:creationId xmlns:a16="http://schemas.microsoft.com/office/drawing/2014/main" id="{4B46E9B1-B4BC-725D-379F-7ABDDF92F01F}"/>
                </a:ext>
              </a:extLst>
            </p:cNvPr>
            <p:cNvCxnSpPr>
              <a:cxnSpLocks/>
              <a:stCxn id="147" idx="3"/>
              <a:endCxn id="149" idx="7"/>
            </p:cNvCxnSpPr>
            <p:nvPr/>
          </p:nvCxnSpPr>
          <p:spPr>
            <a:xfrm flipH="1">
              <a:off x="8015706" y="2114977"/>
              <a:ext cx="416714" cy="27642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64CD8033-8EA9-F5A3-9498-9B2184ADEAD3}"/>
                </a:ext>
              </a:extLst>
            </p:cNvPr>
            <p:cNvSpPr/>
            <p:nvPr/>
          </p:nvSpPr>
          <p:spPr>
            <a:xfrm>
              <a:off x="7446753" y="2322234"/>
              <a:ext cx="666570" cy="472299"/>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3</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50" name="Oval 149">
              <a:extLst>
                <a:ext uri="{FF2B5EF4-FFF2-40B4-BE49-F238E27FC236}">
                  <a16:creationId xmlns:a16="http://schemas.microsoft.com/office/drawing/2014/main" id="{B19DF81C-1D7B-11A5-C644-F4EA21059AEF}"/>
                </a:ext>
              </a:extLst>
            </p:cNvPr>
            <p:cNvSpPr/>
            <p:nvPr/>
          </p:nvSpPr>
          <p:spPr>
            <a:xfrm>
              <a:off x="9172427" y="2360692"/>
              <a:ext cx="666570" cy="490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8</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51" name="Straight Arrow Connector 150">
              <a:extLst>
                <a:ext uri="{FF2B5EF4-FFF2-40B4-BE49-F238E27FC236}">
                  <a16:creationId xmlns:a16="http://schemas.microsoft.com/office/drawing/2014/main" id="{1684DA94-C62F-2A4E-4507-60C165F9118E}"/>
                </a:ext>
              </a:extLst>
            </p:cNvPr>
            <p:cNvCxnSpPr>
              <a:cxnSpLocks/>
              <a:stCxn id="147" idx="5"/>
              <a:endCxn id="150" idx="1"/>
            </p:cNvCxnSpPr>
            <p:nvPr/>
          </p:nvCxnSpPr>
          <p:spPr>
            <a:xfrm>
              <a:off x="8983483" y="2114977"/>
              <a:ext cx="286561" cy="31757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6F561C91-C2BD-3CA4-434D-B4C3A0C8C232}"/>
                </a:ext>
              </a:extLst>
            </p:cNvPr>
            <p:cNvCxnSpPr>
              <a:cxnSpLocks/>
              <a:stCxn id="150" idx="3"/>
              <a:endCxn id="162" idx="0"/>
            </p:cNvCxnSpPr>
            <p:nvPr/>
          </p:nvCxnSpPr>
          <p:spPr>
            <a:xfrm flipH="1">
              <a:off x="9000546" y="2779527"/>
              <a:ext cx="269498" cy="31757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50978F35-5757-C148-FC41-7B4B18101AC1}"/>
                </a:ext>
              </a:extLst>
            </p:cNvPr>
            <p:cNvSpPr/>
            <p:nvPr/>
          </p:nvSpPr>
          <p:spPr>
            <a:xfrm>
              <a:off x="8667261" y="3097103"/>
              <a:ext cx="666570" cy="472299"/>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7</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63" name="Oval 162">
              <a:extLst>
                <a:ext uri="{FF2B5EF4-FFF2-40B4-BE49-F238E27FC236}">
                  <a16:creationId xmlns:a16="http://schemas.microsoft.com/office/drawing/2014/main" id="{936FFBC4-FD16-1663-DD91-3FB5E1BA2D67}"/>
                </a:ext>
              </a:extLst>
            </p:cNvPr>
            <p:cNvSpPr/>
            <p:nvPr/>
          </p:nvSpPr>
          <p:spPr>
            <a:xfrm>
              <a:off x="9659460" y="3087904"/>
              <a:ext cx="666570" cy="490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9</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64" name="Straight Arrow Connector 163">
              <a:extLst>
                <a:ext uri="{FF2B5EF4-FFF2-40B4-BE49-F238E27FC236}">
                  <a16:creationId xmlns:a16="http://schemas.microsoft.com/office/drawing/2014/main" id="{8AB4BA83-D40F-AA02-AC03-5397CA136FFA}"/>
                </a:ext>
              </a:extLst>
            </p:cNvPr>
            <p:cNvCxnSpPr>
              <a:cxnSpLocks/>
              <a:stCxn id="150" idx="5"/>
              <a:endCxn id="163" idx="0"/>
            </p:cNvCxnSpPr>
            <p:nvPr/>
          </p:nvCxnSpPr>
          <p:spPr>
            <a:xfrm>
              <a:off x="9741380" y="2779527"/>
              <a:ext cx="251365" cy="30837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3C7F8728-58C0-2EDC-185C-7857248F7B25}"/>
                </a:ext>
              </a:extLst>
            </p:cNvPr>
            <p:cNvCxnSpPr>
              <a:cxnSpLocks/>
              <a:stCxn id="149" idx="3"/>
              <a:endCxn id="171" idx="0"/>
            </p:cNvCxnSpPr>
            <p:nvPr/>
          </p:nvCxnSpPr>
          <p:spPr>
            <a:xfrm flipH="1">
              <a:off x="7261115" y="2725366"/>
              <a:ext cx="283255" cy="34111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BDDE7690-84B3-6354-348D-DF508153483D}"/>
                </a:ext>
              </a:extLst>
            </p:cNvPr>
            <p:cNvSpPr/>
            <p:nvPr/>
          </p:nvSpPr>
          <p:spPr>
            <a:xfrm>
              <a:off x="6927830" y="3066478"/>
              <a:ext cx="666570" cy="472299"/>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2</a:t>
              </a:r>
              <a:endParaRPr lang="en-IN" sz="3600" b="1" dirty="0">
                <a:solidFill>
                  <a:schemeClr val="tx1"/>
                </a:solidFill>
                <a:latin typeface="Courier New" panose="02070309020205020404" pitchFamily="49" charset="0"/>
                <a:cs typeface="Courier New" panose="02070309020205020404" pitchFamily="49" charset="0"/>
              </a:endParaRPr>
            </a:p>
          </p:txBody>
        </p:sp>
        <p:sp>
          <p:nvSpPr>
            <p:cNvPr id="172" name="Oval 171">
              <a:extLst>
                <a:ext uri="{FF2B5EF4-FFF2-40B4-BE49-F238E27FC236}">
                  <a16:creationId xmlns:a16="http://schemas.microsoft.com/office/drawing/2014/main" id="{C6D85223-E829-C8FC-F0B3-12CE014D5C61}"/>
                </a:ext>
              </a:extLst>
            </p:cNvPr>
            <p:cNvSpPr/>
            <p:nvPr/>
          </p:nvSpPr>
          <p:spPr>
            <a:xfrm>
              <a:off x="7920029" y="3057279"/>
              <a:ext cx="666570" cy="490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3600" b="1" dirty="0">
                  <a:solidFill>
                    <a:schemeClr val="tx1"/>
                  </a:solidFill>
                  <a:latin typeface="Courier New" panose="02070309020205020404" pitchFamily="49" charset="0"/>
                  <a:cs typeface="Courier New" panose="02070309020205020404" pitchFamily="49" charset="0"/>
                </a:rPr>
                <a:t>4</a:t>
              </a:r>
              <a:endParaRPr lang="en-IN" sz="3600" b="1" dirty="0">
                <a:solidFill>
                  <a:schemeClr val="tx1"/>
                </a:solidFill>
                <a:latin typeface="Courier New" panose="02070309020205020404" pitchFamily="49" charset="0"/>
                <a:cs typeface="Courier New" panose="02070309020205020404" pitchFamily="49" charset="0"/>
              </a:endParaRPr>
            </a:p>
          </p:txBody>
        </p:sp>
        <p:cxnSp>
          <p:nvCxnSpPr>
            <p:cNvPr id="173" name="Straight Arrow Connector 172">
              <a:extLst>
                <a:ext uri="{FF2B5EF4-FFF2-40B4-BE49-F238E27FC236}">
                  <a16:creationId xmlns:a16="http://schemas.microsoft.com/office/drawing/2014/main" id="{D682DBA2-DAA0-8B11-0321-07CDD2732500}"/>
                </a:ext>
              </a:extLst>
            </p:cNvPr>
            <p:cNvCxnSpPr>
              <a:cxnSpLocks/>
              <a:stCxn id="149" idx="5"/>
              <a:endCxn id="172" idx="0"/>
            </p:cNvCxnSpPr>
            <p:nvPr/>
          </p:nvCxnSpPr>
          <p:spPr>
            <a:xfrm>
              <a:off x="8015706" y="2725366"/>
              <a:ext cx="237608" cy="33191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51280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67F1-0366-B864-99C6-DD3588A72D0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E40280C-3876-3331-7580-181C5150F261}"/>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2857463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CC445-B269-6F5F-439F-6C97F198C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91362-373F-5C8A-4DA3-E63060B0B7CE}"/>
              </a:ext>
            </a:extLst>
          </p:cNvPr>
          <p:cNvSpPr>
            <a:spLocks noGrp="1"/>
          </p:cNvSpPr>
          <p:nvPr>
            <p:ph type="title"/>
          </p:nvPr>
        </p:nvSpPr>
        <p:spPr>
          <a:xfrm>
            <a:off x="838199" y="128588"/>
            <a:ext cx="10515600" cy="942975"/>
          </a:xfrm>
        </p:spPr>
        <p:txBody>
          <a:bodyPr>
            <a:normAutofit/>
          </a:bodyPr>
          <a:lstStyle/>
          <a:p>
            <a:pPr algn="ctr"/>
            <a:r>
              <a:rPr lang="en-US" sz="6000" b="1" dirty="0">
                <a:latin typeface="+mn-lt"/>
              </a:rPr>
              <a:t>Module 3 Syllabus</a:t>
            </a:r>
            <a:endParaRPr lang="en-IN" sz="6000" b="1" dirty="0">
              <a:latin typeface="+mn-lt"/>
            </a:endParaRPr>
          </a:p>
        </p:txBody>
      </p:sp>
      <p:sp>
        <p:nvSpPr>
          <p:cNvPr id="3" name="Content Placeholder 2">
            <a:extLst>
              <a:ext uri="{FF2B5EF4-FFF2-40B4-BE49-F238E27FC236}">
                <a16:creationId xmlns:a16="http://schemas.microsoft.com/office/drawing/2014/main" id="{24ED56BC-3130-A253-A67F-FB755D6A475F}"/>
              </a:ext>
            </a:extLst>
          </p:cNvPr>
          <p:cNvSpPr>
            <a:spLocks noGrp="1"/>
          </p:cNvSpPr>
          <p:nvPr>
            <p:ph idx="1"/>
          </p:nvPr>
        </p:nvSpPr>
        <p:spPr>
          <a:xfrm>
            <a:off x="338137" y="1071562"/>
            <a:ext cx="11515725" cy="5657849"/>
          </a:xfrm>
        </p:spPr>
        <p:txBody>
          <a:bodyPr>
            <a:noAutofit/>
          </a:bodyPr>
          <a:lstStyle/>
          <a:p>
            <a:pPr algn="just"/>
            <a:r>
              <a:rPr lang="en-US" sz="3200" b="1" dirty="0"/>
              <a:t>TRANSFORM-AND-CONQUER:</a:t>
            </a:r>
            <a:r>
              <a:rPr lang="en-US" sz="3200" dirty="0"/>
              <a:t> </a:t>
            </a:r>
            <a:r>
              <a:rPr lang="en-US" sz="3200" b="1" strike="sngStrike" dirty="0"/>
              <a:t>Balanced Search Trees</a:t>
            </a:r>
            <a:r>
              <a:rPr lang="en-US" sz="3200" b="1" dirty="0"/>
              <a:t>, </a:t>
            </a:r>
            <a:r>
              <a:rPr lang="en-US" sz="3200" dirty="0"/>
              <a:t>Heaps and Heapsort. </a:t>
            </a:r>
          </a:p>
          <a:p>
            <a:pPr algn="just"/>
            <a:r>
              <a:rPr lang="en-US" sz="3200" b="1" dirty="0"/>
              <a:t>SPACE-TIME TRADEOFFS: </a:t>
            </a:r>
            <a:r>
              <a:rPr lang="en-US" sz="3200" dirty="0"/>
              <a:t>Sorting by Counting: Comparison counting sort, Input Enhancement in String Matching: </a:t>
            </a:r>
            <a:r>
              <a:rPr lang="en-US" sz="3200" dirty="0" err="1"/>
              <a:t>Horspool’s</a:t>
            </a:r>
            <a:r>
              <a:rPr lang="en-US" sz="3200" dirty="0"/>
              <a:t> Algorithm. </a:t>
            </a:r>
          </a:p>
          <a:p>
            <a:pPr marL="0" indent="0" algn="just">
              <a:buNone/>
            </a:pPr>
            <a:endParaRPr lang="en-US" sz="3200" dirty="0"/>
          </a:p>
          <a:p>
            <a:pPr marL="0" indent="0" algn="just">
              <a:buNone/>
            </a:pPr>
            <a:r>
              <a:rPr lang="en-US" sz="3200" dirty="0"/>
              <a:t>  Chapter 6 (Sections 6.3, 6.4), </a:t>
            </a:r>
          </a:p>
          <a:p>
            <a:pPr marL="0" indent="0" algn="just">
              <a:buNone/>
            </a:pPr>
            <a:r>
              <a:rPr lang="en-US" sz="3200" dirty="0"/>
              <a:t>  Chapter 7 (Sections 7.1, 7.2)</a:t>
            </a:r>
          </a:p>
          <a:p>
            <a:pPr algn="just"/>
            <a:endParaRPr lang="en-IN" sz="3200" dirty="0"/>
          </a:p>
        </p:txBody>
      </p:sp>
    </p:spTree>
    <p:extLst>
      <p:ext uri="{BB962C8B-B14F-4D97-AF65-F5344CB8AC3E}">
        <p14:creationId xmlns:p14="http://schemas.microsoft.com/office/powerpoint/2010/main" val="2496633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4349-82AC-81E8-5C3C-52087FDD620A}"/>
              </a:ext>
            </a:extLst>
          </p:cNvPr>
          <p:cNvSpPr>
            <a:spLocks noGrp="1"/>
          </p:cNvSpPr>
          <p:nvPr>
            <p:ph type="title"/>
          </p:nvPr>
        </p:nvSpPr>
        <p:spPr>
          <a:xfrm>
            <a:off x="838200" y="0"/>
            <a:ext cx="10515600" cy="1114425"/>
          </a:xfrm>
        </p:spPr>
        <p:txBody>
          <a:bodyPr>
            <a:normAutofit/>
          </a:bodyPr>
          <a:lstStyle/>
          <a:p>
            <a:pPr algn="ctr"/>
            <a:r>
              <a:rPr lang="en-US" sz="5400" b="1" dirty="0">
                <a:latin typeface="+mn-lt"/>
              </a:rPr>
              <a:t>Heap and Heapsort</a:t>
            </a:r>
            <a:endParaRPr lang="en-IN" sz="5400" b="1" dirty="0">
              <a:latin typeface="+mn-lt"/>
            </a:endParaRPr>
          </a:p>
        </p:txBody>
      </p:sp>
      <p:sp>
        <p:nvSpPr>
          <p:cNvPr id="3" name="Content Placeholder 2">
            <a:extLst>
              <a:ext uri="{FF2B5EF4-FFF2-40B4-BE49-F238E27FC236}">
                <a16:creationId xmlns:a16="http://schemas.microsoft.com/office/drawing/2014/main" id="{28155945-95BF-1BDA-7C86-EF94D984F674}"/>
              </a:ext>
            </a:extLst>
          </p:cNvPr>
          <p:cNvSpPr>
            <a:spLocks noGrp="1"/>
          </p:cNvSpPr>
          <p:nvPr>
            <p:ph idx="1"/>
          </p:nvPr>
        </p:nvSpPr>
        <p:spPr>
          <a:xfrm>
            <a:off x="333375" y="1114425"/>
            <a:ext cx="11525250" cy="5400675"/>
          </a:xfrm>
        </p:spPr>
        <p:txBody>
          <a:bodyPr>
            <a:noAutofit/>
          </a:bodyPr>
          <a:lstStyle/>
          <a:p>
            <a:pPr algn="just">
              <a:lnSpc>
                <a:spcPct val="100000"/>
              </a:lnSpc>
            </a:pPr>
            <a:r>
              <a:rPr lang="en-US" sz="3600" dirty="0"/>
              <a:t>Heap can be defined as a Binary Tree with keys assigned to its nodes, one key per node, provided the following two conditions are met:</a:t>
            </a:r>
          </a:p>
          <a:p>
            <a:pPr algn="just">
              <a:lnSpc>
                <a:spcPct val="100000"/>
              </a:lnSpc>
            </a:pPr>
            <a:r>
              <a:rPr lang="en-US" sz="3600" dirty="0"/>
              <a:t>The Shape Property: It is essentially complete Binary tree that is all its levels are full except possibly last level, where only some right leaves may be missing. </a:t>
            </a:r>
          </a:p>
          <a:p>
            <a:pPr algn="just">
              <a:lnSpc>
                <a:spcPct val="100000"/>
              </a:lnSpc>
            </a:pPr>
            <a:r>
              <a:rPr lang="en-US" sz="3600" dirty="0"/>
              <a:t>The Parental Dominance (or Heap Property): The key in each node is greater than or equal to the keys in its children. </a:t>
            </a:r>
            <a:endParaRPr lang="en-IN" sz="3600" dirty="0"/>
          </a:p>
        </p:txBody>
      </p:sp>
    </p:spTree>
    <p:extLst>
      <p:ext uri="{BB962C8B-B14F-4D97-AF65-F5344CB8AC3E}">
        <p14:creationId xmlns:p14="http://schemas.microsoft.com/office/powerpoint/2010/main" val="147747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EA07-9CD3-4888-D594-28F0A68C4EB5}"/>
              </a:ext>
            </a:extLst>
          </p:cNvPr>
          <p:cNvSpPr>
            <a:spLocks noGrp="1"/>
          </p:cNvSpPr>
          <p:nvPr>
            <p:ph type="title"/>
          </p:nvPr>
        </p:nvSpPr>
        <p:spPr>
          <a:xfrm>
            <a:off x="838200" y="50958"/>
            <a:ext cx="10515600" cy="987763"/>
          </a:xfrm>
        </p:spPr>
        <p:txBody>
          <a:bodyPr>
            <a:normAutofit/>
          </a:bodyPr>
          <a:lstStyle/>
          <a:p>
            <a:pPr algn="ctr"/>
            <a:r>
              <a:rPr lang="en-US" sz="4800" b="1" dirty="0">
                <a:latin typeface="+mn-lt"/>
              </a:rPr>
              <a:t>Example of Heaps non-Heaps</a:t>
            </a:r>
            <a:endParaRPr lang="en-IN" sz="4800" b="1" dirty="0">
              <a:latin typeface="+mn-lt"/>
            </a:endParaRPr>
          </a:p>
        </p:txBody>
      </p:sp>
      <p:grpSp>
        <p:nvGrpSpPr>
          <p:cNvPr id="10" name="Group 9">
            <a:extLst>
              <a:ext uri="{FF2B5EF4-FFF2-40B4-BE49-F238E27FC236}">
                <a16:creationId xmlns:a16="http://schemas.microsoft.com/office/drawing/2014/main" id="{1762593E-60C7-13D8-D517-3A03612EC951}"/>
              </a:ext>
            </a:extLst>
          </p:cNvPr>
          <p:cNvGrpSpPr/>
          <p:nvPr/>
        </p:nvGrpSpPr>
        <p:grpSpPr>
          <a:xfrm>
            <a:off x="152402" y="1748558"/>
            <a:ext cx="3607759" cy="3004413"/>
            <a:chOff x="145257" y="1752284"/>
            <a:chExt cx="4093368" cy="3386454"/>
          </a:xfrm>
        </p:grpSpPr>
        <p:grpSp>
          <p:nvGrpSpPr>
            <p:cNvPr id="7" name="Group 6">
              <a:extLst>
                <a:ext uri="{FF2B5EF4-FFF2-40B4-BE49-F238E27FC236}">
                  <a16:creationId xmlns:a16="http://schemas.microsoft.com/office/drawing/2014/main" id="{7C4BFA28-5484-941B-1F03-4A9A662265B7}"/>
                </a:ext>
              </a:extLst>
            </p:cNvPr>
            <p:cNvGrpSpPr/>
            <p:nvPr/>
          </p:nvGrpSpPr>
          <p:grpSpPr>
            <a:xfrm>
              <a:off x="145257" y="1752284"/>
              <a:ext cx="4093368" cy="3386454"/>
              <a:chOff x="145257" y="1752284"/>
              <a:chExt cx="4093368" cy="3386454"/>
            </a:xfrm>
          </p:grpSpPr>
          <p:sp>
            <p:nvSpPr>
              <p:cNvPr id="4" name="Oval 3">
                <a:extLst>
                  <a:ext uri="{FF2B5EF4-FFF2-40B4-BE49-F238E27FC236}">
                    <a16:creationId xmlns:a16="http://schemas.microsoft.com/office/drawing/2014/main" id="{7CF596CA-4E7D-DF35-E8B4-8F034087E7B4}"/>
                  </a:ext>
                </a:extLst>
              </p:cNvPr>
              <p:cNvSpPr/>
              <p:nvPr/>
            </p:nvSpPr>
            <p:spPr>
              <a:xfrm>
                <a:off x="2038421" y="1752284"/>
                <a:ext cx="1021269"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D2CFDE72-E324-FBAB-7410-ADF2B4B64299}"/>
                  </a:ext>
                </a:extLst>
              </p:cNvPr>
              <p:cNvSpPr/>
              <p:nvPr/>
            </p:nvSpPr>
            <p:spPr>
              <a:xfrm>
                <a:off x="838200" y="3028950"/>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FD4D515A-49E0-2C63-81F3-2658FA99D914}"/>
                  </a:ext>
                </a:extLst>
              </p:cNvPr>
              <p:cNvSpPr/>
              <p:nvPr/>
            </p:nvSpPr>
            <p:spPr>
              <a:xfrm>
                <a:off x="3338512" y="3028950"/>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4" name="Oval 13">
                <a:extLst>
                  <a:ext uri="{FF2B5EF4-FFF2-40B4-BE49-F238E27FC236}">
                    <a16:creationId xmlns:a16="http://schemas.microsoft.com/office/drawing/2014/main" id="{60BD39D0-90A7-C310-FC1C-BBEDAA325778}"/>
                  </a:ext>
                </a:extLst>
              </p:cNvPr>
              <p:cNvSpPr/>
              <p:nvPr/>
            </p:nvSpPr>
            <p:spPr>
              <a:xfrm>
                <a:off x="145257" y="4338638"/>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6445931A-1058-7384-09A2-E22EBB09BACC}"/>
                  </a:ext>
                </a:extLst>
              </p:cNvPr>
              <p:cNvSpPr/>
              <p:nvPr/>
            </p:nvSpPr>
            <p:spPr>
              <a:xfrm>
                <a:off x="1473993" y="4338638"/>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22" name="Oval 21">
                <a:extLst>
                  <a:ext uri="{FF2B5EF4-FFF2-40B4-BE49-F238E27FC236}">
                    <a16:creationId xmlns:a16="http://schemas.microsoft.com/office/drawing/2014/main" id="{653FA062-C828-9DED-9AAB-C14C5025F1B1}"/>
                  </a:ext>
                </a:extLst>
              </p:cNvPr>
              <p:cNvSpPr/>
              <p:nvPr/>
            </p:nvSpPr>
            <p:spPr>
              <a:xfrm>
                <a:off x="2631280" y="4338637"/>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3F263C45-3BFD-1FF3-EDEB-93C01F90C63F}"/>
                </a:ext>
              </a:extLst>
            </p:cNvPr>
            <p:cNvCxnSpPr>
              <a:cxnSpLocks/>
              <a:stCxn id="4" idx="3"/>
              <a:endCxn id="5" idx="0"/>
            </p:cNvCxnSpPr>
            <p:nvPr/>
          </p:nvCxnSpPr>
          <p:spPr>
            <a:xfrm flipH="1">
              <a:off x="1288257" y="2435212"/>
              <a:ext cx="899725" cy="593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3A4AC3-BBBC-566C-C604-2E15EC9A8C8B}"/>
                </a:ext>
              </a:extLst>
            </p:cNvPr>
            <p:cNvCxnSpPr>
              <a:cxnSpLocks/>
              <a:stCxn id="4" idx="5"/>
              <a:endCxn id="6" idx="0"/>
            </p:cNvCxnSpPr>
            <p:nvPr/>
          </p:nvCxnSpPr>
          <p:spPr>
            <a:xfrm>
              <a:off x="2910129" y="2435212"/>
              <a:ext cx="878439" cy="593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D77A71-054C-1B9E-D89B-D7636827FD64}"/>
                </a:ext>
              </a:extLst>
            </p:cNvPr>
            <p:cNvCxnSpPr>
              <a:cxnSpLocks/>
              <a:stCxn id="5" idx="3"/>
              <a:endCxn id="14" idx="0"/>
            </p:cNvCxnSpPr>
            <p:nvPr/>
          </p:nvCxnSpPr>
          <p:spPr>
            <a:xfrm flipH="1">
              <a:off x="595314" y="3711878"/>
              <a:ext cx="374704" cy="626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919259-D76F-60B8-C0E8-8D54A965AFD8}"/>
                </a:ext>
              </a:extLst>
            </p:cNvPr>
            <p:cNvCxnSpPr>
              <a:cxnSpLocks/>
              <a:stCxn id="5" idx="5"/>
              <a:endCxn id="15" idx="0"/>
            </p:cNvCxnSpPr>
            <p:nvPr/>
          </p:nvCxnSpPr>
          <p:spPr>
            <a:xfrm>
              <a:off x="1606495" y="3711878"/>
              <a:ext cx="317555" cy="626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C2AC5E-44E2-055D-AA71-7CA7F768B640}"/>
                </a:ext>
              </a:extLst>
            </p:cNvPr>
            <p:cNvCxnSpPr>
              <a:cxnSpLocks/>
              <a:stCxn id="6" idx="3"/>
              <a:endCxn id="22" idx="0"/>
            </p:cNvCxnSpPr>
            <p:nvPr/>
          </p:nvCxnSpPr>
          <p:spPr>
            <a:xfrm flipH="1">
              <a:off x="3081337" y="3711878"/>
              <a:ext cx="388993" cy="626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8FCFD13E-61A2-1BD0-4C5A-84B6E8DBAB31}"/>
              </a:ext>
            </a:extLst>
          </p:cNvPr>
          <p:cNvGrpSpPr/>
          <p:nvPr/>
        </p:nvGrpSpPr>
        <p:grpSpPr>
          <a:xfrm>
            <a:off x="4598640" y="1363018"/>
            <a:ext cx="2963189" cy="2966096"/>
            <a:chOff x="838200" y="1719263"/>
            <a:chExt cx="3400425" cy="3419475"/>
          </a:xfrm>
        </p:grpSpPr>
        <p:grpSp>
          <p:nvGrpSpPr>
            <p:cNvPr id="35" name="Group 34">
              <a:extLst>
                <a:ext uri="{FF2B5EF4-FFF2-40B4-BE49-F238E27FC236}">
                  <a16:creationId xmlns:a16="http://schemas.microsoft.com/office/drawing/2014/main" id="{10C3AD33-584B-E12D-CD5F-4C0F5981B953}"/>
                </a:ext>
              </a:extLst>
            </p:cNvPr>
            <p:cNvGrpSpPr/>
            <p:nvPr/>
          </p:nvGrpSpPr>
          <p:grpSpPr>
            <a:xfrm>
              <a:off x="838200" y="1719263"/>
              <a:ext cx="3400425" cy="3419475"/>
              <a:chOff x="838200" y="1719263"/>
              <a:chExt cx="3400425" cy="3419475"/>
            </a:xfrm>
          </p:grpSpPr>
          <p:sp>
            <p:nvSpPr>
              <p:cNvPr id="41" name="Oval 40">
                <a:extLst>
                  <a:ext uri="{FF2B5EF4-FFF2-40B4-BE49-F238E27FC236}">
                    <a16:creationId xmlns:a16="http://schemas.microsoft.com/office/drawing/2014/main" id="{AE058AC5-DB50-1C6B-9ACA-DB33F8D612C2}"/>
                  </a:ext>
                </a:extLst>
              </p:cNvPr>
              <p:cNvSpPr/>
              <p:nvPr/>
            </p:nvSpPr>
            <p:spPr>
              <a:xfrm>
                <a:off x="2091419" y="1719263"/>
                <a:ext cx="1032929" cy="81833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42" name="Oval 41">
                <a:extLst>
                  <a:ext uri="{FF2B5EF4-FFF2-40B4-BE49-F238E27FC236}">
                    <a16:creationId xmlns:a16="http://schemas.microsoft.com/office/drawing/2014/main" id="{7A2BAFBE-90D9-8C2A-51D1-C4B12333F456}"/>
                  </a:ext>
                </a:extLst>
              </p:cNvPr>
              <p:cNvSpPr/>
              <p:nvPr/>
            </p:nvSpPr>
            <p:spPr>
              <a:xfrm>
                <a:off x="838200" y="3028950"/>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43" name="Oval 42">
                <a:extLst>
                  <a:ext uri="{FF2B5EF4-FFF2-40B4-BE49-F238E27FC236}">
                    <a16:creationId xmlns:a16="http://schemas.microsoft.com/office/drawing/2014/main" id="{A3D16E24-C9EB-AA03-D7A1-C741A2E81426}"/>
                  </a:ext>
                </a:extLst>
              </p:cNvPr>
              <p:cNvSpPr/>
              <p:nvPr/>
            </p:nvSpPr>
            <p:spPr>
              <a:xfrm>
                <a:off x="3338512" y="3028950"/>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45" name="Oval 44">
                <a:extLst>
                  <a:ext uri="{FF2B5EF4-FFF2-40B4-BE49-F238E27FC236}">
                    <a16:creationId xmlns:a16="http://schemas.microsoft.com/office/drawing/2014/main" id="{DF8B705A-19F1-A1A7-1FFB-5836C69F2AC4}"/>
                  </a:ext>
                </a:extLst>
              </p:cNvPr>
              <p:cNvSpPr/>
              <p:nvPr/>
            </p:nvSpPr>
            <p:spPr>
              <a:xfrm>
                <a:off x="1473993" y="4338638"/>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46" name="Oval 45">
                <a:extLst>
                  <a:ext uri="{FF2B5EF4-FFF2-40B4-BE49-F238E27FC236}">
                    <a16:creationId xmlns:a16="http://schemas.microsoft.com/office/drawing/2014/main" id="{32D1B49F-5C2E-8568-308A-76D5972DB074}"/>
                  </a:ext>
                </a:extLst>
              </p:cNvPr>
              <p:cNvSpPr/>
              <p:nvPr/>
            </p:nvSpPr>
            <p:spPr>
              <a:xfrm>
                <a:off x="2631280" y="4338637"/>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36" name="Straight Connector 35">
              <a:extLst>
                <a:ext uri="{FF2B5EF4-FFF2-40B4-BE49-F238E27FC236}">
                  <a16:creationId xmlns:a16="http://schemas.microsoft.com/office/drawing/2014/main" id="{1BA77C38-B263-D657-690A-0251D2BCB725}"/>
                </a:ext>
              </a:extLst>
            </p:cNvPr>
            <p:cNvCxnSpPr>
              <a:cxnSpLocks/>
              <a:stCxn id="41" idx="3"/>
              <a:endCxn id="42" idx="0"/>
            </p:cNvCxnSpPr>
            <p:nvPr/>
          </p:nvCxnSpPr>
          <p:spPr>
            <a:xfrm flipH="1">
              <a:off x="1288256" y="2417759"/>
              <a:ext cx="954432" cy="6111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301B66-78E5-C204-9C91-07D263037B8A}"/>
                </a:ext>
              </a:extLst>
            </p:cNvPr>
            <p:cNvCxnSpPr>
              <a:cxnSpLocks/>
              <a:stCxn id="41" idx="5"/>
              <a:endCxn id="43" idx="0"/>
            </p:cNvCxnSpPr>
            <p:nvPr/>
          </p:nvCxnSpPr>
          <p:spPr>
            <a:xfrm>
              <a:off x="2973080" y="2417759"/>
              <a:ext cx="815489" cy="6111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38BE36-1F43-D631-E04A-51272D5CB0A5}"/>
                </a:ext>
              </a:extLst>
            </p:cNvPr>
            <p:cNvCxnSpPr>
              <a:cxnSpLocks/>
              <a:stCxn id="42" idx="5"/>
              <a:endCxn id="45" idx="0"/>
            </p:cNvCxnSpPr>
            <p:nvPr/>
          </p:nvCxnSpPr>
          <p:spPr>
            <a:xfrm>
              <a:off x="1606495" y="3711878"/>
              <a:ext cx="317555" cy="626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1BFADE2-247D-7437-F3CC-47B0AE92A630}"/>
                </a:ext>
              </a:extLst>
            </p:cNvPr>
            <p:cNvCxnSpPr>
              <a:cxnSpLocks/>
              <a:stCxn id="43" idx="3"/>
              <a:endCxn id="46" idx="0"/>
            </p:cNvCxnSpPr>
            <p:nvPr/>
          </p:nvCxnSpPr>
          <p:spPr>
            <a:xfrm flipH="1">
              <a:off x="3081337" y="3711878"/>
              <a:ext cx="388993" cy="626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367E27F-C4F4-7129-C1BD-DA7E0E06E7DD}"/>
              </a:ext>
            </a:extLst>
          </p:cNvPr>
          <p:cNvGrpSpPr/>
          <p:nvPr/>
        </p:nvGrpSpPr>
        <p:grpSpPr>
          <a:xfrm>
            <a:off x="8046752" y="1333497"/>
            <a:ext cx="4093368" cy="3419475"/>
            <a:chOff x="145257" y="1719263"/>
            <a:chExt cx="4093368" cy="3419475"/>
          </a:xfrm>
        </p:grpSpPr>
        <p:grpSp>
          <p:nvGrpSpPr>
            <p:cNvPr id="48" name="Group 47">
              <a:extLst>
                <a:ext uri="{FF2B5EF4-FFF2-40B4-BE49-F238E27FC236}">
                  <a16:creationId xmlns:a16="http://schemas.microsoft.com/office/drawing/2014/main" id="{9B4D1B6C-D150-3F87-789C-11731DEFAD50}"/>
                </a:ext>
              </a:extLst>
            </p:cNvPr>
            <p:cNvGrpSpPr/>
            <p:nvPr/>
          </p:nvGrpSpPr>
          <p:grpSpPr>
            <a:xfrm>
              <a:off x="145257" y="1719263"/>
              <a:ext cx="4093368" cy="3419475"/>
              <a:chOff x="145257" y="1719263"/>
              <a:chExt cx="4093368" cy="3419475"/>
            </a:xfrm>
          </p:grpSpPr>
          <p:sp>
            <p:nvSpPr>
              <p:cNvPr id="54" name="Oval 53">
                <a:extLst>
                  <a:ext uri="{FF2B5EF4-FFF2-40B4-BE49-F238E27FC236}">
                    <a16:creationId xmlns:a16="http://schemas.microsoft.com/office/drawing/2014/main" id="{64F8CADA-BC9D-84E5-342A-55900E5A26CD}"/>
                  </a:ext>
                </a:extLst>
              </p:cNvPr>
              <p:cNvSpPr/>
              <p:nvPr/>
            </p:nvSpPr>
            <p:spPr>
              <a:xfrm>
                <a:off x="2091419" y="1719263"/>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5" name="Oval 54">
                <a:extLst>
                  <a:ext uri="{FF2B5EF4-FFF2-40B4-BE49-F238E27FC236}">
                    <a16:creationId xmlns:a16="http://schemas.microsoft.com/office/drawing/2014/main" id="{3AB0F7C6-798A-C760-524C-06F7E47EE790}"/>
                  </a:ext>
                </a:extLst>
              </p:cNvPr>
              <p:cNvSpPr/>
              <p:nvPr/>
            </p:nvSpPr>
            <p:spPr>
              <a:xfrm>
                <a:off x="838200" y="3028950"/>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6" name="Oval 55">
                <a:extLst>
                  <a:ext uri="{FF2B5EF4-FFF2-40B4-BE49-F238E27FC236}">
                    <a16:creationId xmlns:a16="http://schemas.microsoft.com/office/drawing/2014/main" id="{FC53BC4F-15DA-0722-7942-3E1E2A1FA5D1}"/>
                  </a:ext>
                </a:extLst>
              </p:cNvPr>
              <p:cNvSpPr/>
              <p:nvPr/>
            </p:nvSpPr>
            <p:spPr>
              <a:xfrm>
                <a:off x="3338512" y="3028950"/>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7" name="Oval 56">
                <a:extLst>
                  <a:ext uri="{FF2B5EF4-FFF2-40B4-BE49-F238E27FC236}">
                    <a16:creationId xmlns:a16="http://schemas.microsoft.com/office/drawing/2014/main" id="{16F5F191-78D9-942F-A7AD-41F892E2AA7B}"/>
                  </a:ext>
                </a:extLst>
              </p:cNvPr>
              <p:cNvSpPr/>
              <p:nvPr/>
            </p:nvSpPr>
            <p:spPr>
              <a:xfrm>
                <a:off x="145257" y="4338638"/>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6</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8" name="Oval 57">
                <a:extLst>
                  <a:ext uri="{FF2B5EF4-FFF2-40B4-BE49-F238E27FC236}">
                    <a16:creationId xmlns:a16="http://schemas.microsoft.com/office/drawing/2014/main" id="{39A63486-065B-3925-9D50-B9B36E50B1C7}"/>
                  </a:ext>
                </a:extLst>
              </p:cNvPr>
              <p:cNvSpPr/>
              <p:nvPr/>
            </p:nvSpPr>
            <p:spPr>
              <a:xfrm>
                <a:off x="1473993" y="4338638"/>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9" name="Oval 58">
                <a:extLst>
                  <a:ext uri="{FF2B5EF4-FFF2-40B4-BE49-F238E27FC236}">
                    <a16:creationId xmlns:a16="http://schemas.microsoft.com/office/drawing/2014/main" id="{B0588884-70C2-B867-4F24-A4BF84B403A4}"/>
                  </a:ext>
                </a:extLst>
              </p:cNvPr>
              <p:cNvSpPr/>
              <p:nvPr/>
            </p:nvSpPr>
            <p:spPr>
              <a:xfrm>
                <a:off x="2631280" y="4338637"/>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49" name="Straight Connector 48">
              <a:extLst>
                <a:ext uri="{FF2B5EF4-FFF2-40B4-BE49-F238E27FC236}">
                  <a16:creationId xmlns:a16="http://schemas.microsoft.com/office/drawing/2014/main" id="{5BA5CA4B-75E3-16CF-DC54-B904E7C3F8AA}"/>
                </a:ext>
              </a:extLst>
            </p:cNvPr>
            <p:cNvCxnSpPr>
              <a:stCxn id="54" idx="3"/>
              <a:endCxn id="55" idx="0"/>
            </p:cNvCxnSpPr>
            <p:nvPr/>
          </p:nvCxnSpPr>
          <p:spPr>
            <a:xfrm flipH="1">
              <a:off x="1288257" y="2402191"/>
              <a:ext cx="934980" cy="626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9ACFF6-7064-02CB-2F7C-A20C865EDAB3}"/>
                </a:ext>
              </a:extLst>
            </p:cNvPr>
            <p:cNvCxnSpPr>
              <a:cxnSpLocks/>
              <a:stCxn id="54" idx="5"/>
              <a:endCxn id="56" idx="0"/>
            </p:cNvCxnSpPr>
            <p:nvPr/>
          </p:nvCxnSpPr>
          <p:spPr>
            <a:xfrm>
              <a:off x="2859714" y="2402191"/>
              <a:ext cx="928855" cy="626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9B9BAD-8C07-329D-E7C5-3325D4FBA03E}"/>
                </a:ext>
              </a:extLst>
            </p:cNvPr>
            <p:cNvCxnSpPr>
              <a:cxnSpLocks/>
              <a:stCxn id="55" idx="3"/>
              <a:endCxn id="57" idx="0"/>
            </p:cNvCxnSpPr>
            <p:nvPr/>
          </p:nvCxnSpPr>
          <p:spPr>
            <a:xfrm flipH="1">
              <a:off x="595314" y="3711878"/>
              <a:ext cx="374704" cy="626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1F06D0E-9B8F-BA0D-E140-EC66F305A9E4}"/>
                </a:ext>
              </a:extLst>
            </p:cNvPr>
            <p:cNvCxnSpPr>
              <a:cxnSpLocks/>
              <a:stCxn id="55" idx="5"/>
              <a:endCxn id="58" idx="0"/>
            </p:cNvCxnSpPr>
            <p:nvPr/>
          </p:nvCxnSpPr>
          <p:spPr>
            <a:xfrm>
              <a:off x="1606495" y="3711878"/>
              <a:ext cx="317555" cy="626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41D93AE-5D58-F7DE-FBA0-593550D146ED}"/>
                </a:ext>
              </a:extLst>
            </p:cNvPr>
            <p:cNvCxnSpPr>
              <a:cxnSpLocks/>
              <a:stCxn id="56" idx="3"/>
              <a:endCxn id="59" idx="0"/>
            </p:cNvCxnSpPr>
            <p:nvPr/>
          </p:nvCxnSpPr>
          <p:spPr>
            <a:xfrm flipH="1">
              <a:off x="3081337" y="3711878"/>
              <a:ext cx="388993" cy="6267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Title 1">
            <a:extLst>
              <a:ext uri="{FF2B5EF4-FFF2-40B4-BE49-F238E27FC236}">
                <a16:creationId xmlns:a16="http://schemas.microsoft.com/office/drawing/2014/main" id="{FD929239-C16C-BA30-5585-3F4EA5583C75}"/>
              </a:ext>
            </a:extLst>
          </p:cNvPr>
          <p:cNvSpPr txBox="1">
            <a:spLocks/>
          </p:cNvSpPr>
          <p:nvPr/>
        </p:nvSpPr>
        <p:spPr>
          <a:xfrm>
            <a:off x="246797" y="5175773"/>
            <a:ext cx="3010753" cy="9877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mn-lt"/>
              </a:rPr>
              <a:t>Heap</a:t>
            </a:r>
            <a:endParaRPr lang="en-IN" sz="4800" b="1" dirty="0">
              <a:latin typeface="+mn-lt"/>
            </a:endParaRPr>
          </a:p>
        </p:txBody>
      </p:sp>
      <p:sp>
        <p:nvSpPr>
          <p:cNvPr id="69" name="Title 1">
            <a:extLst>
              <a:ext uri="{FF2B5EF4-FFF2-40B4-BE49-F238E27FC236}">
                <a16:creationId xmlns:a16="http://schemas.microsoft.com/office/drawing/2014/main" id="{7633F919-1393-7758-7A91-7CF20362A738}"/>
              </a:ext>
            </a:extLst>
          </p:cNvPr>
          <p:cNvSpPr txBox="1">
            <a:spLocks/>
          </p:cNvSpPr>
          <p:nvPr/>
        </p:nvSpPr>
        <p:spPr>
          <a:xfrm>
            <a:off x="3538578" y="4930575"/>
            <a:ext cx="3935505" cy="1396375"/>
          </a:xfrm>
          <a:prstGeom prst="rect">
            <a:avLst/>
          </a:prstGeom>
          <a:ln>
            <a:solidFill>
              <a:schemeClr val="tx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Not Heap Because the tree’s shape property is violated.</a:t>
            </a:r>
            <a:endParaRPr lang="en-IN" sz="3200" b="1" dirty="0">
              <a:latin typeface="+mn-lt"/>
            </a:endParaRPr>
          </a:p>
        </p:txBody>
      </p:sp>
      <p:sp>
        <p:nvSpPr>
          <p:cNvPr id="70" name="Title 1">
            <a:extLst>
              <a:ext uri="{FF2B5EF4-FFF2-40B4-BE49-F238E27FC236}">
                <a16:creationId xmlns:a16="http://schemas.microsoft.com/office/drawing/2014/main" id="{56EB0C30-F05B-042D-C3FA-9E9AB7509630}"/>
              </a:ext>
            </a:extLst>
          </p:cNvPr>
          <p:cNvSpPr txBox="1">
            <a:spLocks/>
          </p:cNvSpPr>
          <p:nvPr/>
        </p:nvSpPr>
        <p:spPr>
          <a:xfrm>
            <a:off x="7561828" y="4930575"/>
            <a:ext cx="4578292" cy="142686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mn-lt"/>
              </a:rPr>
              <a:t>Not Heap Because Parental Dominance fails for the node with the key 5.</a:t>
            </a:r>
            <a:endParaRPr lang="en-IN" sz="3000" b="1" dirty="0">
              <a:latin typeface="+mn-lt"/>
            </a:endParaRPr>
          </a:p>
        </p:txBody>
      </p:sp>
    </p:spTree>
    <p:extLst>
      <p:ext uri="{BB962C8B-B14F-4D97-AF65-F5344CB8AC3E}">
        <p14:creationId xmlns:p14="http://schemas.microsoft.com/office/powerpoint/2010/main" val="27647609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14BCC-5776-DF3B-BB74-087E1F8B23DB}"/>
              </a:ext>
            </a:extLst>
          </p:cNvPr>
          <p:cNvSpPr>
            <a:spLocks noGrp="1"/>
          </p:cNvSpPr>
          <p:nvPr>
            <p:ph idx="1"/>
          </p:nvPr>
        </p:nvSpPr>
        <p:spPr/>
        <p:txBody>
          <a:bodyPr/>
          <a:lstStyle/>
          <a:p>
            <a:endParaRPr lang="en-IN" dirty="0"/>
          </a:p>
        </p:txBody>
      </p:sp>
      <p:pic>
        <p:nvPicPr>
          <p:cNvPr id="5" name="Picture 4">
            <a:extLst>
              <a:ext uri="{FF2B5EF4-FFF2-40B4-BE49-F238E27FC236}">
                <a16:creationId xmlns:a16="http://schemas.microsoft.com/office/drawing/2014/main" id="{F9567B05-844F-8CE7-8915-8467657279BD}"/>
              </a:ext>
            </a:extLst>
          </p:cNvPr>
          <p:cNvPicPr>
            <a:picLocks noChangeAspect="1"/>
          </p:cNvPicPr>
          <p:nvPr/>
        </p:nvPicPr>
        <p:blipFill>
          <a:blip r:embed="rId2"/>
          <a:stretch>
            <a:fillRect/>
          </a:stretch>
        </p:blipFill>
        <p:spPr>
          <a:xfrm>
            <a:off x="394492" y="473336"/>
            <a:ext cx="11403016" cy="5841403"/>
          </a:xfrm>
          <a:prstGeom prst="rect">
            <a:avLst/>
          </a:prstGeom>
        </p:spPr>
      </p:pic>
    </p:spTree>
    <p:extLst>
      <p:ext uri="{BB962C8B-B14F-4D97-AF65-F5344CB8AC3E}">
        <p14:creationId xmlns:p14="http://schemas.microsoft.com/office/powerpoint/2010/main" val="3397373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8AE3C7-6F71-F1A8-780B-8F5A06FB5FDF}"/>
              </a:ext>
            </a:extLst>
          </p:cNvPr>
          <p:cNvPicPr>
            <a:picLocks noChangeAspect="1"/>
          </p:cNvPicPr>
          <p:nvPr/>
        </p:nvPicPr>
        <p:blipFill>
          <a:blip r:embed="rId2"/>
          <a:stretch>
            <a:fillRect/>
          </a:stretch>
        </p:blipFill>
        <p:spPr>
          <a:xfrm>
            <a:off x="618360" y="494852"/>
            <a:ext cx="10955279" cy="5809129"/>
          </a:xfrm>
          <a:prstGeom prst="rect">
            <a:avLst/>
          </a:prstGeom>
        </p:spPr>
      </p:pic>
    </p:spTree>
    <p:extLst>
      <p:ext uri="{BB962C8B-B14F-4D97-AF65-F5344CB8AC3E}">
        <p14:creationId xmlns:p14="http://schemas.microsoft.com/office/powerpoint/2010/main" val="23546563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A1E1-17A8-D9E9-654A-99E9A816635A}"/>
              </a:ext>
            </a:extLst>
          </p:cNvPr>
          <p:cNvSpPr>
            <a:spLocks noGrp="1"/>
          </p:cNvSpPr>
          <p:nvPr>
            <p:ph type="title"/>
          </p:nvPr>
        </p:nvSpPr>
        <p:spPr>
          <a:xfrm>
            <a:off x="0" y="19686"/>
            <a:ext cx="12192000" cy="946244"/>
          </a:xfrm>
        </p:spPr>
        <p:txBody>
          <a:bodyPr/>
          <a:lstStyle/>
          <a:p>
            <a:pPr algn="ctr"/>
            <a:r>
              <a:rPr lang="en-US" b="1" dirty="0">
                <a:latin typeface="+mn-lt"/>
              </a:rPr>
              <a:t>Write the array representation for the given heap.</a:t>
            </a:r>
            <a:endParaRPr lang="en-IN" b="1" dirty="0">
              <a:latin typeface="+mn-lt"/>
            </a:endParaRPr>
          </a:p>
        </p:txBody>
      </p:sp>
      <p:graphicFrame>
        <p:nvGraphicFramePr>
          <p:cNvPr id="56" name="Content Placeholder 55">
            <a:extLst>
              <a:ext uri="{FF2B5EF4-FFF2-40B4-BE49-F238E27FC236}">
                <a16:creationId xmlns:a16="http://schemas.microsoft.com/office/drawing/2014/main" id="{DA0A1805-7ED9-A003-BBBC-3F516AE74B7C}"/>
              </a:ext>
            </a:extLst>
          </p:cNvPr>
          <p:cNvGraphicFramePr>
            <a:graphicFrameLocks noGrp="1"/>
          </p:cNvGraphicFramePr>
          <p:nvPr>
            <p:ph idx="1"/>
            <p:extLst>
              <p:ext uri="{D42A27DB-BD31-4B8C-83A1-F6EECF244321}">
                <p14:modId xmlns:p14="http://schemas.microsoft.com/office/powerpoint/2010/main" val="694115186"/>
              </p:ext>
            </p:extLst>
          </p:nvPr>
        </p:nvGraphicFramePr>
        <p:xfrm>
          <a:off x="4007176" y="4656377"/>
          <a:ext cx="7815753" cy="1981200"/>
        </p:xfrm>
        <a:graphic>
          <a:graphicData uri="http://schemas.openxmlformats.org/drawingml/2006/table">
            <a:tbl>
              <a:tblPr firstRow="1" bandRow="1">
                <a:tableStyleId>{5C22544A-7EE6-4342-B048-85BDC9FD1C3A}</a:tableStyleId>
              </a:tblPr>
              <a:tblGrid>
                <a:gridCol w="710523">
                  <a:extLst>
                    <a:ext uri="{9D8B030D-6E8A-4147-A177-3AD203B41FA5}">
                      <a16:colId xmlns:a16="http://schemas.microsoft.com/office/drawing/2014/main" val="2649813505"/>
                    </a:ext>
                  </a:extLst>
                </a:gridCol>
                <a:gridCol w="710523">
                  <a:extLst>
                    <a:ext uri="{9D8B030D-6E8A-4147-A177-3AD203B41FA5}">
                      <a16:colId xmlns:a16="http://schemas.microsoft.com/office/drawing/2014/main" val="4056976614"/>
                    </a:ext>
                  </a:extLst>
                </a:gridCol>
                <a:gridCol w="710523">
                  <a:extLst>
                    <a:ext uri="{9D8B030D-6E8A-4147-A177-3AD203B41FA5}">
                      <a16:colId xmlns:a16="http://schemas.microsoft.com/office/drawing/2014/main" val="1735360556"/>
                    </a:ext>
                  </a:extLst>
                </a:gridCol>
                <a:gridCol w="710523">
                  <a:extLst>
                    <a:ext uri="{9D8B030D-6E8A-4147-A177-3AD203B41FA5}">
                      <a16:colId xmlns:a16="http://schemas.microsoft.com/office/drawing/2014/main" val="3726046251"/>
                    </a:ext>
                  </a:extLst>
                </a:gridCol>
                <a:gridCol w="710523">
                  <a:extLst>
                    <a:ext uri="{9D8B030D-6E8A-4147-A177-3AD203B41FA5}">
                      <a16:colId xmlns:a16="http://schemas.microsoft.com/office/drawing/2014/main" val="946906625"/>
                    </a:ext>
                  </a:extLst>
                </a:gridCol>
                <a:gridCol w="710523">
                  <a:extLst>
                    <a:ext uri="{9D8B030D-6E8A-4147-A177-3AD203B41FA5}">
                      <a16:colId xmlns:a16="http://schemas.microsoft.com/office/drawing/2014/main" val="313819161"/>
                    </a:ext>
                  </a:extLst>
                </a:gridCol>
                <a:gridCol w="710523">
                  <a:extLst>
                    <a:ext uri="{9D8B030D-6E8A-4147-A177-3AD203B41FA5}">
                      <a16:colId xmlns:a16="http://schemas.microsoft.com/office/drawing/2014/main" val="2544302658"/>
                    </a:ext>
                  </a:extLst>
                </a:gridCol>
                <a:gridCol w="710523">
                  <a:extLst>
                    <a:ext uri="{9D8B030D-6E8A-4147-A177-3AD203B41FA5}">
                      <a16:colId xmlns:a16="http://schemas.microsoft.com/office/drawing/2014/main" val="4157738219"/>
                    </a:ext>
                  </a:extLst>
                </a:gridCol>
                <a:gridCol w="710523">
                  <a:extLst>
                    <a:ext uri="{9D8B030D-6E8A-4147-A177-3AD203B41FA5}">
                      <a16:colId xmlns:a16="http://schemas.microsoft.com/office/drawing/2014/main" val="926300910"/>
                    </a:ext>
                  </a:extLst>
                </a:gridCol>
                <a:gridCol w="710523">
                  <a:extLst>
                    <a:ext uri="{9D8B030D-6E8A-4147-A177-3AD203B41FA5}">
                      <a16:colId xmlns:a16="http://schemas.microsoft.com/office/drawing/2014/main" val="1124338759"/>
                    </a:ext>
                  </a:extLst>
                </a:gridCol>
                <a:gridCol w="710523">
                  <a:extLst>
                    <a:ext uri="{9D8B030D-6E8A-4147-A177-3AD203B41FA5}">
                      <a16:colId xmlns:a16="http://schemas.microsoft.com/office/drawing/2014/main" val="1610528908"/>
                    </a:ext>
                  </a:extLst>
                </a:gridCol>
              </a:tblGrid>
              <a:tr h="370840">
                <a:tc>
                  <a:txBody>
                    <a:bodyPr/>
                    <a:lstStyle/>
                    <a:p>
                      <a:pPr algn="ctr"/>
                      <a:r>
                        <a:rPr lang="en-US" sz="3600" dirty="0">
                          <a:solidFill>
                            <a:schemeClr val="tx1"/>
                          </a:solidFill>
                        </a:rPr>
                        <a:t>0</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1</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2</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3</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4</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5</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6</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7</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8</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9</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10</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95204"/>
                  </a:ext>
                </a:extLst>
              </a:tr>
              <a:tr h="370840">
                <a:tc>
                  <a:txBody>
                    <a:bodyPr/>
                    <a:lstStyle/>
                    <a:p>
                      <a:pPr algn="ctr"/>
                      <a:endParaRPr lang="en-IN"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10</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8</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7</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5</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2</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1</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6</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3</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5</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rPr>
                        <a:t>1</a:t>
                      </a:r>
                      <a:endParaRPr lang="en-IN" sz="4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359893"/>
                  </a:ext>
                </a:extLst>
              </a:tr>
              <a:tr h="370840">
                <a:tc gridSpan="6">
                  <a:txBody>
                    <a:bodyPr/>
                    <a:lstStyle/>
                    <a:p>
                      <a:pPr algn="ctr"/>
                      <a:r>
                        <a:rPr lang="en-US" sz="3600" dirty="0">
                          <a:solidFill>
                            <a:schemeClr val="tx1"/>
                          </a:solidFill>
                        </a:rPr>
                        <a:t>Parents</a:t>
                      </a:r>
                      <a:endParaRPr lang="en-IN" sz="3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3600" dirty="0">
                          <a:solidFill>
                            <a:schemeClr val="tx1"/>
                          </a:solidFill>
                        </a:rPr>
                        <a:t>Leaves</a:t>
                      </a:r>
                      <a:endParaRPr lang="en-IN"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63879"/>
                  </a:ext>
                </a:extLst>
              </a:tr>
            </a:tbl>
          </a:graphicData>
        </a:graphic>
      </p:graphicFrame>
      <p:grpSp>
        <p:nvGrpSpPr>
          <p:cNvPr id="4" name="Group 3">
            <a:extLst>
              <a:ext uri="{FF2B5EF4-FFF2-40B4-BE49-F238E27FC236}">
                <a16:creationId xmlns:a16="http://schemas.microsoft.com/office/drawing/2014/main" id="{01D54B03-B1AD-D74B-F976-29F7FFE1F770}"/>
              </a:ext>
            </a:extLst>
          </p:cNvPr>
          <p:cNvGrpSpPr/>
          <p:nvPr/>
        </p:nvGrpSpPr>
        <p:grpSpPr>
          <a:xfrm>
            <a:off x="369071" y="900667"/>
            <a:ext cx="6508007" cy="4180437"/>
            <a:chOff x="-1573568" y="1752284"/>
            <a:chExt cx="7383990" cy="4712022"/>
          </a:xfrm>
        </p:grpSpPr>
        <p:grpSp>
          <p:nvGrpSpPr>
            <p:cNvPr id="5" name="Group 4">
              <a:extLst>
                <a:ext uri="{FF2B5EF4-FFF2-40B4-BE49-F238E27FC236}">
                  <a16:creationId xmlns:a16="http://schemas.microsoft.com/office/drawing/2014/main" id="{30DE0B25-8065-6C06-ECF3-F8781FFF910B}"/>
                </a:ext>
              </a:extLst>
            </p:cNvPr>
            <p:cNvGrpSpPr/>
            <p:nvPr/>
          </p:nvGrpSpPr>
          <p:grpSpPr>
            <a:xfrm>
              <a:off x="-1573568" y="1752284"/>
              <a:ext cx="7383990" cy="4712022"/>
              <a:chOff x="-1573568" y="1752284"/>
              <a:chExt cx="7383990" cy="4712022"/>
            </a:xfrm>
          </p:grpSpPr>
          <p:sp>
            <p:nvSpPr>
              <p:cNvPr id="11" name="Oval 10">
                <a:extLst>
                  <a:ext uri="{FF2B5EF4-FFF2-40B4-BE49-F238E27FC236}">
                    <a16:creationId xmlns:a16="http://schemas.microsoft.com/office/drawing/2014/main" id="{EF043B61-0ED5-D64D-1ED9-2BED018A9F15}"/>
                  </a:ext>
                </a:extLst>
              </p:cNvPr>
              <p:cNvSpPr/>
              <p:nvPr/>
            </p:nvSpPr>
            <p:spPr>
              <a:xfrm>
                <a:off x="2038421" y="1752284"/>
                <a:ext cx="1021269"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10</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2" name="Oval 11">
                <a:extLst>
                  <a:ext uri="{FF2B5EF4-FFF2-40B4-BE49-F238E27FC236}">
                    <a16:creationId xmlns:a16="http://schemas.microsoft.com/office/drawing/2014/main" id="{521B1097-0DF8-91D8-580A-501123D17ED3}"/>
                  </a:ext>
                </a:extLst>
              </p:cNvPr>
              <p:cNvSpPr/>
              <p:nvPr/>
            </p:nvSpPr>
            <p:spPr>
              <a:xfrm>
                <a:off x="488239" y="3028951"/>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8</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3" name="Oval 12">
                <a:extLst>
                  <a:ext uri="{FF2B5EF4-FFF2-40B4-BE49-F238E27FC236}">
                    <a16:creationId xmlns:a16="http://schemas.microsoft.com/office/drawing/2014/main" id="{C81A4808-6F3A-9BAA-9B08-E903DA28C95E}"/>
                  </a:ext>
                </a:extLst>
              </p:cNvPr>
              <p:cNvSpPr/>
              <p:nvPr/>
            </p:nvSpPr>
            <p:spPr>
              <a:xfrm>
                <a:off x="4024098" y="3028951"/>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7</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4" name="Oval 13">
                <a:extLst>
                  <a:ext uri="{FF2B5EF4-FFF2-40B4-BE49-F238E27FC236}">
                    <a16:creationId xmlns:a16="http://schemas.microsoft.com/office/drawing/2014/main" id="{210A1BA5-94F4-0A1C-D152-56381B646085}"/>
                  </a:ext>
                </a:extLst>
              </p:cNvPr>
              <p:cNvSpPr/>
              <p:nvPr/>
            </p:nvSpPr>
            <p:spPr>
              <a:xfrm>
                <a:off x="-894596" y="4338636"/>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A620C28F-5D7A-F9BE-705B-1D34ED5A4069}"/>
                  </a:ext>
                </a:extLst>
              </p:cNvPr>
              <p:cNvSpPr/>
              <p:nvPr/>
            </p:nvSpPr>
            <p:spPr>
              <a:xfrm>
                <a:off x="1883514" y="4338636"/>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2</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4D381133-0702-F13A-3822-AC9266C69AC5}"/>
                  </a:ext>
                </a:extLst>
              </p:cNvPr>
              <p:cNvSpPr/>
              <p:nvPr/>
            </p:nvSpPr>
            <p:spPr>
              <a:xfrm>
                <a:off x="3283638" y="4338637"/>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19" name="Oval 18">
                <a:extLst>
                  <a:ext uri="{FF2B5EF4-FFF2-40B4-BE49-F238E27FC236}">
                    <a16:creationId xmlns:a16="http://schemas.microsoft.com/office/drawing/2014/main" id="{842C8F5F-D919-1C3D-FC57-82A92161A263}"/>
                  </a:ext>
                </a:extLst>
              </p:cNvPr>
              <p:cNvSpPr/>
              <p:nvPr/>
            </p:nvSpPr>
            <p:spPr>
              <a:xfrm>
                <a:off x="4910309" y="4338636"/>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6</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2EA44095-199E-3967-1D0E-80956A5BCA70}"/>
                  </a:ext>
                </a:extLst>
              </p:cNvPr>
              <p:cNvSpPr/>
              <p:nvPr/>
            </p:nvSpPr>
            <p:spPr>
              <a:xfrm>
                <a:off x="-1573568" y="5653615"/>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27" name="Oval 26">
                <a:extLst>
                  <a:ext uri="{FF2B5EF4-FFF2-40B4-BE49-F238E27FC236}">
                    <a16:creationId xmlns:a16="http://schemas.microsoft.com/office/drawing/2014/main" id="{54C88DEE-C013-1A28-44DD-A4D3BFE0E63C}"/>
                  </a:ext>
                </a:extLst>
              </p:cNvPr>
              <p:cNvSpPr/>
              <p:nvPr/>
            </p:nvSpPr>
            <p:spPr>
              <a:xfrm>
                <a:off x="-44617" y="5653614"/>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3" name="Oval 52">
                <a:extLst>
                  <a:ext uri="{FF2B5EF4-FFF2-40B4-BE49-F238E27FC236}">
                    <a16:creationId xmlns:a16="http://schemas.microsoft.com/office/drawing/2014/main" id="{17D0E1E6-7A8C-CD93-9933-ACCC46B1FB47}"/>
                  </a:ext>
                </a:extLst>
              </p:cNvPr>
              <p:cNvSpPr/>
              <p:nvPr/>
            </p:nvSpPr>
            <p:spPr>
              <a:xfrm>
                <a:off x="1254802" y="5664206"/>
                <a:ext cx="900113" cy="800100"/>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1</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6" name="Straight Connector 5">
              <a:extLst>
                <a:ext uri="{FF2B5EF4-FFF2-40B4-BE49-F238E27FC236}">
                  <a16:creationId xmlns:a16="http://schemas.microsoft.com/office/drawing/2014/main" id="{F5F3074D-DFF4-D0B8-1F5C-E670D16435B6}"/>
                </a:ext>
              </a:extLst>
            </p:cNvPr>
            <p:cNvCxnSpPr>
              <a:cxnSpLocks/>
              <a:stCxn id="11" idx="3"/>
              <a:endCxn id="12" idx="0"/>
            </p:cNvCxnSpPr>
            <p:nvPr/>
          </p:nvCxnSpPr>
          <p:spPr>
            <a:xfrm flipH="1">
              <a:off x="938295" y="2435212"/>
              <a:ext cx="1249686" cy="593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D3AF70-4A92-5E17-0F9C-FAD5F7532C2D}"/>
                </a:ext>
              </a:extLst>
            </p:cNvPr>
            <p:cNvCxnSpPr>
              <a:cxnSpLocks/>
              <a:stCxn id="11" idx="5"/>
              <a:endCxn id="13" idx="0"/>
            </p:cNvCxnSpPr>
            <p:nvPr/>
          </p:nvCxnSpPr>
          <p:spPr>
            <a:xfrm>
              <a:off x="2910130" y="2435212"/>
              <a:ext cx="1564025" cy="593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B0884BF-6F31-34D2-811C-643D5B307CC8}"/>
                </a:ext>
              </a:extLst>
            </p:cNvPr>
            <p:cNvCxnSpPr>
              <a:cxnSpLocks/>
              <a:stCxn id="12" idx="3"/>
              <a:endCxn id="14" idx="0"/>
            </p:cNvCxnSpPr>
            <p:nvPr/>
          </p:nvCxnSpPr>
          <p:spPr>
            <a:xfrm flipH="1">
              <a:off x="-444540" y="3711879"/>
              <a:ext cx="1064596" cy="626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8CF044-5B4C-2AD7-498D-C043DBBADC97}"/>
                </a:ext>
              </a:extLst>
            </p:cNvPr>
            <p:cNvCxnSpPr>
              <a:cxnSpLocks/>
              <a:stCxn id="12" idx="5"/>
              <a:endCxn id="15" idx="0"/>
            </p:cNvCxnSpPr>
            <p:nvPr/>
          </p:nvCxnSpPr>
          <p:spPr>
            <a:xfrm>
              <a:off x="1256534" y="3711879"/>
              <a:ext cx="1077037" cy="626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8D34C6-931B-7A41-788A-0D7BE75CB841}"/>
                </a:ext>
              </a:extLst>
            </p:cNvPr>
            <p:cNvCxnSpPr>
              <a:cxnSpLocks/>
              <a:stCxn id="13" idx="3"/>
              <a:endCxn id="16" idx="0"/>
            </p:cNvCxnSpPr>
            <p:nvPr/>
          </p:nvCxnSpPr>
          <p:spPr>
            <a:xfrm flipH="1">
              <a:off x="3733695" y="3711879"/>
              <a:ext cx="422221" cy="626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D2C2F1-29AD-C395-447C-942970EF3C43}"/>
                </a:ext>
              </a:extLst>
            </p:cNvPr>
            <p:cNvCxnSpPr>
              <a:cxnSpLocks/>
              <a:stCxn id="13" idx="5"/>
              <a:endCxn id="19" idx="0"/>
            </p:cNvCxnSpPr>
            <p:nvPr/>
          </p:nvCxnSpPr>
          <p:spPr>
            <a:xfrm>
              <a:off x="4792394" y="3711879"/>
              <a:ext cx="567972" cy="626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7FD3D8-FF10-F850-EE64-77BA567C9318}"/>
                </a:ext>
              </a:extLst>
            </p:cNvPr>
            <p:cNvCxnSpPr>
              <a:cxnSpLocks/>
              <a:stCxn id="14" idx="3"/>
              <a:endCxn id="26" idx="0"/>
            </p:cNvCxnSpPr>
            <p:nvPr/>
          </p:nvCxnSpPr>
          <p:spPr>
            <a:xfrm flipH="1">
              <a:off x="-1123512" y="5021565"/>
              <a:ext cx="360734" cy="6320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D67B11-EDF1-3ABB-07EE-31ABCC3ECDF3}"/>
                </a:ext>
              </a:extLst>
            </p:cNvPr>
            <p:cNvCxnSpPr>
              <a:cxnSpLocks/>
              <a:stCxn id="14" idx="5"/>
              <a:endCxn id="27" idx="0"/>
            </p:cNvCxnSpPr>
            <p:nvPr/>
          </p:nvCxnSpPr>
          <p:spPr>
            <a:xfrm>
              <a:off x="-126301" y="5021565"/>
              <a:ext cx="531741" cy="6320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E57DBB2-C2CE-8EA7-E26B-EFDBB647F3CD}"/>
                </a:ext>
              </a:extLst>
            </p:cNvPr>
            <p:cNvCxnSpPr>
              <a:cxnSpLocks/>
              <a:stCxn id="15" idx="3"/>
              <a:endCxn id="53" idx="0"/>
            </p:cNvCxnSpPr>
            <p:nvPr/>
          </p:nvCxnSpPr>
          <p:spPr>
            <a:xfrm flipH="1">
              <a:off x="1704859" y="5021565"/>
              <a:ext cx="310473" cy="642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71626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9A2F-9C0E-3A51-EAA5-39C80E539BD0}"/>
              </a:ext>
            </a:extLst>
          </p:cNvPr>
          <p:cNvSpPr>
            <a:spLocks noGrp="1"/>
          </p:cNvSpPr>
          <p:nvPr>
            <p:ph type="title"/>
          </p:nvPr>
        </p:nvSpPr>
        <p:spPr>
          <a:xfrm>
            <a:off x="838200" y="0"/>
            <a:ext cx="10515600" cy="877888"/>
          </a:xfrm>
        </p:spPr>
        <p:txBody>
          <a:bodyPr>
            <a:normAutofit/>
          </a:bodyPr>
          <a:lstStyle/>
          <a:p>
            <a:pPr algn="ctr"/>
            <a:r>
              <a:rPr lang="en-US" sz="5400" b="1" dirty="0">
                <a:latin typeface="+mn-lt"/>
              </a:rPr>
              <a:t>The Properties if the Heap</a:t>
            </a:r>
            <a:endParaRPr lang="en-IN" sz="5400" b="1"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61C112-D253-8B3C-293E-B7631E72F546}"/>
                  </a:ext>
                </a:extLst>
              </p:cNvPr>
              <p:cNvSpPr>
                <a:spLocks noGrp="1"/>
              </p:cNvSpPr>
              <p:nvPr>
                <p:ph idx="1"/>
              </p:nvPr>
            </p:nvSpPr>
            <p:spPr>
              <a:xfrm>
                <a:off x="157163" y="757238"/>
                <a:ext cx="11844337" cy="5872162"/>
              </a:xfrm>
            </p:spPr>
            <p:txBody>
              <a:bodyPr>
                <a:noAutofit/>
              </a:bodyPr>
              <a:lstStyle/>
              <a:p>
                <a:pPr algn="just"/>
                <a:r>
                  <a:rPr lang="en-US" sz="3200" dirty="0"/>
                  <a:t>There exists exactly one essentially complete binary tree with n nodes. Its height is equal to </a:t>
                </a:r>
                <a14:m>
                  <m:oMath xmlns:m="http://schemas.openxmlformats.org/officeDocument/2006/math">
                    <m:d>
                      <m:dPr>
                        <m:begChr m:val="⌊"/>
                        <m:endChr m:val="⌋"/>
                        <m:ctrlPr>
                          <a:rPr lang="en-US" sz="3200" i="1" smtClean="0">
                            <a:latin typeface="Cambria Math" panose="02040503050406030204" pitchFamily="18" charset="0"/>
                          </a:rPr>
                        </m:ctrlPr>
                      </m:dPr>
                      <m:e>
                        <m:r>
                          <a:rPr lang="en-US" sz="3200" b="0" i="1" smtClean="0">
                            <a:latin typeface="Cambria Math" panose="02040503050406030204" pitchFamily="18" charset="0"/>
                          </a:rPr>
                          <m:t>𝑙𝑜𝑔</m:t>
                        </m:r>
                        <m:r>
                          <a:rPr lang="en-US" sz="3200" b="0" i="1" baseline="-25000" smtClean="0">
                            <a:latin typeface="Cambria Math" panose="02040503050406030204" pitchFamily="18" charset="0"/>
                          </a:rPr>
                          <m:t>2</m:t>
                        </m:r>
                        <m:r>
                          <a:rPr lang="en-US" sz="3200" b="0" i="1" smtClean="0">
                            <a:latin typeface="Cambria Math" panose="02040503050406030204" pitchFamily="18" charset="0"/>
                          </a:rPr>
                          <m:t>𝑛</m:t>
                        </m:r>
                      </m:e>
                    </m:d>
                  </m:oMath>
                </a14:m>
                <a:endParaRPr lang="en-IN" sz="3200" dirty="0"/>
              </a:p>
              <a:p>
                <a:pPr algn="just"/>
                <a:r>
                  <a:rPr lang="en-IN" sz="3200" dirty="0"/>
                  <a:t>The root of a heap always contains its largest element. </a:t>
                </a:r>
              </a:p>
              <a:p>
                <a:pPr algn="just"/>
                <a:r>
                  <a:rPr lang="en-IN" sz="3200" dirty="0"/>
                  <a:t>A node of a heap considered with all its descendants is also heap.</a:t>
                </a:r>
              </a:p>
              <a:p>
                <a:pPr algn="just"/>
                <a:r>
                  <a:rPr lang="en-IN" sz="3200" dirty="0"/>
                  <a:t>A heap can be implemented as an array by recording its elements in the top-down, left-to-right fashion. It is convenient to store the heaps elements in position 1 through n of the array. In such a representation, </a:t>
                </a:r>
              </a:p>
              <a:p>
                <a:pPr lvl="2" algn="just"/>
                <a:r>
                  <a:rPr lang="en-IN" sz="2900" dirty="0"/>
                  <a:t>The parental node keys will be in the first </a:t>
                </a:r>
                <a14:m>
                  <m:oMath xmlns:m="http://schemas.openxmlformats.org/officeDocument/2006/math">
                    <m:d>
                      <m:dPr>
                        <m:begChr m:val="⌊"/>
                        <m:endChr m:val="⌋"/>
                        <m:ctrlPr>
                          <a:rPr lang="en-US" sz="2900" i="1" smtClean="0">
                            <a:latin typeface="Cambria Math" panose="02040503050406030204" pitchFamily="18" charset="0"/>
                          </a:rPr>
                        </m:ctrlPr>
                      </m:dPr>
                      <m:e>
                        <m:r>
                          <a:rPr lang="en-US" sz="2900" b="0" i="1" smtClean="0">
                            <a:latin typeface="Cambria Math" panose="02040503050406030204" pitchFamily="18" charset="0"/>
                          </a:rPr>
                          <m:t>𝑛</m:t>
                        </m:r>
                        <m:r>
                          <a:rPr lang="en-US" sz="2900" b="0" i="1" smtClean="0">
                            <a:latin typeface="Cambria Math" panose="02040503050406030204" pitchFamily="18" charset="0"/>
                          </a:rPr>
                          <m:t>/2</m:t>
                        </m:r>
                      </m:e>
                    </m:d>
                  </m:oMath>
                </a14:m>
                <a:r>
                  <a:rPr lang="en-IN" sz="2900" dirty="0"/>
                  <a:t> positions;</a:t>
                </a:r>
              </a:p>
              <a:p>
                <a:pPr lvl="2" algn="just"/>
                <a:r>
                  <a:rPr lang="en-IN" sz="2900" dirty="0"/>
                  <a:t>The children of a key in the arrays parental position </a:t>
                </a:r>
                <a:r>
                  <a:rPr lang="en-IN" sz="2900" dirty="0" err="1"/>
                  <a:t>i</a:t>
                </a:r>
                <a:r>
                  <a:rPr lang="en-IN" sz="2900" dirty="0"/>
                  <a:t> (1 &lt;= </a:t>
                </a:r>
                <a:r>
                  <a:rPr lang="en-IN" sz="2900" dirty="0" err="1"/>
                  <a:t>i</a:t>
                </a:r>
                <a:r>
                  <a:rPr lang="en-IN" sz="2900" dirty="0"/>
                  <a:t>  &lt;=</a:t>
                </a:r>
                <a14:m>
                  <m:oMath xmlns:m="http://schemas.openxmlformats.org/officeDocument/2006/math">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𝑛</m:t>
                        </m:r>
                        <m:r>
                          <a:rPr lang="en-US" sz="2900" i="1">
                            <a:latin typeface="Cambria Math" panose="02040503050406030204" pitchFamily="18" charset="0"/>
                          </a:rPr>
                          <m:t>/2</m:t>
                        </m:r>
                      </m:e>
                    </m:d>
                  </m:oMath>
                </a14:m>
                <a:r>
                  <a:rPr lang="en-IN" sz="2900" dirty="0"/>
                  <a:t>) will be in positions 2i and 2i + 1. Parent node of the key in position </a:t>
                </a:r>
                <a:r>
                  <a:rPr lang="en-IN" sz="2900" dirty="0" err="1"/>
                  <a:t>i</a:t>
                </a:r>
                <a:r>
                  <a:rPr lang="en-IN" sz="2900" dirty="0"/>
                  <a:t> (2 &lt;= </a:t>
                </a:r>
                <a:r>
                  <a:rPr lang="en-IN" sz="2900" dirty="0" err="1"/>
                  <a:t>i</a:t>
                </a:r>
                <a:r>
                  <a:rPr lang="en-IN" sz="2900" dirty="0"/>
                  <a:t> &lt;= n) will be in position </a:t>
                </a:r>
                <a14:m>
                  <m:oMath xmlns:m="http://schemas.openxmlformats.org/officeDocument/2006/math">
                    <m:d>
                      <m:dPr>
                        <m:begChr m:val="⌊"/>
                        <m:endChr m:val="⌋"/>
                        <m:ctrlPr>
                          <a:rPr lang="en-US" sz="2900" i="1">
                            <a:latin typeface="Cambria Math" panose="02040503050406030204" pitchFamily="18" charset="0"/>
                          </a:rPr>
                        </m:ctrlPr>
                      </m:dPr>
                      <m:e>
                        <m:r>
                          <a:rPr lang="en-US" sz="2900" b="0" i="1" smtClean="0">
                            <a:latin typeface="Cambria Math" panose="02040503050406030204" pitchFamily="18" charset="0"/>
                          </a:rPr>
                          <m:t>𝑖</m:t>
                        </m:r>
                        <m:r>
                          <a:rPr lang="en-US" sz="2900" i="1">
                            <a:latin typeface="Cambria Math" panose="02040503050406030204" pitchFamily="18" charset="0"/>
                          </a:rPr>
                          <m:t>/2</m:t>
                        </m:r>
                      </m:e>
                    </m:d>
                  </m:oMath>
                </a14:m>
                <a:r>
                  <a:rPr lang="en-IN" sz="2900" dirty="0"/>
                  <a:t>. </a:t>
                </a:r>
              </a:p>
            </p:txBody>
          </p:sp>
        </mc:Choice>
        <mc:Fallback xmlns="">
          <p:sp>
            <p:nvSpPr>
              <p:cNvPr id="3" name="Content Placeholder 2">
                <a:extLst>
                  <a:ext uri="{FF2B5EF4-FFF2-40B4-BE49-F238E27FC236}">
                    <a16:creationId xmlns:a16="http://schemas.microsoft.com/office/drawing/2014/main" id="{A661C112-D253-8B3C-293E-B7631E72F546}"/>
                  </a:ext>
                </a:extLst>
              </p:cNvPr>
              <p:cNvSpPr>
                <a:spLocks noGrp="1" noRot="1" noChangeAspect="1" noMove="1" noResize="1" noEditPoints="1" noAdjustHandles="1" noChangeArrowheads="1" noChangeShapeType="1" noTextEdit="1"/>
              </p:cNvSpPr>
              <p:nvPr>
                <p:ph idx="1"/>
              </p:nvPr>
            </p:nvSpPr>
            <p:spPr>
              <a:xfrm>
                <a:off x="157163" y="757238"/>
                <a:ext cx="11844337" cy="5872162"/>
              </a:xfrm>
              <a:blipFill>
                <a:blip r:embed="rId2"/>
                <a:stretch>
                  <a:fillRect l="-1184" t="-2178" r="-1287" b="-104"/>
                </a:stretch>
              </a:blipFill>
            </p:spPr>
            <p:txBody>
              <a:bodyPr/>
              <a:lstStyle/>
              <a:p>
                <a:r>
                  <a:rPr lang="en-IN">
                    <a:noFill/>
                  </a:rPr>
                  <a:t> </a:t>
                </a:r>
              </a:p>
            </p:txBody>
          </p:sp>
        </mc:Fallback>
      </mc:AlternateContent>
    </p:spTree>
    <p:extLst>
      <p:ext uri="{BB962C8B-B14F-4D97-AF65-F5344CB8AC3E}">
        <p14:creationId xmlns:p14="http://schemas.microsoft.com/office/powerpoint/2010/main" val="367265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537F-EA8F-9995-7FE6-55881A517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37A95-8CCD-332B-A0EF-6794133AE59A}"/>
              </a:ext>
            </a:extLst>
          </p:cNvPr>
          <p:cNvSpPr>
            <a:spLocks noGrp="1"/>
          </p:cNvSpPr>
          <p:nvPr>
            <p:ph type="title"/>
          </p:nvPr>
        </p:nvSpPr>
        <p:spPr>
          <a:xfrm>
            <a:off x="0" y="55404"/>
            <a:ext cx="12192000" cy="1460500"/>
          </a:xfrm>
        </p:spPr>
        <p:txBody>
          <a:bodyPr>
            <a:normAutofit/>
          </a:bodyPr>
          <a:lstStyle/>
          <a:p>
            <a:pPr algn="ctr"/>
            <a:r>
              <a:rPr lang="en-US" sz="4800" b="1" dirty="0">
                <a:latin typeface="+mn-lt"/>
              </a:rPr>
              <a:t>Construct a BST for the following Array:</a:t>
            </a:r>
            <a:br>
              <a:rPr lang="en-US" sz="4800" b="1" dirty="0">
                <a:latin typeface="+mn-lt"/>
              </a:rPr>
            </a:br>
            <a:r>
              <a:rPr lang="en-US" sz="4800" b="1" dirty="0">
                <a:latin typeface="+mn-lt"/>
              </a:rPr>
              <a:t>45, 51, 32, 58, 53, 35, 76, 48, 18, 12, 54</a:t>
            </a:r>
            <a:endParaRPr lang="en-IN" sz="4800" b="1" dirty="0">
              <a:latin typeface="+mn-lt"/>
            </a:endParaRPr>
          </a:p>
        </p:txBody>
      </p:sp>
      <p:grpSp>
        <p:nvGrpSpPr>
          <p:cNvPr id="21" name="Group 20">
            <a:extLst>
              <a:ext uri="{FF2B5EF4-FFF2-40B4-BE49-F238E27FC236}">
                <a16:creationId xmlns:a16="http://schemas.microsoft.com/office/drawing/2014/main" id="{A3494307-9C83-0139-8141-28B1906E856A}"/>
              </a:ext>
            </a:extLst>
          </p:cNvPr>
          <p:cNvGrpSpPr/>
          <p:nvPr/>
        </p:nvGrpSpPr>
        <p:grpSpPr>
          <a:xfrm>
            <a:off x="3557587" y="1682745"/>
            <a:ext cx="4445795" cy="1603375"/>
            <a:chOff x="3557587" y="1825625"/>
            <a:chExt cx="4445795" cy="1603375"/>
          </a:xfrm>
        </p:grpSpPr>
        <p:grpSp>
          <p:nvGrpSpPr>
            <p:cNvPr id="15" name="Group 14">
              <a:extLst>
                <a:ext uri="{FF2B5EF4-FFF2-40B4-BE49-F238E27FC236}">
                  <a16:creationId xmlns:a16="http://schemas.microsoft.com/office/drawing/2014/main" id="{B37FE546-5D38-5521-88C8-8F76D8A99239}"/>
                </a:ext>
              </a:extLst>
            </p:cNvPr>
            <p:cNvGrpSpPr/>
            <p:nvPr/>
          </p:nvGrpSpPr>
          <p:grpSpPr>
            <a:xfrm>
              <a:off x="3557587" y="1825625"/>
              <a:ext cx="4445795" cy="1603375"/>
              <a:chOff x="3557587" y="1825625"/>
              <a:chExt cx="4445795" cy="1603375"/>
            </a:xfrm>
          </p:grpSpPr>
          <p:sp>
            <p:nvSpPr>
              <p:cNvPr id="4" name="Oval 3">
                <a:extLst>
                  <a:ext uri="{FF2B5EF4-FFF2-40B4-BE49-F238E27FC236}">
                    <a16:creationId xmlns:a16="http://schemas.microsoft.com/office/drawing/2014/main" id="{292DE8E8-4CC9-83D4-32B0-473ED7B2543F}"/>
                  </a:ext>
                </a:extLst>
              </p:cNvPr>
              <p:cNvSpPr/>
              <p:nvPr/>
            </p:nvSpPr>
            <p:spPr>
              <a:xfrm>
                <a:off x="5200650" y="1825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45</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D186C4B2-979B-801A-905B-2247FE2A891E}"/>
                  </a:ext>
                </a:extLst>
              </p:cNvPr>
              <p:cNvSpPr/>
              <p:nvPr/>
            </p:nvSpPr>
            <p:spPr>
              <a:xfrm>
                <a:off x="7108032"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51</a:t>
                </a:r>
                <a:endParaRPr lang="en-IN" sz="40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3250101F-4AC3-3CCE-1531-FB8B5DE86F8C}"/>
                  </a:ext>
                </a:extLst>
              </p:cNvPr>
              <p:cNvSpPr/>
              <p:nvPr/>
            </p:nvSpPr>
            <p:spPr>
              <a:xfrm>
                <a:off x="3557587" y="2714625"/>
                <a:ext cx="895350" cy="714375"/>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schemeClr val="tx1"/>
                    </a:solidFill>
                    <a:latin typeface="Courier New" panose="02070309020205020404" pitchFamily="49" charset="0"/>
                    <a:cs typeface="Courier New" panose="02070309020205020404" pitchFamily="49" charset="0"/>
                  </a:rPr>
                  <a:t>32</a:t>
                </a:r>
                <a:endParaRPr lang="en-IN" sz="4000" b="1" dirty="0">
                  <a:solidFill>
                    <a:schemeClr val="tx1"/>
                  </a:solidFill>
                  <a:latin typeface="Courier New" panose="02070309020205020404" pitchFamily="49" charset="0"/>
                  <a:cs typeface="Courier New" panose="02070309020205020404" pitchFamily="49" charset="0"/>
                </a:endParaRPr>
              </a:p>
            </p:txBody>
          </p:sp>
        </p:grpSp>
        <p:cxnSp>
          <p:nvCxnSpPr>
            <p:cNvPr id="17" name="Straight Arrow Connector 16">
              <a:extLst>
                <a:ext uri="{FF2B5EF4-FFF2-40B4-BE49-F238E27FC236}">
                  <a16:creationId xmlns:a16="http://schemas.microsoft.com/office/drawing/2014/main" id="{7B82D32F-D9F3-4ED1-51C7-0CA2B827FB38}"/>
                </a:ext>
              </a:extLst>
            </p:cNvPr>
            <p:cNvCxnSpPr>
              <a:stCxn id="4" idx="3"/>
              <a:endCxn id="6" idx="7"/>
            </p:cNvCxnSpPr>
            <p:nvPr/>
          </p:nvCxnSpPr>
          <p:spPr>
            <a:xfrm flipH="1">
              <a:off x="4321816" y="2435382"/>
              <a:ext cx="1009955"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1E7A3BF-5CBC-8805-3C4C-BC647A72DA0D}"/>
                </a:ext>
              </a:extLst>
            </p:cNvPr>
            <p:cNvCxnSpPr>
              <a:cxnSpLocks/>
              <a:stCxn id="4" idx="5"/>
              <a:endCxn id="5" idx="1"/>
            </p:cNvCxnSpPr>
            <p:nvPr/>
          </p:nvCxnSpPr>
          <p:spPr>
            <a:xfrm>
              <a:off x="5964879" y="2435382"/>
              <a:ext cx="1274274" cy="38386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65414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EA9AF-2552-DE49-9B59-17D85873E1DA}"/>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760740AF-6D45-84F8-540C-22E693184832}"/>
              </a:ext>
            </a:extLst>
          </p:cNvPr>
          <p:cNvPicPr>
            <a:picLocks noChangeAspect="1"/>
          </p:cNvPicPr>
          <p:nvPr/>
        </p:nvPicPr>
        <p:blipFill>
          <a:blip r:embed="rId2"/>
          <a:stretch>
            <a:fillRect/>
          </a:stretch>
        </p:blipFill>
        <p:spPr>
          <a:xfrm>
            <a:off x="737439" y="1166497"/>
            <a:ext cx="10717121" cy="4525006"/>
          </a:xfrm>
          <a:prstGeom prst="rect">
            <a:avLst/>
          </a:prstGeom>
        </p:spPr>
      </p:pic>
    </p:spTree>
    <p:extLst>
      <p:ext uri="{BB962C8B-B14F-4D97-AF65-F5344CB8AC3E}">
        <p14:creationId xmlns:p14="http://schemas.microsoft.com/office/powerpoint/2010/main" val="37385212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A408C-2D30-02AC-4503-2CAB541978F6}"/>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0E85880B-1EBA-1DE7-5BE5-D51B365F6CF3}"/>
              </a:ext>
            </a:extLst>
          </p:cNvPr>
          <p:cNvPicPr>
            <a:picLocks noChangeAspect="1"/>
          </p:cNvPicPr>
          <p:nvPr/>
        </p:nvPicPr>
        <p:blipFill>
          <a:blip r:embed="rId2"/>
          <a:stretch>
            <a:fillRect/>
          </a:stretch>
        </p:blipFill>
        <p:spPr>
          <a:xfrm>
            <a:off x="780308" y="238911"/>
            <a:ext cx="10631384" cy="6401693"/>
          </a:xfrm>
          <a:prstGeom prst="rect">
            <a:avLst/>
          </a:prstGeom>
        </p:spPr>
      </p:pic>
    </p:spTree>
    <p:extLst>
      <p:ext uri="{BB962C8B-B14F-4D97-AF65-F5344CB8AC3E}">
        <p14:creationId xmlns:p14="http://schemas.microsoft.com/office/powerpoint/2010/main" val="2089386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A626-CF63-288C-2ABA-93219ABF7AE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52F3F35-40E2-70EC-D121-84C01BC22B20}"/>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21A058A2-383E-1D4F-3622-EDE715C47F5C}"/>
              </a:ext>
            </a:extLst>
          </p:cNvPr>
          <p:cNvPicPr>
            <a:picLocks noChangeAspect="1"/>
          </p:cNvPicPr>
          <p:nvPr/>
        </p:nvPicPr>
        <p:blipFill>
          <a:blip r:embed="rId2"/>
          <a:stretch>
            <a:fillRect/>
          </a:stretch>
        </p:blipFill>
        <p:spPr>
          <a:xfrm>
            <a:off x="-225910" y="29454"/>
            <a:ext cx="11984018" cy="6828546"/>
          </a:xfrm>
          <a:prstGeom prst="rect">
            <a:avLst/>
          </a:prstGeom>
        </p:spPr>
      </p:pic>
    </p:spTree>
    <p:extLst>
      <p:ext uri="{BB962C8B-B14F-4D97-AF65-F5344CB8AC3E}">
        <p14:creationId xmlns:p14="http://schemas.microsoft.com/office/powerpoint/2010/main" val="1319117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72B-9E2A-A664-311E-7657323F41A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920EDF6-CFD9-798C-582A-2B9FB01C831C}"/>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AB3B2057-7F8D-41C8-D61E-993F51FB6D44}"/>
              </a:ext>
            </a:extLst>
          </p:cNvPr>
          <p:cNvPicPr>
            <a:picLocks noChangeAspect="1"/>
          </p:cNvPicPr>
          <p:nvPr/>
        </p:nvPicPr>
        <p:blipFill>
          <a:blip r:embed="rId2"/>
          <a:stretch>
            <a:fillRect/>
          </a:stretch>
        </p:blipFill>
        <p:spPr>
          <a:xfrm>
            <a:off x="279699" y="1"/>
            <a:ext cx="11811897" cy="6777318"/>
          </a:xfrm>
          <a:prstGeom prst="rect">
            <a:avLst/>
          </a:prstGeom>
        </p:spPr>
      </p:pic>
    </p:spTree>
    <p:extLst>
      <p:ext uri="{BB962C8B-B14F-4D97-AF65-F5344CB8AC3E}">
        <p14:creationId xmlns:p14="http://schemas.microsoft.com/office/powerpoint/2010/main" val="3610016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55A9-37C2-FBD8-D15B-7EEAA09CE0C7}"/>
              </a:ext>
            </a:extLst>
          </p:cNvPr>
          <p:cNvSpPr>
            <a:spLocks noGrp="1"/>
          </p:cNvSpPr>
          <p:nvPr>
            <p:ph type="title"/>
          </p:nvPr>
        </p:nvSpPr>
        <p:spPr>
          <a:xfrm>
            <a:off x="0" y="36512"/>
            <a:ext cx="12192000" cy="1325563"/>
          </a:xfrm>
        </p:spPr>
        <p:txBody>
          <a:bodyPr>
            <a:normAutofit/>
          </a:bodyPr>
          <a:lstStyle/>
          <a:p>
            <a:pPr algn="ctr"/>
            <a:r>
              <a:rPr lang="en-US" sz="4000" b="1" dirty="0">
                <a:latin typeface="+mn-lt"/>
              </a:rPr>
              <a:t>Bottom-up construction of a heap for the list</a:t>
            </a:r>
            <a:endParaRPr lang="en-IN" sz="4000" b="1" dirty="0">
              <a:latin typeface="+mn-lt"/>
            </a:endParaRPr>
          </a:p>
        </p:txBody>
      </p:sp>
      <p:sp>
        <p:nvSpPr>
          <p:cNvPr id="3" name="Content Placeholder 2">
            <a:extLst>
              <a:ext uri="{FF2B5EF4-FFF2-40B4-BE49-F238E27FC236}">
                <a16:creationId xmlns:a16="http://schemas.microsoft.com/office/drawing/2014/main" id="{61C0DF63-48EC-E8E3-85D2-933E4D79AE0D}"/>
              </a:ext>
            </a:extLst>
          </p:cNvPr>
          <p:cNvSpPr>
            <a:spLocks noGrp="1"/>
          </p:cNvSpPr>
          <p:nvPr>
            <p:ph idx="1"/>
          </p:nvPr>
        </p:nvSpPr>
        <p:spPr>
          <a:xfrm>
            <a:off x="200025" y="1362075"/>
            <a:ext cx="11791950" cy="4814888"/>
          </a:xfrm>
        </p:spPr>
        <p:txBody>
          <a:bodyPr>
            <a:normAutofit/>
          </a:bodyPr>
          <a:lstStyle/>
          <a:p>
            <a:pPr algn="just"/>
            <a:r>
              <a:rPr lang="en-US" sz="3200" dirty="0"/>
              <a:t>Initialize essentially complete binary tree with n nodes by placing the keys in the order given. </a:t>
            </a:r>
          </a:p>
          <a:p>
            <a:pPr algn="just"/>
            <a:r>
              <a:rPr lang="en-US" sz="3200" dirty="0"/>
              <a:t>Heapify the tree as follows:</a:t>
            </a:r>
          </a:p>
          <a:p>
            <a:pPr lvl="2" algn="just"/>
            <a:r>
              <a:rPr lang="en-IN" sz="3200" dirty="0"/>
              <a:t>Start with the last parental node. </a:t>
            </a:r>
          </a:p>
          <a:p>
            <a:pPr lvl="2" algn="just"/>
            <a:r>
              <a:rPr lang="en-IN" sz="3200" dirty="0"/>
              <a:t>Check whether the parental dominance holds for the key in this node. If it does not, exchange the node’s key K with the larger key of its children and checks whether the parental dominance holds for key in its new position. </a:t>
            </a:r>
          </a:p>
          <a:p>
            <a:pPr lvl="2" algn="just"/>
            <a:r>
              <a:rPr lang="en-IN" sz="3200" dirty="0"/>
              <a:t>Continue this process until the parental dominance for K is satisfied. </a:t>
            </a:r>
          </a:p>
        </p:txBody>
      </p:sp>
    </p:spTree>
    <p:extLst>
      <p:ext uri="{BB962C8B-B14F-4D97-AF65-F5344CB8AC3E}">
        <p14:creationId xmlns:p14="http://schemas.microsoft.com/office/powerpoint/2010/main" val="35200169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6A2C6-D83D-DDDD-FE89-61C7AF4D0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4497B-6C8E-591F-6B8B-C1C6F19D2FD8}"/>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D9FEB487-EEA6-ADEB-D3C8-904D01695AFF}"/>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C5D06CFF-7BEE-0A54-9AE0-8CC2DD8DA4A1}"/>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1AB73C94-AF21-D426-A60C-948AA8453866}"/>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A2D67F94-51E1-174B-A220-DEB7E985B249}"/>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A06963F7-8A3F-3B90-7F19-50078EB625E9}"/>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2F829C1F-B012-5164-6683-298AF62A9FB9}"/>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9BB32CED-3E05-F226-3BD7-9A2FD43DC153}"/>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F2207C66-7AF7-2311-796A-EC1F2A605160}"/>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B28BF284-6E03-76DC-A6C5-84FA2FC09461}"/>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64493DAE-3EDB-8647-8C3F-FAD6C84DD5DD}"/>
                </a:ext>
              </a:extLst>
            </p:cNvPr>
            <p:cNvCxnSpPr>
              <a:stCxn id="4" idx="3"/>
              <a:endCxn id="5" idx="0"/>
            </p:cNvCxnSpPr>
            <p:nvPr/>
          </p:nvCxnSpPr>
          <p:spPr>
            <a:xfrm flipH="1">
              <a:off x="1614495" y="3200524"/>
              <a:ext cx="918999"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71E1B8-3D17-0251-45B0-ED9E7EA8EFE1}"/>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502FD0-7979-6FB0-3F96-777064E26DB8}"/>
                </a:ext>
              </a:extLst>
            </p:cNvPr>
            <p:cNvCxnSpPr>
              <a:cxnSpLocks/>
              <a:stCxn id="5" idx="3"/>
              <a:endCxn id="15" idx="0"/>
            </p:cNvCxnSpPr>
            <p:nvPr/>
          </p:nvCxnSpPr>
          <p:spPr>
            <a:xfrm flipH="1">
              <a:off x="1084941" y="4284330"/>
              <a:ext cx="276985" cy="567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DE3EE8-D0BB-7C60-C11A-C07B7EFB8136}"/>
                </a:ext>
              </a:extLst>
            </p:cNvPr>
            <p:cNvCxnSpPr>
              <a:cxnSpLocks/>
              <a:stCxn id="5" idx="5"/>
              <a:endCxn id="16" idx="0"/>
            </p:cNvCxnSpPr>
            <p:nvPr/>
          </p:nvCxnSpPr>
          <p:spPr>
            <a:xfrm>
              <a:off x="1867064" y="4284330"/>
              <a:ext cx="278366" cy="5670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7A0FC6-F092-0D71-A53D-9011959FB00C}"/>
                </a:ext>
              </a:extLst>
            </p:cNvPr>
            <p:cNvCxnSpPr>
              <a:cxnSpLocks/>
              <a:stCxn id="6" idx="3"/>
              <a:endCxn id="26" idx="0"/>
            </p:cNvCxnSpPr>
            <p:nvPr/>
          </p:nvCxnSpPr>
          <p:spPr>
            <a:xfrm flipH="1">
              <a:off x="3228965" y="4284330"/>
              <a:ext cx="390370" cy="56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8B6F24E4-2F09-AE06-2540-EBA2BFE30E6B}"/>
              </a:ext>
            </a:extLst>
          </p:cNvPr>
          <p:cNvSpPr txBox="1"/>
          <p:nvPr/>
        </p:nvSpPr>
        <p:spPr>
          <a:xfrm>
            <a:off x="4453985" y="2934642"/>
            <a:ext cx="7595135" cy="1200329"/>
          </a:xfrm>
          <a:prstGeom prst="rect">
            <a:avLst/>
          </a:prstGeom>
          <a:noFill/>
        </p:spPr>
        <p:txBody>
          <a:bodyPr wrap="square">
            <a:spAutoFit/>
          </a:bodyPr>
          <a:lstStyle/>
          <a:p>
            <a:r>
              <a:rPr lang="en-US" sz="3600" dirty="0">
                <a:latin typeface="+mn-lt"/>
              </a:rPr>
              <a:t>Start with the last parental node.</a:t>
            </a:r>
          </a:p>
          <a:p>
            <a:r>
              <a:rPr lang="en-US" sz="3600" dirty="0"/>
              <a:t>Here, last parental node is the node 7</a:t>
            </a:r>
            <a:endParaRPr lang="en-IN" sz="3600" dirty="0"/>
          </a:p>
        </p:txBody>
      </p:sp>
    </p:spTree>
    <p:extLst>
      <p:ext uri="{BB962C8B-B14F-4D97-AF65-F5344CB8AC3E}">
        <p14:creationId xmlns:p14="http://schemas.microsoft.com/office/powerpoint/2010/main" val="24622010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12EC4-79B1-9F16-98F7-BB49134FE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FBC87-242B-9B48-1321-1002B27EF83A}"/>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80B35DD3-A3B1-DF5E-C479-54A1EF1B5BE0}"/>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66F66FDE-9602-6ED9-F3E2-420DF154EF5C}"/>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0AC1A405-C412-DF55-D546-2CBA83728626}"/>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B56086EC-31BA-69E9-7548-04A7D545DC85}"/>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820B6433-32BD-FE10-E83B-08959E742024}"/>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4A3EE541-5302-937D-950F-DFFA78B0D9E7}"/>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319CA918-64CE-9491-637A-D3B56D60832D}"/>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6AD7E572-8D0B-D0BB-46E9-1F9CE56CB8F7}"/>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5F907ADF-5418-C972-9010-9D9A0FD3C986}"/>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ED21F8C4-3BE9-BBBE-3613-0E5DA84ECA5A}"/>
                </a:ext>
              </a:extLst>
            </p:cNvPr>
            <p:cNvCxnSpPr>
              <a:stCxn id="4" idx="3"/>
              <a:endCxn id="5" idx="0"/>
            </p:cNvCxnSpPr>
            <p:nvPr/>
          </p:nvCxnSpPr>
          <p:spPr>
            <a:xfrm flipH="1">
              <a:off x="1614495" y="3200524"/>
              <a:ext cx="918999"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2FABA2-046D-90B5-604E-5048E272A9E0}"/>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F44F3C-F1B2-D909-87E6-EC2BCBF3D926}"/>
                </a:ext>
              </a:extLst>
            </p:cNvPr>
            <p:cNvCxnSpPr>
              <a:cxnSpLocks/>
              <a:stCxn id="5" idx="3"/>
              <a:endCxn id="15" idx="0"/>
            </p:cNvCxnSpPr>
            <p:nvPr/>
          </p:nvCxnSpPr>
          <p:spPr>
            <a:xfrm flipH="1">
              <a:off x="1084941" y="4284330"/>
              <a:ext cx="276985" cy="567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CC71E7-EEA2-DDB7-8479-176C2D0A4DA2}"/>
                </a:ext>
              </a:extLst>
            </p:cNvPr>
            <p:cNvCxnSpPr>
              <a:cxnSpLocks/>
              <a:stCxn id="5" idx="5"/>
              <a:endCxn id="16" idx="0"/>
            </p:cNvCxnSpPr>
            <p:nvPr/>
          </p:nvCxnSpPr>
          <p:spPr>
            <a:xfrm>
              <a:off x="1867064" y="4284330"/>
              <a:ext cx="278366" cy="5670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B4C0D8F-4A9F-FFE3-ED76-24507FFAED8A}"/>
                </a:ext>
              </a:extLst>
            </p:cNvPr>
            <p:cNvCxnSpPr>
              <a:cxnSpLocks/>
              <a:stCxn id="6" idx="3"/>
              <a:endCxn id="26" idx="0"/>
            </p:cNvCxnSpPr>
            <p:nvPr/>
          </p:nvCxnSpPr>
          <p:spPr>
            <a:xfrm flipH="1">
              <a:off x="3228965" y="4284330"/>
              <a:ext cx="390370" cy="56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5919BBBE-23EB-6646-B4B7-9C42EFD9A83C}"/>
              </a:ext>
            </a:extLst>
          </p:cNvPr>
          <p:cNvSpPr txBox="1"/>
          <p:nvPr/>
        </p:nvSpPr>
        <p:spPr>
          <a:xfrm>
            <a:off x="4453985" y="2934642"/>
            <a:ext cx="7595136" cy="3416320"/>
          </a:xfrm>
          <a:prstGeom prst="rect">
            <a:avLst/>
          </a:prstGeom>
          <a:noFill/>
        </p:spPr>
        <p:txBody>
          <a:bodyPr wrap="square">
            <a:spAutoFit/>
          </a:bodyPr>
          <a:lstStyle/>
          <a:p>
            <a:pPr algn="just"/>
            <a:r>
              <a:rPr lang="en-US" sz="3600" dirty="0">
                <a:latin typeface="+mn-lt"/>
              </a:rPr>
              <a:t>Start with the last parental node.</a:t>
            </a:r>
          </a:p>
          <a:p>
            <a:pPr algn="just"/>
            <a:r>
              <a:rPr lang="en-US" sz="3600" dirty="0"/>
              <a:t>Here, last parental node is the node 7</a:t>
            </a:r>
          </a:p>
          <a:p>
            <a:pPr algn="just"/>
            <a:r>
              <a:rPr lang="en-US" sz="3600" dirty="0"/>
              <a:t>Node 7, contains only 1 child node and the key of node 8 is greater than the key of node 7, so it does not hold the parental dominance. So, swap.</a:t>
            </a:r>
            <a:endParaRPr lang="en-IN" sz="3600" dirty="0"/>
          </a:p>
        </p:txBody>
      </p:sp>
      <p:cxnSp>
        <p:nvCxnSpPr>
          <p:cNvPr id="11" name="Straight Arrow Connector 10">
            <a:extLst>
              <a:ext uri="{FF2B5EF4-FFF2-40B4-BE49-F238E27FC236}">
                <a16:creationId xmlns:a16="http://schemas.microsoft.com/office/drawing/2014/main" id="{BC964474-ACA5-3D25-4B97-0DBC7B2B8DA8}"/>
              </a:ext>
            </a:extLst>
          </p:cNvPr>
          <p:cNvCxnSpPr>
            <a:endCxn id="6" idx="7"/>
          </p:cNvCxnSpPr>
          <p:nvPr/>
        </p:nvCxnSpPr>
        <p:spPr>
          <a:xfrm flipH="1">
            <a:off x="3725331" y="3429000"/>
            <a:ext cx="418044" cy="43009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8785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59D73-4F9E-6208-FDA0-738BB6B99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41D85-4E1F-E05A-AA8F-6D1A42535BB7}"/>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2945AA31-F1E5-7D15-8C7C-F31476D5E16A}"/>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F8F71391-9EA8-0F49-3BD6-4D1D7C09A417}"/>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1550873F-B6E8-F849-6D37-96D8A8ACF2E6}"/>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DFCDA5AD-009A-E75F-4733-866CB4C6DD81}"/>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5A38E181-C00B-1B88-4B96-00E7FA2582A1}"/>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BF5F0CED-83B4-CB90-F4E9-AC49AC47EC94}"/>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FF574086-FE4D-AA99-497D-9F6DCE4F61A0}"/>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B8AB6947-A895-606F-2E96-93326F321948}"/>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DAC93820-73EC-31E3-F334-1C079546E1C9}"/>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07F2AD85-C096-294B-C87A-75D6C44F1EB6}"/>
                </a:ext>
              </a:extLst>
            </p:cNvPr>
            <p:cNvCxnSpPr>
              <a:stCxn id="4" idx="3"/>
              <a:endCxn id="5" idx="0"/>
            </p:cNvCxnSpPr>
            <p:nvPr/>
          </p:nvCxnSpPr>
          <p:spPr>
            <a:xfrm flipH="1">
              <a:off x="1614495" y="3200524"/>
              <a:ext cx="918999"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98B87B-2452-BC51-6C3C-EBF18DDA03F0}"/>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7300FD-A838-4FB7-1BE5-C1E7D26E07DF}"/>
                </a:ext>
              </a:extLst>
            </p:cNvPr>
            <p:cNvCxnSpPr>
              <a:cxnSpLocks/>
              <a:stCxn id="5" idx="3"/>
              <a:endCxn id="15" idx="0"/>
            </p:cNvCxnSpPr>
            <p:nvPr/>
          </p:nvCxnSpPr>
          <p:spPr>
            <a:xfrm flipH="1">
              <a:off x="1084941" y="4284330"/>
              <a:ext cx="276985" cy="567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6F593A-2973-65B9-18F1-6A30EAD4855A}"/>
                </a:ext>
              </a:extLst>
            </p:cNvPr>
            <p:cNvCxnSpPr>
              <a:cxnSpLocks/>
              <a:stCxn id="5" idx="5"/>
              <a:endCxn id="16" idx="0"/>
            </p:cNvCxnSpPr>
            <p:nvPr/>
          </p:nvCxnSpPr>
          <p:spPr>
            <a:xfrm>
              <a:off x="1867064" y="4284330"/>
              <a:ext cx="278366" cy="5670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97CFB9-ABE2-9D0B-A6FB-AA518F69AC50}"/>
                </a:ext>
              </a:extLst>
            </p:cNvPr>
            <p:cNvCxnSpPr>
              <a:cxnSpLocks/>
              <a:stCxn id="6" idx="3"/>
              <a:endCxn id="26" idx="0"/>
            </p:cNvCxnSpPr>
            <p:nvPr/>
          </p:nvCxnSpPr>
          <p:spPr>
            <a:xfrm flipH="1">
              <a:off x="3228965" y="4284330"/>
              <a:ext cx="390370" cy="567069"/>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B3EBA893-C2E8-D34A-05C3-93AB6ACCB561}"/>
              </a:ext>
            </a:extLst>
          </p:cNvPr>
          <p:cNvSpPr txBox="1"/>
          <p:nvPr/>
        </p:nvSpPr>
        <p:spPr>
          <a:xfrm>
            <a:off x="4395944" y="2687638"/>
            <a:ext cx="7609415" cy="3970318"/>
          </a:xfrm>
          <a:prstGeom prst="rect">
            <a:avLst/>
          </a:prstGeom>
          <a:noFill/>
        </p:spPr>
        <p:txBody>
          <a:bodyPr wrap="square">
            <a:spAutoFit/>
          </a:bodyPr>
          <a:lstStyle/>
          <a:p>
            <a:pPr algn="just"/>
            <a:r>
              <a:rPr lang="en-US" sz="3600" dirty="0">
                <a:latin typeface="+mn-lt"/>
              </a:rPr>
              <a:t>Start with the last parental node.</a:t>
            </a:r>
          </a:p>
          <a:p>
            <a:pPr algn="just"/>
            <a:r>
              <a:rPr lang="en-US" sz="3600" dirty="0"/>
              <a:t>Here, last parental node is the node 7.</a:t>
            </a:r>
          </a:p>
          <a:p>
            <a:pPr algn="just"/>
            <a:r>
              <a:rPr lang="en-US" sz="3600" dirty="0"/>
              <a:t>Node 7, contains only 1 child node and the key of node 8 is greater than the key of node 7, so it does not hold the parental dominance. So, swap.</a:t>
            </a:r>
            <a:endParaRPr lang="en-IN" sz="3600" dirty="0"/>
          </a:p>
          <a:p>
            <a:pPr algn="just"/>
            <a:endParaRPr lang="en-IN" sz="3600" dirty="0"/>
          </a:p>
        </p:txBody>
      </p:sp>
      <p:cxnSp>
        <p:nvCxnSpPr>
          <p:cNvPr id="11" name="Straight Arrow Connector 10">
            <a:extLst>
              <a:ext uri="{FF2B5EF4-FFF2-40B4-BE49-F238E27FC236}">
                <a16:creationId xmlns:a16="http://schemas.microsoft.com/office/drawing/2014/main" id="{2D6DB1C5-4B64-35BA-C3FB-8E0CEE1791D6}"/>
              </a:ext>
            </a:extLst>
          </p:cNvPr>
          <p:cNvCxnSpPr>
            <a:endCxn id="6" idx="7"/>
          </p:cNvCxnSpPr>
          <p:nvPr/>
        </p:nvCxnSpPr>
        <p:spPr>
          <a:xfrm flipH="1">
            <a:off x="3725331" y="3429000"/>
            <a:ext cx="418044" cy="43009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4717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48663-B149-3362-055C-C34196AA5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D5E2F-B5DC-A485-01B6-648313BA7370}"/>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CE1660DB-0EDD-443E-995B-72ED1412982D}"/>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5218F84F-2C6A-74FB-B900-201EB5821D09}"/>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11BB65A9-47A9-A846-FA9E-51AD5C6D1EFA}"/>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8C6BE0A7-DB97-7808-7D30-DBD167EEA6CE}"/>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3B73AB34-1204-4C50-9CED-9B1055E960B2}"/>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3471CDC5-3B47-CE22-7772-DE99EDBD9142}"/>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845D72B5-9037-B374-9687-618EB98BBE8F}"/>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AC191666-F031-C295-04BC-45D3F978E785}"/>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F9080CB8-6FCD-E3DC-212B-76F5F0D28A21}"/>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06F8F72E-09D4-F690-7D73-DAFD1B4C1B8B}"/>
                </a:ext>
              </a:extLst>
            </p:cNvPr>
            <p:cNvCxnSpPr>
              <a:stCxn id="4" idx="3"/>
              <a:endCxn id="5" idx="0"/>
            </p:cNvCxnSpPr>
            <p:nvPr/>
          </p:nvCxnSpPr>
          <p:spPr>
            <a:xfrm flipH="1">
              <a:off x="1614495" y="3200524"/>
              <a:ext cx="918999"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0D5512-B10C-2C54-C506-87DE409402E5}"/>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AAAE1EC-2742-C432-1742-8679A7713CAA}"/>
                </a:ext>
              </a:extLst>
            </p:cNvPr>
            <p:cNvCxnSpPr>
              <a:cxnSpLocks/>
              <a:stCxn id="5" idx="3"/>
              <a:endCxn id="15" idx="0"/>
            </p:cNvCxnSpPr>
            <p:nvPr/>
          </p:nvCxnSpPr>
          <p:spPr>
            <a:xfrm flipH="1">
              <a:off x="1084941" y="4284330"/>
              <a:ext cx="276985" cy="567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097D74-2992-3613-39E6-4B7E4E6578DA}"/>
                </a:ext>
              </a:extLst>
            </p:cNvPr>
            <p:cNvCxnSpPr>
              <a:cxnSpLocks/>
              <a:stCxn id="5" idx="5"/>
              <a:endCxn id="16" idx="0"/>
            </p:cNvCxnSpPr>
            <p:nvPr/>
          </p:nvCxnSpPr>
          <p:spPr>
            <a:xfrm>
              <a:off x="1867064" y="4284330"/>
              <a:ext cx="278366" cy="5670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4E02BC5-FD63-B303-36B6-19F0F057FFA0}"/>
                </a:ext>
              </a:extLst>
            </p:cNvPr>
            <p:cNvCxnSpPr>
              <a:cxnSpLocks/>
              <a:stCxn id="6" idx="3"/>
              <a:endCxn id="26" idx="0"/>
            </p:cNvCxnSpPr>
            <p:nvPr/>
          </p:nvCxnSpPr>
          <p:spPr>
            <a:xfrm flipH="1">
              <a:off x="3228965" y="4284330"/>
              <a:ext cx="390370" cy="567069"/>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3D30A58E-6A0F-21F3-F842-DDCD7114B9B5}"/>
              </a:ext>
            </a:extLst>
          </p:cNvPr>
          <p:cNvCxnSpPr>
            <a:endCxn id="6" idx="7"/>
          </p:cNvCxnSpPr>
          <p:nvPr/>
        </p:nvCxnSpPr>
        <p:spPr>
          <a:xfrm flipH="1">
            <a:off x="3725331" y="3429000"/>
            <a:ext cx="418044" cy="43009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2075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79D78-8D83-3467-E903-7B2FAA1D2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6DAFF-9AE6-04ED-58A4-AE3F0C705965}"/>
              </a:ext>
            </a:extLst>
          </p:cNvPr>
          <p:cNvSpPr>
            <a:spLocks noGrp="1"/>
          </p:cNvSpPr>
          <p:nvPr>
            <p:ph type="title"/>
          </p:nvPr>
        </p:nvSpPr>
        <p:spPr>
          <a:xfrm>
            <a:off x="0" y="36512"/>
            <a:ext cx="12192000" cy="1325563"/>
          </a:xfrm>
        </p:spPr>
        <p:txBody>
          <a:bodyPr>
            <a:normAutofit/>
          </a:bodyPr>
          <a:lstStyle/>
          <a:p>
            <a:pPr algn="ctr"/>
            <a:r>
              <a:rPr lang="en-US" sz="4000" b="1" dirty="0">
                <a:latin typeface="+mn-lt"/>
              </a:rPr>
              <a:t>Construct a heap for the list: 2, 9, 7, 6, 5, 8  using Bottom-up construction</a:t>
            </a:r>
            <a:endParaRPr lang="en-IN" sz="4000" b="1" dirty="0">
              <a:latin typeface="+mn-lt"/>
            </a:endParaRPr>
          </a:p>
        </p:txBody>
      </p:sp>
      <p:sp>
        <p:nvSpPr>
          <p:cNvPr id="3" name="Content Placeholder 2">
            <a:extLst>
              <a:ext uri="{FF2B5EF4-FFF2-40B4-BE49-F238E27FC236}">
                <a16:creationId xmlns:a16="http://schemas.microsoft.com/office/drawing/2014/main" id="{6E75F190-B70C-FAC9-C754-D1C9CE4936A4}"/>
              </a:ext>
            </a:extLst>
          </p:cNvPr>
          <p:cNvSpPr>
            <a:spLocks noGrp="1"/>
          </p:cNvSpPr>
          <p:nvPr>
            <p:ph idx="1"/>
          </p:nvPr>
        </p:nvSpPr>
        <p:spPr>
          <a:xfrm>
            <a:off x="200025" y="1362075"/>
            <a:ext cx="11791950" cy="1123950"/>
          </a:xfrm>
        </p:spPr>
        <p:txBody>
          <a:bodyPr>
            <a:normAutofit/>
          </a:bodyPr>
          <a:lstStyle/>
          <a:p>
            <a:pPr algn="just"/>
            <a:endParaRPr lang="en-IN" sz="3200" dirty="0"/>
          </a:p>
        </p:txBody>
      </p:sp>
      <p:grpSp>
        <p:nvGrpSpPr>
          <p:cNvPr id="14" name="Group 13">
            <a:extLst>
              <a:ext uri="{FF2B5EF4-FFF2-40B4-BE49-F238E27FC236}">
                <a16:creationId xmlns:a16="http://schemas.microsoft.com/office/drawing/2014/main" id="{A8C41300-ECE1-C26C-2A31-FC678A7E51DD}"/>
              </a:ext>
            </a:extLst>
          </p:cNvPr>
          <p:cNvGrpSpPr/>
          <p:nvPr/>
        </p:nvGrpSpPr>
        <p:grpSpPr>
          <a:xfrm>
            <a:off x="328612" y="2687638"/>
            <a:ext cx="3501337" cy="2760205"/>
            <a:chOff x="727754" y="2689683"/>
            <a:chExt cx="3501337" cy="2760205"/>
          </a:xfrm>
        </p:grpSpPr>
        <p:grpSp>
          <p:nvGrpSpPr>
            <p:cNvPr id="7" name="Group 6">
              <a:extLst>
                <a:ext uri="{FF2B5EF4-FFF2-40B4-BE49-F238E27FC236}">
                  <a16:creationId xmlns:a16="http://schemas.microsoft.com/office/drawing/2014/main" id="{27A83E6B-3890-39A2-F1B7-B44E3183487B}"/>
                </a:ext>
              </a:extLst>
            </p:cNvPr>
            <p:cNvGrpSpPr/>
            <p:nvPr/>
          </p:nvGrpSpPr>
          <p:grpSpPr>
            <a:xfrm>
              <a:off x="727754" y="2689683"/>
              <a:ext cx="3501337" cy="2760205"/>
              <a:chOff x="727754" y="2689683"/>
              <a:chExt cx="3501337" cy="2760205"/>
            </a:xfrm>
          </p:grpSpPr>
          <p:sp>
            <p:nvSpPr>
              <p:cNvPr id="4" name="Oval 3">
                <a:extLst>
                  <a:ext uri="{FF2B5EF4-FFF2-40B4-BE49-F238E27FC236}">
                    <a16:creationId xmlns:a16="http://schemas.microsoft.com/office/drawing/2014/main" id="{354E1ACC-4CB8-6192-D5CD-F6DE656C0135}"/>
                  </a:ext>
                </a:extLst>
              </p:cNvPr>
              <p:cNvSpPr/>
              <p:nvPr/>
            </p:nvSpPr>
            <p:spPr>
              <a:xfrm>
                <a:off x="2428876" y="2689683"/>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2</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2FC218DC-CAD8-A954-AA2A-2862F3985767}"/>
                  </a:ext>
                </a:extLst>
              </p:cNvPr>
              <p:cNvSpPr/>
              <p:nvPr/>
            </p:nvSpPr>
            <p:spPr>
              <a:xfrm>
                <a:off x="1257308"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9</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1D72B62D-1BA8-2F31-B0BD-61ABEFB6A9B6}"/>
                  </a:ext>
                </a:extLst>
              </p:cNvPr>
              <p:cNvSpPr/>
              <p:nvPr/>
            </p:nvSpPr>
            <p:spPr>
              <a:xfrm>
                <a:off x="3514717" y="377348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8</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5" name="Oval 14">
                <a:extLst>
                  <a:ext uri="{FF2B5EF4-FFF2-40B4-BE49-F238E27FC236}">
                    <a16:creationId xmlns:a16="http://schemas.microsoft.com/office/drawing/2014/main" id="{23041E7A-88B4-13E1-1536-ECFC482C3AD8}"/>
                  </a:ext>
                </a:extLst>
              </p:cNvPr>
              <p:cNvSpPr/>
              <p:nvPr/>
            </p:nvSpPr>
            <p:spPr>
              <a:xfrm>
                <a:off x="727754" y="4851400"/>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6</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16" name="Oval 15">
                <a:extLst>
                  <a:ext uri="{FF2B5EF4-FFF2-40B4-BE49-F238E27FC236}">
                    <a16:creationId xmlns:a16="http://schemas.microsoft.com/office/drawing/2014/main" id="{1811A868-AF64-275F-5613-2B90B6DF6F4D}"/>
                  </a:ext>
                </a:extLst>
              </p:cNvPr>
              <p:cNvSpPr/>
              <p:nvPr/>
            </p:nvSpPr>
            <p:spPr>
              <a:xfrm>
                <a:off x="1788243" y="4851401"/>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5</a:t>
                </a:r>
                <a:endParaRPr lang="en-IN" sz="4400" b="1" dirty="0">
                  <a:solidFill>
                    <a:schemeClr val="tx1"/>
                  </a:solidFill>
                  <a:latin typeface="Courier New" panose="02070309020205020404" pitchFamily="49" charset="0"/>
                  <a:cs typeface="Courier New" panose="02070309020205020404" pitchFamily="49" charset="0"/>
                </a:endParaRPr>
              </a:p>
            </p:txBody>
          </p:sp>
          <p:sp>
            <p:nvSpPr>
              <p:cNvPr id="26" name="Oval 25">
                <a:extLst>
                  <a:ext uri="{FF2B5EF4-FFF2-40B4-BE49-F238E27FC236}">
                    <a16:creationId xmlns:a16="http://schemas.microsoft.com/office/drawing/2014/main" id="{3FA902F1-F8F7-51CB-457B-D288F26CA226}"/>
                  </a:ext>
                </a:extLst>
              </p:cNvPr>
              <p:cNvSpPr/>
              <p:nvPr/>
            </p:nvSpPr>
            <p:spPr>
              <a:xfrm>
                <a:off x="2871778" y="4851399"/>
                <a:ext cx="714374" cy="5984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urier New" panose="02070309020205020404" pitchFamily="49" charset="0"/>
                    <a:cs typeface="Courier New" panose="02070309020205020404" pitchFamily="49" charset="0"/>
                  </a:rPr>
                  <a:t>7</a:t>
                </a:r>
                <a:endParaRPr lang="en-IN" sz="4400" b="1" dirty="0">
                  <a:solidFill>
                    <a:schemeClr val="tx1"/>
                  </a:solidFill>
                  <a:latin typeface="Courier New" panose="02070309020205020404" pitchFamily="49" charset="0"/>
                  <a:cs typeface="Courier New" panose="02070309020205020404" pitchFamily="49" charset="0"/>
                </a:endParaRPr>
              </a:p>
            </p:txBody>
          </p:sp>
        </p:grpSp>
        <p:cxnSp>
          <p:nvCxnSpPr>
            <p:cNvPr id="9" name="Straight Connector 8">
              <a:extLst>
                <a:ext uri="{FF2B5EF4-FFF2-40B4-BE49-F238E27FC236}">
                  <a16:creationId xmlns:a16="http://schemas.microsoft.com/office/drawing/2014/main" id="{A7754408-6C89-4A40-F38D-ECA49862414E}"/>
                </a:ext>
              </a:extLst>
            </p:cNvPr>
            <p:cNvCxnSpPr>
              <a:stCxn id="4" idx="3"/>
              <a:endCxn id="5" idx="0"/>
            </p:cNvCxnSpPr>
            <p:nvPr/>
          </p:nvCxnSpPr>
          <p:spPr>
            <a:xfrm flipH="1">
              <a:off x="1614495" y="3200524"/>
              <a:ext cx="918999"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9AA937-42C1-726F-A223-5C1A6E099AEF}"/>
                </a:ext>
              </a:extLst>
            </p:cNvPr>
            <p:cNvCxnSpPr>
              <a:cxnSpLocks/>
              <a:stCxn id="4" idx="5"/>
              <a:endCxn id="6" idx="0"/>
            </p:cNvCxnSpPr>
            <p:nvPr/>
          </p:nvCxnSpPr>
          <p:spPr>
            <a:xfrm>
              <a:off x="3038632" y="3200524"/>
              <a:ext cx="833272" cy="57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2CA102-E1DB-C204-D533-DC051BDDD2F4}"/>
                </a:ext>
              </a:extLst>
            </p:cNvPr>
            <p:cNvCxnSpPr>
              <a:cxnSpLocks/>
              <a:stCxn id="5" idx="3"/>
              <a:endCxn id="15" idx="0"/>
            </p:cNvCxnSpPr>
            <p:nvPr/>
          </p:nvCxnSpPr>
          <p:spPr>
            <a:xfrm flipH="1">
              <a:off x="1084941" y="4284330"/>
              <a:ext cx="276985" cy="567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6B8622-4C96-BD37-4C46-EB144C644268}"/>
                </a:ext>
              </a:extLst>
            </p:cNvPr>
            <p:cNvCxnSpPr>
              <a:cxnSpLocks/>
              <a:stCxn id="5" idx="5"/>
              <a:endCxn id="16" idx="0"/>
            </p:cNvCxnSpPr>
            <p:nvPr/>
          </p:nvCxnSpPr>
          <p:spPr>
            <a:xfrm>
              <a:off x="1867064" y="4284330"/>
              <a:ext cx="278366" cy="5670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62B5F8-F4FC-6B13-33EC-A654F8FD4C92}"/>
                </a:ext>
              </a:extLst>
            </p:cNvPr>
            <p:cNvCxnSpPr>
              <a:cxnSpLocks/>
              <a:stCxn id="6" idx="3"/>
              <a:endCxn id="26" idx="0"/>
            </p:cNvCxnSpPr>
            <p:nvPr/>
          </p:nvCxnSpPr>
          <p:spPr>
            <a:xfrm flipH="1">
              <a:off x="3228965" y="4284330"/>
              <a:ext cx="390370" cy="56706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C77D18D6-004F-443F-A4DF-BD278D3C00A5}"/>
              </a:ext>
            </a:extLst>
          </p:cNvPr>
          <p:cNvSpPr txBox="1"/>
          <p:nvPr/>
        </p:nvSpPr>
        <p:spPr>
          <a:xfrm>
            <a:off x="4439705" y="2934642"/>
            <a:ext cx="7609415" cy="1754326"/>
          </a:xfrm>
          <a:prstGeom prst="rect">
            <a:avLst/>
          </a:prstGeom>
          <a:noFill/>
        </p:spPr>
        <p:txBody>
          <a:bodyPr wrap="square">
            <a:spAutoFit/>
          </a:bodyPr>
          <a:lstStyle/>
          <a:p>
            <a:pPr algn="just"/>
            <a:r>
              <a:rPr lang="en-US" sz="3600" dirty="0"/>
              <a:t>Now consider the parental node 9. It has two children. The node 9 holds the parental dominance.</a:t>
            </a:r>
            <a:endParaRPr lang="en-IN" sz="3600" dirty="0"/>
          </a:p>
        </p:txBody>
      </p:sp>
      <p:cxnSp>
        <p:nvCxnSpPr>
          <p:cNvPr id="11" name="Straight Arrow Connector 10">
            <a:extLst>
              <a:ext uri="{FF2B5EF4-FFF2-40B4-BE49-F238E27FC236}">
                <a16:creationId xmlns:a16="http://schemas.microsoft.com/office/drawing/2014/main" id="{59396C4C-0540-C137-9898-7F1C5E841CFD}"/>
              </a:ext>
            </a:extLst>
          </p:cNvPr>
          <p:cNvCxnSpPr>
            <a:cxnSpLocks/>
            <a:endCxn id="5" idx="1"/>
          </p:cNvCxnSpPr>
          <p:nvPr/>
        </p:nvCxnSpPr>
        <p:spPr>
          <a:xfrm>
            <a:off x="500979" y="3381207"/>
            <a:ext cx="461805" cy="47788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390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7914</TotalTime>
  <Words>15985</Words>
  <Application>Microsoft Office PowerPoint</Application>
  <PresentationFormat>Widescreen</PresentationFormat>
  <Paragraphs>5871</Paragraphs>
  <Slides>188</Slides>
  <Notes>1</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188</vt:i4>
      </vt:variant>
    </vt:vector>
  </HeadingPairs>
  <TitlesOfParts>
    <vt:vector size="195" baseType="lpstr">
      <vt:lpstr>Arial</vt:lpstr>
      <vt:lpstr>Calibri</vt:lpstr>
      <vt:lpstr>Calibri Light</vt:lpstr>
      <vt:lpstr>Cambria Math</vt:lpstr>
      <vt:lpstr>Courier New</vt:lpstr>
      <vt:lpstr>Wingdings</vt:lpstr>
      <vt:lpstr>Office Theme</vt:lpstr>
      <vt:lpstr>BCS401  Analysis and Design of Algorithms MODULE 3</vt:lpstr>
      <vt:lpstr>Module 3 Syllabus</vt:lpstr>
      <vt:lpstr>TRANSFORM-AND-CONQUER</vt:lpstr>
      <vt:lpstr>Three Major Variations in this Technique</vt:lpstr>
      <vt:lpstr>BALANCED SEARCH TREES</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Construct a BST for the following Array: 45, 51, 32, 58, 53, 35, 76, 48, 18, 12, 54</vt:lpstr>
      <vt:lpstr>BALANCED SEARCH TREES</vt:lpstr>
      <vt:lpstr>AVL TREES</vt:lpstr>
      <vt:lpstr>Rotations in AVL Tree Construction</vt:lpstr>
      <vt:lpstr>Different Types of the Rotations in AVL Tree</vt:lpstr>
      <vt:lpstr>Single Right Rotation</vt:lpstr>
      <vt:lpstr>Single Right Rotation</vt:lpstr>
      <vt:lpstr>Single Left Rotation</vt:lpstr>
      <vt:lpstr>Double Left-Right Rotation</vt:lpstr>
      <vt:lpstr>Double Left-Right Rotation</vt:lpstr>
      <vt:lpstr>Double Right-Left Rotation</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Construct AVL Tree for the given Array: 14, 17, 11, 7, 53, 4, 13, 12, 8, 60, 19, 16, 20</vt:lpstr>
      <vt:lpstr>Example 2: Construct AVL Tree for the given array 5, 6, 8, 3, 2, 4, 7</vt:lpstr>
      <vt:lpstr>Example 2: Construct AVL Tree for the given array 5, 6, 8, 3, 2, 4, 7</vt:lpstr>
      <vt:lpstr>Example 2: Construct AVL Tree for the given array 5, 6, 8, 3, 2, 4, 7</vt:lpstr>
      <vt:lpstr>2-3 Trees</vt:lpstr>
      <vt:lpstr>Example: 2-3 trees</vt:lpstr>
      <vt:lpstr>Example: Construct a 2-3 Tree for the following array: 9, 5, 8, 3, 2, 4, 7</vt:lpstr>
      <vt:lpstr>Example: Construct a 2-3 Tree for the following array: 9, 5, 8, 3, 2, 4, 7</vt:lpstr>
      <vt:lpstr>PowerPoint Presentation</vt:lpstr>
      <vt:lpstr>Module 3 Syllabus</vt:lpstr>
      <vt:lpstr>Heap and Heapsort</vt:lpstr>
      <vt:lpstr>Example of Heaps non-Heaps</vt:lpstr>
      <vt:lpstr>PowerPoint Presentation</vt:lpstr>
      <vt:lpstr>PowerPoint Presentation</vt:lpstr>
      <vt:lpstr>Write the array representation for the given heap.</vt:lpstr>
      <vt:lpstr>The Properties if the Heap</vt:lpstr>
      <vt:lpstr>PowerPoint Presentation</vt:lpstr>
      <vt:lpstr>PowerPoint Presentation</vt:lpstr>
      <vt:lpstr>PowerPoint Presentation</vt:lpstr>
      <vt:lpstr>PowerPoint Presentation</vt:lpstr>
      <vt:lpstr>Bottom-up construction of a heap for the list</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Construct a heap for the list: 2, 9, 7, 6, 5, 8  using Bottom-up construction</vt:lpstr>
      <vt:lpstr>Algorithm for Bottom-up Heap Construction</vt:lpstr>
      <vt:lpstr>The Properties of the Heap (Repeated in Slide 85)</vt:lpstr>
      <vt:lpstr>Efficiency Analysis of HeapBottomUp</vt:lpstr>
      <vt:lpstr>PowerPoint Presentation</vt:lpstr>
      <vt:lpstr>PowerPoint Presentation</vt:lpstr>
      <vt:lpstr>PowerPoint Presentation</vt:lpstr>
      <vt:lpstr>How we can insert an element into the given heap?</vt:lpstr>
      <vt:lpstr>Insert an Element 10 into the given heap</vt:lpstr>
      <vt:lpstr>Insert an Element 10 into the given heap</vt:lpstr>
      <vt:lpstr>Insert an Element 10 into the given heap</vt:lpstr>
      <vt:lpstr>Insert an Element 10 into the given heap</vt:lpstr>
      <vt:lpstr>Insert an Element 10 into the given heap</vt:lpstr>
      <vt:lpstr>Insert an Element 10 into the given heap</vt:lpstr>
      <vt:lpstr>How to delete the element from the heap?</vt:lpstr>
      <vt:lpstr>Module 3 Syllabus</vt:lpstr>
      <vt:lpstr>Heap Sort</vt:lpstr>
      <vt:lpstr>Example: Sort the given array using Heap Sort 2, 9, 7, 6, 5, 8</vt:lpstr>
      <vt:lpstr>Example: Sort the given array using Heap Sort 2, 9, 7, 6, 5, 8</vt:lpstr>
      <vt:lpstr>Example: Sort the given array using Heap Sort 2, 9, 7, 6, 5, 8</vt:lpstr>
      <vt:lpstr>Example: Sort the given array using Heap Sort 2, 9, 7, 6, 5, 8</vt:lpstr>
      <vt:lpstr>Module 3 Syllabus</vt:lpstr>
      <vt:lpstr>Sorting By Counting (Input Enhancement)</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Example of Sorting by Counting</vt:lpstr>
      <vt:lpstr>Algorithm for Sorting By Counting</vt:lpstr>
      <vt:lpstr>Analysis of the Efficiency </vt:lpstr>
      <vt:lpstr>Second Method is Sorting By Distribution Counting</vt:lpstr>
      <vt:lpstr>PowerPoint Presentation</vt:lpstr>
      <vt:lpstr>ALGORITHM FOR SORTING BY DISTRIBUTED COUNTING</vt:lpstr>
      <vt:lpstr>Module 3 Syllabus</vt:lpstr>
      <vt:lpstr>Horspool Algorithm</vt:lpstr>
      <vt:lpstr>PowerPoint Presentation</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HORSPOOL ALGORITHM – An Example</vt:lpstr>
      <vt:lpstr>Algorithm for Shit Table</vt:lpstr>
      <vt:lpstr>Algorithm for Horspool String Matching</vt:lpstr>
      <vt:lpstr>Module 3 Syllabus</vt:lpstr>
      <vt:lpstr>END OF MODULE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Venkatesh .</dc:creator>
  <cp:lastModifiedBy>KAVITHA P</cp:lastModifiedBy>
  <cp:revision>61</cp:revision>
  <dcterms:created xsi:type="dcterms:W3CDTF">2025-04-18T11:26:09Z</dcterms:created>
  <dcterms:modified xsi:type="dcterms:W3CDTF">2026-04-30T05:37:26Z</dcterms:modified>
</cp:coreProperties>
</file>